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4"/>
  </p:sldMasterIdLst>
  <p:notesMasterIdLst>
    <p:notesMasterId r:id="rId19"/>
  </p:notesMasterIdLst>
  <p:sldIdLst>
    <p:sldId id="2147469382" r:id="rId5"/>
    <p:sldId id="2147469385" r:id="rId6"/>
    <p:sldId id="2147469383" r:id="rId7"/>
    <p:sldId id="2147469350" r:id="rId8"/>
    <p:sldId id="2146847442" r:id="rId9"/>
    <p:sldId id="2147469392" r:id="rId10"/>
    <p:sldId id="2147469396" r:id="rId11"/>
    <p:sldId id="2147469394" r:id="rId12"/>
    <p:sldId id="2147469355" r:id="rId13"/>
    <p:sldId id="2147469395" r:id="rId14"/>
    <p:sldId id="2147469333" r:id="rId15"/>
    <p:sldId id="2147469391" r:id="rId16"/>
    <p:sldId id="2147469386" r:id="rId17"/>
    <p:sldId id="21474693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2" userDrawn="1">
          <p15:clr>
            <a:srgbClr val="A4A3A4"/>
          </p15:clr>
        </p15:guide>
        <p15:guide id="2" pos="347" userDrawn="1">
          <p15:clr>
            <a:srgbClr val="A4A3A4"/>
          </p15:clr>
        </p15:guide>
        <p15:guide id="4" pos="7333" userDrawn="1">
          <p15:clr>
            <a:srgbClr val="A4A3A4"/>
          </p15:clr>
        </p15:guide>
        <p15:guide id="5" orient="horz" pos="3770" userDrawn="1">
          <p15:clr>
            <a:srgbClr val="A4A3A4"/>
          </p15:clr>
        </p15:guide>
        <p15:guide id="6" orient="horz" pos="1684" userDrawn="1">
          <p15:clr>
            <a:srgbClr val="A4A3A4"/>
          </p15:clr>
        </p15:guide>
        <p15:guide id="7" orient="horz" pos="329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F5A00C-97A0-CF95-556A-ABE7916954D5}" name="Honor Morris" initials="HM" userId="S::Honor.Morris@heliosmedcomms.com::66df3a78-8f32-46eb-bfcd-f8669267c199" providerId="AD"/>
  <p188:author id="{91A4F710-BC45-F5C0-D34C-251DD1B882E7}" name="Laura Griffin" initials="LG" userId="Laura Griffin" providerId="None"/>
  <p188:author id="{AF23D013-FFDF-2D45-8432-FDA3849B6858}" name="Hannah Abdly" initials="HA" userId="S::hannah.abdly@heliosmedcomms.com::56b51ea1-dbb4-4948-8d3d-18cd81ffa20c" providerId="AD"/>
  <p188:author id="{AFC96044-A434-516D-F979-69BEFB919CAC}" name="Helios Med Comms" initials="HM" userId="Helios Med Comms" providerId="None"/>
  <p188:author id="{901ED976-F370-FBB6-4AA2-224E5ACD5D25}" name="Lulu Wareham" initials="LW" userId="S::lulu.wareham@heliosmedcomms.com::ab8c70fa-b307-43a0-ad7e-f780b7fca8c0" providerId="AD"/>
  <p188:author id="{5A64D69C-5266-C472-9EA1-A1C4F3BDC513}" name="Jade Murdoch" initials="JM" userId="S::jade.murdoch@heliosmedcomms.com::4a776daa-3986-4e83-b2e4-28568f40a48a" providerId="AD"/>
  <p188:author id="{785C66B4-3087-D81C-BF2D-AFE3AD9E513E}" name="Deborah Clarke" initials="DC" userId="Fm6+aoMiIzJvpiTJrDXQ67nZbsUiv6Zdi5uEOUSLCR8=" providerId="None"/>
  <p188:author id="{B9ED02F8-3894-EA34-0DD4-FB87642D5671}" name="Helios" initials="Helios" userId="Helio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56665"/>
    <a:srgbClr val="C9C2D7"/>
    <a:srgbClr val="B1A6C6"/>
    <a:srgbClr val="9684B5"/>
    <a:srgbClr val="54088F"/>
    <a:srgbClr val="6F4CA0"/>
    <a:srgbClr val="4C0783"/>
    <a:srgbClr val="440677"/>
    <a:srgbClr val="3A0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6201" autoAdjust="0"/>
  </p:normalViewPr>
  <p:slideViewPr>
    <p:cSldViewPr snapToGrid="0">
      <p:cViewPr varScale="1">
        <p:scale>
          <a:sx n="101" d="100"/>
          <a:sy n="101" d="100"/>
        </p:scale>
        <p:origin x="936" y="114"/>
      </p:cViewPr>
      <p:guideLst>
        <p:guide orient="horz" pos="822"/>
        <p:guide pos="347"/>
        <p:guide pos="7333"/>
        <p:guide orient="horz" pos="3770"/>
        <p:guide orient="horz" pos="1684"/>
        <p:guide orient="horz" pos="32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Griffin" userId="dcb46a6c-0076-4c62-8396-c452d47384cd" providerId="ADAL" clId="{BE56BEDE-4542-47FD-B966-3427117244D0}"/>
    <pc:docChg chg="modSld">
      <pc:chgData name="Laura Griffin" userId="dcb46a6c-0076-4c62-8396-c452d47384cd" providerId="ADAL" clId="{BE56BEDE-4542-47FD-B966-3427117244D0}" dt="2023-10-03T10:00:28.098" v="154" actId="27107"/>
      <pc:docMkLst>
        <pc:docMk/>
      </pc:docMkLst>
      <pc:sldChg chg="addSp modSp mod">
        <pc:chgData name="Laura Griffin" userId="dcb46a6c-0076-4c62-8396-c452d47384cd" providerId="ADAL" clId="{BE56BEDE-4542-47FD-B966-3427117244D0}" dt="2023-10-03T10:00:28.098" v="154" actId="27107"/>
        <pc:sldMkLst>
          <pc:docMk/>
          <pc:sldMk cId="885317690" sldId="2147469396"/>
        </pc:sldMkLst>
        <pc:spChg chg="add mod">
          <ac:chgData name="Laura Griffin" userId="dcb46a6c-0076-4c62-8396-c452d47384cd" providerId="ADAL" clId="{BE56BEDE-4542-47FD-B966-3427117244D0}" dt="2023-10-03T10:00:28.098" v="154" actId="27107"/>
          <ac:spMkLst>
            <pc:docMk/>
            <pc:sldMk cId="885317690" sldId="2147469396"/>
            <ac:spMk id="6" creationId="{601CA230-0890-3630-A667-F4CDD580259A}"/>
          </ac:spMkLst>
        </pc:spChg>
        <pc:spChg chg="mod">
          <ac:chgData name="Laura Griffin" userId="dcb46a6c-0076-4c62-8396-c452d47384cd" providerId="ADAL" clId="{BE56BEDE-4542-47FD-B966-3427117244D0}" dt="2023-10-03T09:59:28.356" v="122" actId="20577"/>
          <ac:spMkLst>
            <pc:docMk/>
            <pc:sldMk cId="885317690" sldId="2147469396"/>
            <ac:spMk id="674" creationId="{FD949D7B-0533-2D41-7F36-1E082BAA8A4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4687D185-AFDC-174B-B3A6-C08F4A7C4325}" type="datetimeFigureOut">
              <a:rPr lang="en-GB" smtClean="0"/>
              <a:pPr/>
              <a:t>03/10/2023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B046004E-350C-3048-904D-E601776AB30A}" type="slidenum">
              <a:rPr lang="en-GB" smtClean="0"/>
              <a:pPr/>
              <a:t>‹#›</a:t>
            </a:fld>
            <a:endParaRPr lang="en-GB"/>
          </a:p>
        </p:txBody>
      </p:sp>
    </p:spTree>
    <p:extLst>
      <p:ext uri="{BB962C8B-B14F-4D97-AF65-F5344CB8AC3E}">
        <p14:creationId xmlns:p14="http://schemas.microsoft.com/office/powerpoint/2010/main" val="35598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1</a:t>
            </a:fld>
            <a:endParaRPr lang="en-GB"/>
          </a:p>
        </p:txBody>
      </p:sp>
    </p:spTree>
    <p:extLst>
      <p:ext uri="{BB962C8B-B14F-4D97-AF65-F5344CB8AC3E}">
        <p14:creationId xmlns:p14="http://schemas.microsoft.com/office/powerpoint/2010/main" val="2093075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Xu X, Luo S, Li B, et al. IL-25 contributes to lung fibrosis by directly acting on alveolar epithelial cells and fibroblasts. Exp </a:t>
            </a:r>
            <a:r>
              <a:rPr lang="en-GB" sz="1200" dirty="0" err="1"/>
              <a:t>Biol</a:t>
            </a:r>
            <a:r>
              <a:rPr lang="en-GB" sz="1200" dirty="0"/>
              <a:t> Med (Maywood) 2019 Jun;244(9):770–780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Saglani</a:t>
            </a:r>
            <a:r>
              <a:rPr lang="en-GB" sz="1200" dirty="0"/>
              <a:t> S, Liu S, Ullman N, et al. IL-33 promotes airway remodeling in pediatric patients with severe steroid-resistant asthma. J Allergy Clin Immunol 2013 Sep;132(3):676–685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Guo Z, Wu J, Zhao J, et al. IL-33 promotes airway remodeling and is a marker of asthma disease severity. J Asthma 2014 Oct;51(8):863–869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Kaur D, Gomez E, Doe C, et al. IL-33 drives airway hyper-responsiveness through IL-13-mediated mast cell: airway smooth muscle crosstalk. Allergy 2015 May;70(5):556–567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Cao L, Liu F, Liu Y, et al. TSLP promotes asthmatic airway remodeling via p38-STAT3 </a:t>
            </a:r>
            <a:r>
              <a:rPr lang="en-GB" sz="1200" dirty="0" err="1"/>
              <a:t>signaling</a:t>
            </a:r>
            <a:r>
              <a:rPr lang="en-GB" sz="1200" dirty="0"/>
              <a:t> pathway in human lung fibroblast. Exp Lung Res 2018 Aug;44(6):288–301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Jin</a:t>
            </a:r>
            <a:r>
              <a:rPr lang="en-GB" sz="1200" dirty="0"/>
              <a:t> A, Tang X, </a:t>
            </a:r>
            <a:r>
              <a:rPr lang="en-GB" sz="1200" dirty="0" err="1"/>
              <a:t>Zhai</a:t>
            </a:r>
            <a:r>
              <a:rPr lang="en-GB" sz="1200" dirty="0"/>
              <a:t> W, et al. TSLP-induced collagen type-I synthesis through STAT3 and PRMT1 is sensitive to calcitriol in human lung fibroblasts. </a:t>
            </a:r>
            <a:r>
              <a:rPr lang="en-GB" sz="1200" dirty="0" err="1"/>
              <a:t>Biochim</a:t>
            </a:r>
            <a:r>
              <a:rPr lang="en-GB" sz="1200" dirty="0"/>
              <a:t> </a:t>
            </a:r>
            <a:r>
              <a:rPr lang="en-GB" sz="1200" dirty="0" err="1"/>
              <a:t>Biophys</a:t>
            </a:r>
            <a:r>
              <a:rPr lang="en-GB" sz="1200" dirty="0"/>
              <a:t> Acta Mol Cell Res 2021 Sep;1868(10):119083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Cai L-M, Zhou Y-Q, Yang L-F, et al. Thymic stromal lymphopoietin induced early stage of epithelial-mesenchymal transition in human bronchial epithelial cells through upregulation of transforming growth factor beta 1. Exp Lung Res 2019 Oct;45(8):221–235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Redhu</a:t>
            </a:r>
            <a:r>
              <a:rPr lang="en-GB" sz="1200" dirty="0"/>
              <a:t> NS, Shan L, </a:t>
            </a:r>
            <a:r>
              <a:rPr lang="en-GB" sz="1200" dirty="0" err="1"/>
              <a:t>Movassagh</a:t>
            </a:r>
            <a:r>
              <a:rPr lang="en-GB" sz="1200" dirty="0"/>
              <a:t> H, et al. Thymic stromal lymphopoietin induces migration in human airway smooth muscle cells. Sci Rep 2013;3:2301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598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200" dirty="0"/>
              <a:t>Cao L, Liu F, Liu Y, et al. TSLP promotes asthmatic airway </a:t>
            </a:r>
            <a:r>
              <a:rPr lang="en-GB" sz="1200" dirty="0" err="1"/>
              <a:t>remodeling</a:t>
            </a:r>
            <a:r>
              <a:rPr lang="en-GB" sz="1200" dirty="0"/>
              <a:t> via p38-STAT3 </a:t>
            </a:r>
            <a:r>
              <a:rPr lang="en-GB" sz="1200" dirty="0" err="1"/>
              <a:t>signaling</a:t>
            </a:r>
            <a:r>
              <a:rPr lang="en-GB" sz="1200" dirty="0"/>
              <a:t> pathway in human lung fibroblast. Exp Lung Res 2018 Aug;44(6):288–301</a:t>
            </a:r>
          </a:p>
          <a:p>
            <a:pPr marL="228600" indent="-228600">
              <a:buAutoNum type="arabicPeriod"/>
            </a:pPr>
            <a:r>
              <a:rPr lang="en-GB" sz="1200" dirty="0"/>
              <a:t>Wu J, Liu F, Zhao J, et al. Thymic stromal lymphopoietin promotes asthmatic airway remodelling in human lung fibroblast cells through STAT3 signalling pathway. Cell </a:t>
            </a:r>
            <a:r>
              <a:rPr lang="en-GB" sz="1200" dirty="0" err="1"/>
              <a:t>Biochem</a:t>
            </a:r>
            <a:r>
              <a:rPr lang="en-GB" sz="1200" dirty="0"/>
              <a:t> </a:t>
            </a:r>
            <a:r>
              <a:rPr lang="en-GB" sz="1200" dirty="0" err="1"/>
              <a:t>Funct</a:t>
            </a:r>
            <a:r>
              <a:rPr lang="en-GB" sz="1200" dirty="0"/>
              <a:t> 2013 Aug;31(6):496–503</a:t>
            </a:r>
          </a:p>
          <a:p>
            <a:pPr marL="228600" indent="-228600">
              <a:buAutoNum type="arabicPeriod"/>
            </a:pPr>
            <a:r>
              <a:rPr lang="en-GB" sz="1200" dirty="0" err="1"/>
              <a:t>Redhu</a:t>
            </a:r>
            <a:r>
              <a:rPr lang="en-GB" sz="1200" dirty="0"/>
              <a:t> NS, Shan L. </a:t>
            </a:r>
            <a:r>
              <a:rPr lang="en-GB" sz="1200" dirty="0" err="1"/>
              <a:t>Movassagh</a:t>
            </a:r>
            <a:r>
              <a:rPr lang="en-GB" sz="1200" dirty="0"/>
              <a:t> H, et al. Thymic stromal lymphopoietin induces migration in human airway smooth muscle cells. Sci Rep 2013;3:2301</a:t>
            </a:r>
            <a:endParaRPr lang="en-GB" sz="1200" dirty="0">
              <a:latin typeface="Calibri" panose="020F0502020204030204"/>
            </a:endParaRPr>
          </a:p>
          <a:p>
            <a:pPr marL="228600" indent="-228600">
              <a:buAutoNum type="arabicPeriod"/>
            </a:pPr>
            <a:r>
              <a:rPr lang="en-GB" sz="1200" dirty="0"/>
              <a:t>Cai L-M, Zhou Y-Q, Yang L-F, et al. Thymic stromal lymphopoietin induced early stage of epithelial-mesenchymal transition in human bronchial epithelial cells through upregulation of transforming growth factor beta 1. Exp Lung Res 2019 Oct;45(8):221–235</a:t>
            </a:r>
          </a:p>
          <a:p>
            <a:pPr marL="0" indent="0">
              <a:buNone/>
            </a:pPr>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1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2801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Vermeulen CJ, Xu C-J, </a:t>
            </a:r>
            <a:r>
              <a:rPr lang="en-GB" sz="1200" dirty="0" err="1"/>
              <a:t>Vonk</a:t>
            </a:r>
            <a:r>
              <a:rPr lang="en-GB" sz="1200" dirty="0"/>
              <a:t> JM, et al. Differential DNA methylation in bronchial biopsies between persistent asthma and asthma in remission. </a:t>
            </a:r>
            <a:r>
              <a:rPr lang="en-GB" sz="1200" dirty="0" err="1"/>
              <a:t>Eur</a:t>
            </a:r>
            <a:r>
              <a:rPr lang="en-GB" sz="1200" dirty="0"/>
              <a:t> Respir J 2020 Feb 6;55(2):1901280</a:t>
            </a:r>
          </a:p>
          <a:p>
            <a:endParaRPr lang="en-GB" dirty="0"/>
          </a:p>
        </p:txBody>
      </p:sp>
      <p:sp>
        <p:nvSpPr>
          <p:cNvPr id="4" name="Slide Number Placeholder 3"/>
          <p:cNvSpPr>
            <a:spLocks noGrp="1"/>
          </p:cNvSpPr>
          <p:nvPr>
            <p:ph type="sldNum" sz="quarter" idx="5"/>
          </p:nvPr>
        </p:nvSpPr>
        <p:spPr/>
        <p:txBody>
          <a:bodyPr/>
          <a:lstStyle/>
          <a:p>
            <a:fld id="{B046004E-350C-3048-904D-E601776AB30A}" type="slidenum">
              <a:rPr lang="en-GB" smtClean="0"/>
              <a:pPr/>
              <a:t>12</a:t>
            </a:fld>
            <a:endParaRPr lang="en-GB"/>
          </a:p>
        </p:txBody>
      </p:sp>
    </p:spTree>
    <p:extLst>
      <p:ext uri="{BB962C8B-B14F-4D97-AF65-F5344CB8AC3E}">
        <p14:creationId xmlns:p14="http://schemas.microsoft.com/office/powerpoint/2010/main" val="157020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t>Varricchi</a:t>
            </a:r>
            <a:r>
              <a:rPr lang="en-US" sz="1200" dirty="0"/>
              <a:t> G, </a:t>
            </a:r>
            <a:r>
              <a:rPr lang="en-US" sz="1200" dirty="0" err="1"/>
              <a:t>Ferri</a:t>
            </a:r>
            <a:r>
              <a:rPr lang="en-US" sz="1200" dirty="0"/>
              <a:t> S, Pepys J, et al. </a:t>
            </a:r>
            <a:r>
              <a:rPr lang="en-GB" sz="1200" dirty="0"/>
              <a:t>Biologics and airway </a:t>
            </a:r>
            <a:r>
              <a:rPr lang="en-GB" sz="1200" dirty="0" err="1"/>
              <a:t>remodeling</a:t>
            </a:r>
            <a:r>
              <a:rPr lang="en-GB" sz="1200" dirty="0"/>
              <a:t> in severe asthma. </a:t>
            </a:r>
            <a:r>
              <a:rPr lang="en-US" sz="1200" dirty="0"/>
              <a:t>Allergy 2022 Dec;77(12):3538–3552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Hsieh A, </a:t>
            </a:r>
            <a:r>
              <a:rPr lang="en-US" sz="1200" dirty="0" err="1"/>
              <a:t>Assadinia</a:t>
            </a:r>
            <a:r>
              <a:rPr lang="en-US" sz="1200" dirty="0"/>
              <a:t> N, Hackett T-L. </a:t>
            </a:r>
            <a:r>
              <a:rPr lang="en-GB" sz="1200" dirty="0"/>
              <a:t>Airway </a:t>
            </a:r>
            <a:r>
              <a:rPr lang="en-GB" sz="1200" dirty="0" err="1"/>
              <a:t>remodeling</a:t>
            </a:r>
            <a:r>
              <a:rPr lang="en-GB" sz="1200" dirty="0"/>
              <a:t> heterogeneity in asthma and its relationship to disease outcomes. </a:t>
            </a:r>
            <a:r>
              <a:rPr lang="en-US" sz="1200" dirty="0"/>
              <a:t>Front </a:t>
            </a:r>
            <a:r>
              <a:rPr lang="en-US" sz="1200" dirty="0" err="1"/>
              <a:t>Physiol</a:t>
            </a:r>
            <a:r>
              <a:rPr lang="en-US" sz="1200" dirty="0"/>
              <a:t> 2023 Jan 19;14:1113100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alibri" panose="020F0502020204030204"/>
              </a:rPr>
              <a:t>Fehrenbach</a:t>
            </a:r>
            <a:r>
              <a:rPr lang="en-GB" sz="1200" dirty="0">
                <a:latin typeface="Calibri" panose="020F0502020204030204"/>
              </a:rPr>
              <a:t> H, Wagner C, </a:t>
            </a:r>
            <a:r>
              <a:rPr lang="en-GB" sz="1200" dirty="0" err="1">
                <a:latin typeface="Calibri" panose="020F0502020204030204"/>
              </a:rPr>
              <a:t>Wegmann</a:t>
            </a:r>
            <a:r>
              <a:rPr lang="en-GB" sz="1200" dirty="0">
                <a:latin typeface="Calibri" panose="020F0502020204030204"/>
              </a:rPr>
              <a:t> M. Airway </a:t>
            </a:r>
            <a:r>
              <a:rPr lang="en-GB" sz="1200" dirty="0" err="1">
                <a:latin typeface="Calibri" panose="020F0502020204030204"/>
              </a:rPr>
              <a:t>remodeling</a:t>
            </a:r>
            <a:r>
              <a:rPr lang="en-GB" sz="1200" dirty="0">
                <a:latin typeface="Calibri" panose="020F0502020204030204"/>
              </a:rPr>
              <a:t> in asthma: what really matters. Cell Tissue Res 2017 Mar;367(3):551–569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t>Porsbjerg</a:t>
            </a:r>
            <a:r>
              <a:rPr lang="en-US" sz="1200" dirty="0"/>
              <a:t> CM, </a:t>
            </a:r>
            <a:r>
              <a:rPr lang="en-US" sz="1200" dirty="0" err="1"/>
              <a:t>Sverrild</a:t>
            </a:r>
            <a:r>
              <a:rPr lang="en-US" sz="1200" dirty="0"/>
              <a:t> A, Lloyd CM, et al.</a:t>
            </a:r>
            <a:r>
              <a:rPr lang="en-GB" sz="1200" dirty="0"/>
              <a:t> Anti-alarmins in asthma: targeting the airway epithelium with next-generation biologics. </a:t>
            </a:r>
            <a:r>
              <a:rPr lang="en-GB" sz="1200" dirty="0" err="1"/>
              <a:t>Eur</a:t>
            </a:r>
            <a:r>
              <a:rPr lang="en-GB" sz="1200" dirty="0"/>
              <a:t> Respir J 2020 Nov 12;56(5):2000260</a:t>
            </a: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Vermeulen CJ, Xu C-J, </a:t>
            </a:r>
            <a:r>
              <a:rPr lang="en-GB" sz="1200" dirty="0" err="1"/>
              <a:t>Vonk</a:t>
            </a:r>
            <a:r>
              <a:rPr lang="en-GB" sz="1200" dirty="0"/>
              <a:t> JM, et al. Differential DNA methylation in bronchial biopsies between persistent asthma and asthma in remission. </a:t>
            </a:r>
            <a:r>
              <a:rPr lang="en-GB" sz="1200" dirty="0" err="1"/>
              <a:t>Eur</a:t>
            </a:r>
            <a:r>
              <a:rPr lang="en-GB" sz="1200" dirty="0"/>
              <a:t> Respir J 2020 Feb 6;55(2):1901280</a:t>
            </a: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mn-lt"/>
              </a:rPr>
              <a:t>Menzies-Gow A, </a:t>
            </a:r>
            <a:r>
              <a:rPr lang="en-GB" sz="1200" dirty="0" err="1">
                <a:latin typeface="+mn-lt"/>
              </a:rPr>
              <a:t>Bafadhel</a:t>
            </a:r>
            <a:r>
              <a:rPr lang="en-GB" sz="1200" dirty="0">
                <a:latin typeface="+mn-lt"/>
              </a:rPr>
              <a:t> M, </a:t>
            </a:r>
            <a:r>
              <a:rPr lang="en-GB" sz="1200" dirty="0" err="1">
                <a:latin typeface="+mn-lt"/>
              </a:rPr>
              <a:t>Busse</a:t>
            </a:r>
            <a:r>
              <a:rPr lang="en-GB" sz="1200" dirty="0">
                <a:latin typeface="+mn-lt"/>
              </a:rPr>
              <a:t> WW, et al. An expert consensus framework for asthma remission as a treatment goal. J Allergy Clin Immunol 2020 Mar;145(3):757–765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mn-lt"/>
              </a:rPr>
              <a:t>Thomas D, McDonald VM, </a:t>
            </a:r>
            <a:r>
              <a:rPr lang="en-GB" sz="1200" dirty="0" err="1">
                <a:latin typeface="+mn-lt"/>
              </a:rPr>
              <a:t>Pavord</a:t>
            </a:r>
            <a:r>
              <a:rPr lang="en-GB" sz="1200" dirty="0">
                <a:latin typeface="+mn-lt"/>
              </a:rPr>
              <a:t> ID, et al. Asthma remission: what is it and how can it be achieved? </a:t>
            </a:r>
            <a:r>
              <a:rPr lang="en-GB" sz="1200" dirty="0" err="1">
                <a:latin typeface="+mn-lt"/>
              </a:rPr>
              <a:t>Eur</a:t>
            </a:r>
            <a:r>
              <a:rPr lang="en-GB" sz="1200" dirty="0">
                <a:latin typeface="+mn-lt"/>
              </a:rPr>
              <a:t> Respir J 2022 Nov 3;60(5):2102583 </a:t>
            </a:r>
            <a:endParaRPr lang="en-US" sz="1200" dirty="0"/>
          </a:p>
          <a:p>
            <a:endParaRPr lang="en-GB" dirty="0"/>
          </a:p>
        </p:txBody>
      </p:sp>
      <p:sp>
        <p:nvSpPr>
          <p:cNvPr id="4" name="Slide Number Placeholder 3"/>
          <p:cNvSpPr>
            <a:spLocks noGrp="1"/>
          </p:cNvSpPr>
          <p:nvPr>
            <p:ph type="sldNum" sz="quarter" idx="5"/>
          </p:nvPr>
        </p:nvSpPr>
        <p:spPr/>
        <p:txBody>
          <a:bodyPr/>
          <a:lstStyle/>
          <a:p>
            <a:fld id="{B046004E-350C-3048-904D-E601776AB30A}" type="slidenum">
              <a:rPr lang="en-GB" smtClean="0"/>
              <a:pPr/>
              <a:t>13</a:t>
            </a:fld>
            <a:endParaRPr lang="en-GB"/>
          </a:p>
        </p:txBody>
      </p:sp>
    </p:spTree>
    <p:extLst>
      <p:ext uri="{BB962C8B-B14F-4D97-AF65-F5344CB8AC3E}">
        <p14:creationId xmlns:p14="http://schemas.microsoft.com/office/powerpoint/2010/main" val="1630709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latin typeface="+mn-lt"/>
              </a:rPr>
              <a:t>Menzies-</a:t>
            </a:r>
            <a:r>
              <a:rPr lang="en-GB" sz="1200" err="1">
                <a:latin typeface="+mn-lt"/>
              </a:rPr>
              <a:t>Gow</a:t>
            </a:r>
            <a:r>
              <a:rPr lang="en-GB" sz="1200">
                <a:latin typeface="+mn-lt"/>
              </a:rPr>
              <a:t> A, </a:t>
            </a:r>
            <a:r>
              <a:rPr lang="en-GB" sz="1200" err="1">
                <a:latin typeface="+mn-lt"/>
              </a:rPr>
              <a:t>Bafadhel</a:t>
            </a:r>
            <a:r>
              <a:rPr lang="en-GB" sz="1200">
                <a:latin typeface="+mn-lt"/>
              </a:rPr>
              <a:t> M, </a:t>
            </a:r>
            <a:r>
              <a:rPr lang="en-GB" sz="1200" err="1">
                <a:latin typeface="+mn-lt"/>
              </a:rPr>
              <a:t>Busse</a:t>
            </a:r>
            <a:r>
              <a:rPr lang="en-GB" sz="1200">
                <a:latin typeface="+mn-lt"/>
              </a:rPr>
              <a:t> WW, et al. An expert consensus framework for asthma remission as a treatment goal. J Allergy Clin Immunol 2020 Mar;145(3):757–765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latin typeface="+mn-lt"/>
              </a:rPr>
              <a:t>Thomas D, McDonald VM, </a:t>
            </a:r>
            <a:r>
              <a:rPr lang="en-GB" sz="1200" err="1">
                <a:latin typeface="+mn-lt"/>
              </a:rPr>
              <a:t>Pavord</a:t>
            </a:r>
            <a:r>
              <a:rPr lang="en-GB" sz="1200">
                <a:latin typeface="+mn-lt"/>
              </a:rPr>
              <a:t> ID, et al. Asthma remission: what is it and how can it be achieved? </a:t>
            </a:r>
            <a:r>
              <a:rPr lang="en-GB" sz="1200" err="1">
                <a:latin typeface="+mn-lt"/>
              </a:rPr>
              <a:t>Eur</a:t>
            </a:r>
            <a:r>
              <a:rPr lang="en-GB" sz="1200">
                <a:latin typeface="+mn-lt"/>
              </a:rPr>
              <a:t> Respir J 2022 Nov 3;60(5):2102583 </a:t>
            </a:r>
            <a:endParaRPr lang="en-US" sz="1200">
              <a:latin typeface="+mn-lt"/>
            </a:endParaRPr>
          </a:p>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14</a:t>
            </a:fld>
            <a:endParaRPr lang="en-GB"/>
          </a:p>
        </p:txBody>
      </p:sp>
    </p:spTree>
    <p:extLst>
      <p:ext uri="{BB962C8B-B14F-4D97-AF65-F5344CB8AC3E}">
        <p14:creationId xmlns:p14="http://schemas.microsoft.com/office/powerpoint/2010/main" val="367520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1E166-2D2B-4184-B410-943E85FD1EB4}"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2316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alibri" panose="020F0502020204030204"/>
              </a:rPr>
              <a:t>Fehrenbach</a:t>
            </a:r>
            <a:r>
              <a:rPr lang="en-GB" sz="1200" dirty="0">
                <a:latin typeface="Calibri" panose="020F0502020204030204"/>
              </a:rPr>
              <a:t> H, Wagner C, </a:t>
            </a:r>
            <a:r>
              <a:rPr lang="en-GB" sz="1200" dirty="0" err="1">
                <a:latin typeface="Calibri" panose="020F0502020204030204"/>
              </a:rPr>
              <a:t>Wegmann</a:t>
            </a:r>
            <a:r>
              <a:rPr lang="en-GB" sz="1200" dirty="0">
                <a:latin typeface="Calibri" panose="020F0502020204030204"/>
              </a:rPr>
              <a:t> M. Airway </a:t>
            </a:r>
            <a:r>
              <a:rPr lang="en-GB" sz="1200" dirty="0" err="1">
                <a:latin typeface="Calibri" panose="020F0502020204030204"/>
              </a:rPr>
              <a:t>remodeling</a:t>
            </a:r>
            <a:r>
              <a:rPr lang="en-GB" sz="1200" dirty="0">
                <a:latin typeface="Calibri" panose="020F0502020204030204"/>
              </a:rPr>
              <a:t> in asthma: what really matters. Cell Tissue Res 2017 Mar;367(3):551–569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alibri" panose="020F0502020204030204"/>
              </a:rPr>
              <a:t>Crosby LM, Waters CM. Epithelial repair mechanisms in the lung. Am J </a:t>
            </a:r>
            <a:r>
              <a:rPr lang="en-GB" sz="1200" dirty="0" err="1">
                <a:latin typeface="Calibri" panose="020F0502020204030204"/>
              </a:rPr>
              <a:t>Physiol</a:t>
            </a:r>
            <a:r>
              <a:rPr lang="en-GB" sz="1200" dirty="0">
                <a:latin typeface="Calibri" panose="020F0502020204030204"/>
              </a:rPr>
              <a:t> Lung Cell Mol </a:t>
            </a:r>
            <a:r>
              <a:rPr lang="en-GB" sz="1200" dirty="0" err="1">
                <a:latin typeface="Calibri" panose="020F0502020204030204"/>
              </a:rPr>
              <a:t>Physiol</a:t>
            </a:r>
            <a:r>
              <a:rPr lang="en-GB" sz="1200" dirty="0">
                <a:latin typeface="Calibri" panose="020F0502020204030204"/>
              </a:rPr>
              <a:t> 2010 Jun;298(6):L715–L731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alibri" panose="020F0502020204030204"/>
              </a:rPr>
              <a:t>Yang Y, Jia M, Ou Y, et al. Mechanisms and biomarkers of airway epithelial cell damage in asthma: a review. Clin Respir J 2021 Oct;15(1):1027–1045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alibri" panose="020F0502020204030204"/>
              </a:rPr>
              <a:t>Beckett PA, Howarth PH. Pharmacotherapy and airway remodelling in asthma? Thorax 2003 Feb;58(2):163–174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alibri" panose="020F0502020204030204"/>
              </a:rPr>
              <a:t>Hough KP, Curtiss ML, Blain TJ, et al. Airway </a:t>
            </a:r>
            <a:r>
              <a:rPr lang="en-GB" sz="1200" dirty="0" err="1">
                <a:latin typeface="Calibri" panose="020F0502020204030204"/>
              </a:rPr>
              <a:t>remodeling</a:t>
            </a:r>
            <a:r>
              <a:rPr lang="en-GB" sz="1200" dirty="0">
                <a:latin typeface="Calibri" panose="020F0502020204030204"/>
              </a:rPr>
              <a:t> in asthma. Front Med 2020 May 21;7:191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5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dirty="0"/>
              <a:t>Images adapted from Rosen Y. Bronchial goblet cell hyperplasia. 2009. In: Atlas of pulmonary pathology. Available from: https://www.flickr.com/photos/pulmonary_pathology/3705951876 (Accessed 28 June 2023), </a:t>
            </a:r>
            <a:r>
              <a:rPr lang="en-GB" sz="1200" dirty="0" err="1"/>
              <a:t>Shifren</a:t>
            </a:r>
            <a:r>
              <a:rPr lang="en-GB" sz="1200" dirty="0"/>
              <a:t> A, Witt C, Christie C, et al. Mechanisms of remodeling in asthmatic airways. J Allergy (Cairo) 2012;2012:316049, </a:t>
            </a:r>
            <a:r>
              <a:rPr lang="en-GB" sz="1200" dirty="0" err="1"/>
              <a:t>Doeing</a:t>
            </a:r>
            <a:r>
              <a:rPr lang="en-GB" sz="1200" dirty="0"/>
              <a:t> DC, Solway J. Airway smooth muscle in the pathophysiology and treatment of asthma. J </a:t>
            </a:r>
            <a:r>
              <a:rPr lang="en-GB" sz="1200" dirty="0" err="1"/>
              <a:t>Appl</a:t>
            </a:r>
            <a:r>
              <a:rPr lang="en-GB" sz="1200" dirty="0"/>
              <a:t> </a:t>
            </a:r>
            <a:r>
              <a:rPr lang="en-GB" sz="1200" dirty="0" err="1"/>
              <a:t>Physiol</a:t>
            </a:r>
            <a:r>
              <a:rPr lang="en-GB" sz="1200" dirty="0"/>
              <a:t> (1985) 2013 Apr;114(7):834–843, Kubo T, </a:t>
            </a:r>
            <a:r>
              <a:rPr lang="en-GB" sz="1200" dirty="0" err="1"/>
              <a:t>Tsujiwaki</a:t>
            </a:r>
            <a:r>
              <a:rPr lang="en-GB" sz="1200" dirty="0"/>
              <a:t> M, </a:t>
            </a:r>
            <a:r>
              <a:rPr lang="en-GB" sz="1200" dirty="0" err="1"/>
              <a:t>Hirohashi</a:t>
            </a:r>
            <a:r>
              <a:rPr lang="en-GB" sz="1200" dirty="0"/>
              <a:t> Y, et al. Differential bronchial epithelial response regulated by ΔNp63: a functional understanding of the epithelial shedding found in asthma. Lab Invest 2019 Feb;99(2):158–168, Gordon IO, Cipriani N, Arif Q, et al. Update in nonneoplastic lung diseases. Arch </a:t>
            </a:r>
            <a:r>
              <a:rPr lang="en-GB" sz="1200" dirty="0" err="1"/>
              <a:t>Pathol</a:t>
            </a:r>
            <a:r>
              <a:rPr lang="en-GB" sz="1200" dirty="0"/>
              <a:t> Lab Med 2009 Jul;133(7):1096–1105 and Galambos C, Bates ML, Bush D, et al. Prominent bronchopulmonary vascular anastomoses in fatal childhood asthma. Ann Am </a:t>
            </a:r>
            <a:r>
              <a:rPr lang="en-GB" sz="1200" dirty="0" err="1"/>
              <a:t>Thorac</a:t>
            </a:r>
            <a:r>
              <a:rPr lang="en-GB" sz="1200" dirty="0"/>
              <a:t> Soc 2018 Nov;15(11):1359–1362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t>Bartemes</a:t>
            </a:r>
            <a:r>
              <a:rPr lang="en-GB" sz="1200" dirty="0"/>
              <a:t> KR, Kita H. Dynamic role of epithelium-derived cytokines in asthma. Clin Immunol 2012 Jun;143(3):222–235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t>Doeing</a:t>
            </a:r>
            <a:r>
              <a:rPr lang="en-GB" sz="1200" dirty="0"/>
              <a:t> DC, Solway J. Airway smooth muscle in the pathophysiology and treatment of asthma. J </a:t>
            </a:r>
            <a:r>
              <a:rPr lang="en-GB" sz="1200" dirty="0" err="1"/>
              <a:t>Appl</a:t>
            </a:r>
            <a:r>
              <a:rPr lang="en-GB" sz="1200" dirty="0"/>
              <a:t> </a:t>
            </a:r>
            <a:r>
              <a:rPr lang="en-GB" sz="1200" dirty="0" err="1"/>
              <a:t>Physiol</a:t>
            </a:r>
            <a:r>
              <a:rPr lang="en-GB" sz="1200" dirty="0"/>
              <a:t> 2013 Apr;114(7):834–843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Yang Y, Jia M, </a:t>
            </a:r>
            <a:r>
              <a:rPr lang="en-GB" sz="1200" dirty="0" err="1"/>
              <a:t>Ou</a:t>
            </a:r>
            <a:r>
              <a:rPr lang="en-GB" sz="1200" dirty="0"/>
              <a:t> Y, et al. Mechanisms and biomarkers of airway epithelial cell damage in asthma: a review. Clin Respir J 2021 Oct;15(10):1027–1045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Frey A, </a:t>
            </a:r>
            <a:r>
              <a:rPr lang="en-GB" sz="1200" dirty="0" err="1"/>
              <a:t>Lunding</a:t>
            </a:r>
            <a:r>
              <a:rPr lang="en-GB" sz="1200" dirty="0"/>
              <a:t> LP, Ehlers JC, et al. More than just a barrier: the immune functions of the airway epithelium in asthma pathogenesis. Front Immunol 2020 Apr 28;11:761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Cohen L, </a:t>
            </a:r>
            <a:r>
              <a:rPr lang="en-GB" sz="1200" dirty="0" err="1"/>
              <a:t>Xueping</a:t>
            </a:r>
            <a:r>
              <a:rPr lang="en-GB" sz="1200" dirty="0"/>
              <a:t> E, Tarsi J, et al. Epithelial cell proliferation contributes to airway remodeling in severe asthma. Am J Respir Crit Care Med 2007 Jul 15;176(2):138–145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t>Keglowich</a:t>
            </a:r>
            <a:r>
              <a:rPr lang="en-GB" sz="1200" dirty="0"/>
              <a:t> LF, Borger P. The three A’s in asthma – airway smooth muscle, airway remodeling &amp; angiogenesis. Open Respir Med J 2015 Jun 17;9:70–80</a:t>
            </a:r>
          </a:p>
          <a:p>
            <a:endParaRPr lang="en-GB" sz="1200" dirty="0"/>
          </a:p>
        </p:txBody>
      </p:sp>
      <p:sp>
        <p:nvSpPr>
          <p:cNvPr id="4" name="Slide Number Placeholder 3"/>
          <p:cNvSpPr>
            <a:spLocks noGrp="1"/>
          </p:cNvSpPr>
          <p:nvPr>
            <p:ph type="sldNum" sz="quarter" idx="5"/>
          </p:nvPr>
        </p:nvSpPr>
        <p:spPr/>
        <p:txBody>
          <a:bodyPr/>
          <a:lstStyle/>
          <a:p>
            <a:fld id="{DB91E166-2D2B-4184-B410-943E85FD1EB4}" type="slidenum">
              <a:rPr lang="en-GB" smtClean="0"/>
              <a:t>4</a:t>
            </a:fld>
            <a:endParaRPr lang="en-GB"/>
          </a:p>
        </p:txBody>
      </p:sp>
    </p:spTree>
    <p:extLst>
      <p:ext uri="{BB962C8B-B14F-4D97-AF65-F5344CB8AC3E}">
        <p14:creationId xmlns:p14="http://schemas.microsoft.com/office/powerpoint/2010/main" val="865164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Xu X, Luo S, Li B, et al. IL-25 contributes to lung fibrosis by directly acting on alveolar epithelial cells and fibroblasts. Exp </a:t>
            </a:r>
            <a:r>
              <a:rPr lang="en-GB" sz="1200" dirty="0" err="1"/>
              <a:t>Biol</a:t>
            </a:r>
            <a:r>
              <a:rPr lang="en-GB" sz="1200" dirty="0"/>
              <a:t> Med (Maywood) 2019 Jun;244(9):770–780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Saglani</a:t>
            </a:r>
            <a:r>
              <a:rPr lang="en-GB" sz="1200" dirty="0"/>
              <a:t> S, Liu S, Ullman N, et al. IL-33 promotes airway remodeling in pediatric patients with severe steroid-resistant asthma. J Allergy Clin Immunol 2013 Sep;132(3):676–685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Guo Z, Wu J, Zhao J, et al. IL-33 promotes airway remodeling and is a marker of asthma disease severity. J Asthma 2014 Oct;51(8):863–869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Kaur D, Gomez E, Doe C, et al. IL-33 drives airway hyper-responsiveness through IL-13-mediated mast cell: airway smooth muscle crosstalk. Allergy 2015 May;70(5):556–567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Cao L, Liu F, Liu Y, et al. TSLP promotes asthmatic airway remodeling via p38-STAT3 </a:t>
            </a:r>
            <a:r>
              <a:rPr lang="en-GB" sz="1200" dirty="0" err="1"/>
              <a:t>signaling</a:t>
            </a:r>
            <a:r>
              <a:rPr lang="en-GB" sz="1200" dirty="0"/>
              <a:t> pathway in human lung fibroblast. Exp Lung Res 2018 Aug;44(6):288–301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Jin</a:t>
            </a:r>
            <a:r>
              <a:rPr lang="en-GB" sz="1200" dirty="0"/>
              <a:t> A, Tang X, </a:t>
            </a:r>
            <a:r>
              <a:rPr lang="en-GB" sz="1200" dirty="0" err="1"/>
              <a:t>Zhai</a:t>
            </a:r>
            <a:r>
              <a:rPr lang="en-GB" sz="1200" dirty="0"/>
              <a:t> W, et al. TSLP-induced collagen type-I synthesis through STAT3 and PRMT1 is sensitive to calcitriol in human lung fibroblasts. </a:t>
            </a:r>
            <a:r>
              <a:rPr lang="en-GB" sz="1200" dirty="0" err="1"/>
              <a:t>Biochim</a:t>
            </a:r>
            <a:r>
              <a:rPr lang="en-GB" sz="1200" dirty="0"/>
              <a:t> </a:t>
            </a:r>
            <a:r>
              <a:rPr lang="en-GB" sz="1200" dirty="0" err="1"/>
              <a:t>Biophys</a:t>
            </a:r>
            <a:r>
              <a:rPr lang="en-GB" sz="1200" dirty="0"/>
              <a:t> Acta Mol Cell Res 2021 Sep;1868(10):119083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Cai L-M, Zhou Y-Q, Yang L-F, et al. Thymic stromal lymphopoietin induced early stage of epithelial-mesenchymal transition in human bronchial epithelial cells through upregulation of transforming growth factor beta 1. Exp Lung Res 2019 Oct;45(8):221–235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Redhu</a:t>
            </a:r>
            <a:r>
              <a:rPr lang="en-GB" sz="1200" dirty="0"/>
              <a:t> NS, Shan L, </a:t>
            </a:r>
            <a:r>
              <a:rPr lang="en-GB" sz="1200" dirty="0" err="1"/>
              <a:t>Movassagh</a:t>
            </a:r>
            <a:r>
              <a:rPr lang="en-GB" sz="1200" dirty="0"/>
              <a:t> H, et al. Thymic stromal lymphopoietin induces migration in human airway smooth muscle cells. Sci Rep 2013;3:2301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58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Xu X, Luo S, Li B, et al. IL-25 contributes to lung fibrosis by directly acting on alveolar epithelial cells and fibroblasts. Exp </a:t>
            </a:r>
            <a:r>
              <a:rPr lang="en-GB" sz="1200" err="1"/>
              <a:t>Biol</a:t>
            </a:r>
            <a:r>
              <a:rPr lang="en-GB" sz="1200"/>
              <a:t> Med (Maywood) 2019 Jun;244(9):770–780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64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Xu X, Luo S, Li B, et al. IL-25 contributes to lung fibrosis by directly acting on alveolar epithelial cells and fibroblasts. Exp </a:t>
            </a:r>
            <a:r>
              <a:rPr lang="en-GB" sz="1200" err="1"/>
              <a:t>Biol</a:t>
            </a:r>
            <a:r>
              <a:rPr lang="en-GB" sz="1200"/>
              <a:t> Med (Maywood) 2019 Jun;244(9):770–780</a:t>
            </a:r>
          </a:p>
          <a:p>
            <a:pPr marL="0" indent="0">
              <a:buNone/>
            </a:pPr>
            <a:endParaRPr lang="en-US" b="0" i="0" u="none" strike="noStrike" kern="1200" baseline="0">
              <a:solidFill>
                <a:schemeClr val="tx1"/>
              </a:solidFill>
              <a:latin typeface="+mn-lt"/>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1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95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Xu X, Luo S, Li B, et al. IL-25 contributes to lung fibrosis by directly acting on alveolar epithelial cells and fibroblasts. Exp </a:t>
            </a:r>
            <a:r>
              <a:rPr lang="en-GB" sz="1200" err="1"/>
              <a:t>Biol</a:t>
            </a:r>
            <a:r>
              <a:rPr lang="en-GB" sz="1200"/>
              <a:t> Med (Maywood) 2019 Jun;244(9):770–780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err="1"/>
              <a:t>Saglani</a:t>
            </a:r>
            <a:r>
              <a:rPr lang="en-GB" sz="1200"/>
              <a:t> S, Liu S, Ullman N, et al. IL-33 promotes airway </a:t>
            </a:r>
            <a:r>
              <a:rPr lang="en-GB" sz="1200" err="1"/>
              <a:t>remodeling</a:t>
            </a:r>
            <a:r>
              <a:rPr lang="en-GB" sz="1200"/>
              <a:t> in </a:t>
            </a:r>
            <a:r>
              <a:rPr lang="en-GB" sz="1200" err="1"/>
              <a:t>pediatric</a:t>
            </a:r>
            <a:r>
              <a:rPr lang="en-GB" sz="1200"/>
              <a:t> patients with severe steroid-resistant asthma. J Allergy Clin Immunol 2013 Sep;132(3):676–685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Guo Z, Wu J, Zhao J, et al. IL-33 promotes airway </a:t>
            </a:r>
            <a:r>
              <a:rPr lang="en-GB" sz="1200" err="1"/>
              <a:t>remodeling</a:t>
            </a:r>
            <a:r>
              <a:rPr lang="en-GB" sz="1200"/>
              <a:t> and is a marker of asthma disease severity. J Asthma 2014 Oct;51(8):863–869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Kaur D, Gomez E, Doe C, et al. IL-33 drives airway hyper-responsiveness through IL-13-mediated mast cell: airway smooth muscle crosstalk. Allergy 2015 May;70(5):556–567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152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Guo Z, Wu J, Zhao J, et al. IL-33 promotes airway </a:t>
            </a:r>
            <a:r>
              <a:rPr lang="en-GB" sz="1200" dirty="0" err="1"/>
              <a:t>remodeling</a:t>
            </a:r>
            <a:r>
              <a:rPr lang="en-GB" sz="1200" dirty="0"/>
              <a:t> and is a marker of asthma disease severity. J Asthma 2014 Oct;51(8):863–869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Saglani</a:t>
            </a:r>
            <a:r>
              <a:rPr lang="en-GB" sz="1200" dirty="0"/>
              <a:t> S, Liu S, Ullman N, et al. IL-33 promotes airway </a:t>
            </a:r>
            <a:r>
              <a:rPr lang="en-GB" sz="1200" dirty="0" err="1"/>
              <a:t>remodeling</a:t>
            </a:r>
            <a:r>
              <a:rPr lang="en-GB" sz="1200" dirty="0"/>
              <a:t> in </a:t>
            </a:r>
            <a:r>
              <a:rPr lang="en-GB" sz="1200" dirty="0" err="1"/>
              <a:t>pediatric</a:t>
            </a:r>
            <a:r>
              <a:rPr lang="en-GB" sz="1200" dirty="0"/>
              <a:t> patients with severe steroid-resistant asthma. J Allergy Clin Immunol 2013 Sep;132(3):676–685</a:t>
            </a:r>
            <a:endParaRPr lang="en-GB" sz="1200" dirty="0">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Kaur D, Gomez E, Doe C, et al. IL-33 drives airway hyper-responsiveness through IL-13-mediated mast cell: airway smooth muscle crosstalk. Allergy 2015 May;70(5):556–567</a:t>
            </a:r>
          </a:p>
          <a:p>
            <a:pPr marL="0" indent="0">
              <a:buNone/>
            </a:pPr>
            <a:endParaRPr lang="en-US" b="0" i="0" u="none" strike="noStrike" kern="1200" baseline="0" dirty="0">
              <a:solidFill>
                <a:schemeClr val="tx1"/>
              </a:solidFill>
              <a:latin typeface="+mn-lt"/>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1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1562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Graphic 8">
            <a:extLst>
              <a:ext uri="{FF2B5EF4-FFF2-40B4-BE49-F238E27FC236}">
                <a16:creationId xmlns:a16="http://schemas.microsoft.com/office/drawing/2014/main" id="{449528B1-EF8B-074A-A297-A83026E04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9200" y="5405896"/>
            <a:ext cx="3756215" cy="1425600"/>
          </a:xfrm>
          <a:prstGeom prst="rect">
            <a:avLst/>
          </a:prstGeom>
        </p:spPr>
      </p:pic>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406100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2294221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06F4-133B-44D2-AA79-8FBAC23B125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0525D279-184B-4E37-B15A-E9263DAE6D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2B3700-D5D0-420F-B1E0-32686E1D7793}"/>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1136480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255717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8" name="Graphic 7">
            <a:extLst>
              <a:ext uri="{FF2B5EF4-FFF2-40B4-BE49-F238E27FC236}">
                <a16:creationId xmlns:a16="http://schemas.microsoft.com/office/drawing/2014/main" id="{8BD62869-30B7-9B4F-8192-18507D9EB5A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3" name="Picture 2">
            <a:extLst>
              <a:ext uri="{FF2B5EF4-FFF2-40B4-BE49-F238E27FC236}">
                <a16:creationId xmlns:a16="http://schemas.microsoft.com/office/drawing/2014/main" id="{FF6CCC59-4C24-6A48-9D5A-52104DDB4F17}"/>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a:prstGeom prst="rect">
            <a:avLst/>
          </a:prstGeom>
        </p:spPr>
        <p:txBody>
          <a:bodyPr/>
          <a:lstStyle/>
          <a:p>
            <a:endParaRPr lang="en-GB"/>
          </a:p>
        </p:txBody>
      </p:sp>
      <p:pic>
        <p:nvPicPr>
          <p:cNvPr id="5" name="Picture 4">
            <a:extLst>
              <a:ext uri="{FF2B5EF4-FFF2-40B4-BE49-F238E27FC236}">
                <a16:creationId xmlns:a16="http://schemas.microsoft.com/office/drawing/2014/main" id="{FB203F19-0301-8BCE-2E57-899761EDCB8F}"/>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pic>
        <p:nvPicPr>
          <p:cNvPr id="6" name="Picture 2" descr="Image result for ASTRAZENECA LOGO">
            <a:extLst>
              <a:ext uri="{FF2B5EF4-FFF2-40B4-BE49-F238E27FC236}">
                <a16:creationId xmlns:a16="http://schemas.microsoft.com/office/drawing/2014/main" id="{134C5076-B470-79E1-EBA5-094E4A82D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5748" y="4733322"/>
            <a:ext cx="2691820" cy="7294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9B9548D-A78E-9244-1050-A66A5EE52804}"/>
              </a:ext>
            </a:extLst>
          </p:cNvPr>
          <p:cNvSpPr txBox="1"/>
          <p:nvPr/>
        </p:nvSpPr>
        <p:spPr>
          <a:xfrm>
            <a:off x="466724" y="6529673"/>
            <a:ext cx="10325323" cy="369332"/>
          </a:xfrm>
          <a:prstGeom prst="rect">
            <a:avLst/>
          </a:prstGeom>
          <a:noFill/>
        </p:spPr>
        <p:txBody>
          <a:bodyPr wrap="square" rtlCol="0" anchor="b">
            <a:spAutoFit/>
          </a:bodyPr>
          <a:lstStyle/>
          <a:p>
            <a:pPr marL="0" marR="0" algn="l">
              <a:spcBef>
                <a:spcPts val="0"/>
              </a:spcBef>
              <a:spcAft>
                <a:spcPts val="0"/>
              </a:spcAft>
            </a:pPr>
            <a:br>
              <a:rPr lang="en-GB" sz="900">
                <a:solidFill>
                  <a:schemeClr val="tx1"/>
                </a:solidFill>
                <a:effectLst/>
                <a:latin typeface="Calibri" panose="020F0502020204030204" pitchFamily="34" charset="0"/>
              </a:rPr>
            </a:br>
            <a:r>
              <a:rPr lang="en-GB" sz="900">
                <a:solidFill>
                  <a:schemeClr val="tx1"/>
                </a:solidFill>
                <a:effectLst/>
                <a:latin typeface="Calibri" panose="020F0502020204030204" pitchFamily="34" charset="0"/>
              </a:rPr>
              <a:t>© 2023 AstraZeneca</a:t>
            </a:r>
            <a:endParaRPr lang="en-US" sz="900">
              <a:solidFill>
                <a:schemeClr val="tx1"/>
              </a:solidFill>
            </a:endParaRPr>
          </a:p>
        </p:txBody>
      </p:sp>
      <p:pic>
        <p:nvPicPr>
          <p:cNvPr id="9" name="Picture 8">
            <a:extLst>
              <a:ext uri="{FF2B5EF4-FFF2-40B4-BE49-F238E27FC236}">
                <a16:creationId xmlns:a16="http://schemas.microsoft.com/office/drawing/2014/main" id="{14B2C977-1B56-709C-373C-4846592ABF9D}"/>
              </a:ext>
            </a:extLst>
          </p:cNvPr>
          <p:cNvPicPr>
            <a:picLocks noChangeAspect="1"/>
          </p:cNvPicPr>
          <p:nvPr userDrawn="1"/>
        </p:nvPicPr>
        <p:blipFill rotWithShape="1">
          <a:blip r:embed="rId4"/>
          <a:srcRect l="13072" t="50777" r="33463"/>
          <a:stretch/>
        </p:blipFill>
        <p:spPr>
          <a:xfrm>
            <a:off x="0" y="0"/>
            <a:ext cx="12192000" cy="3992400"/>
          </a:xfrm>
          <a:prstGeom prst="rect">
            <a:avLst/>
          </a:prstGeom>
          <a:effectLst/>
        </p:spPr>
      </p:pic>
      <p:pic>
        <p:nvPicPr>
          <p:cNvPr id="11" name="Picture 2" descr="Image result for ASTRAZENECA LOGO">
            <a:extLst>
              <a:ext uri="{FF2B5EF4-FFF2-40B4-BE49-F238E27FC236}">
                <a16:creationId xmlns:a16="http://schemas.microsoft.com/office/drawing/2014/main" id="{3FA33570-F3D3-CA05-CDE2-0F42C6FEAE3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75748" y="4733322"/>
            <a:ext cx="2691820" cy="72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704315"/>
      </p:ext>
    </p:extLst>
  </p:cSld>
  <p:clrMapOvr>
    <a:masterClrMapping/>
  </p:clrMapOvr>
  <p:extLst>
    <p:ext uri="{DCECCB84-F9BA-43D5-87BE-67443E8EF086}">
      <p15:sldGuideLst xmlns:p15="http://schemas.microsoft.com/office/powerpoint/2012/main">
        <p15:guide id="1" pos="3840">
          <p15:clr>
            <a:srgbClr val="FBAE40"/>
          </p15:clr>
        </p15:guide>
        <p15:guide id="2" pos="3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a:prstGeom prst="rect">
            <a:avLst/>
          </a:prstGeo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2"/>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3658878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0CAC459-CD5F-4270-8F31-936D75972770}"/>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a:prstGeom prst="rect">
            <a:avLst/>
          </a:prstGeom>
        </p:spPr>
        <p:txBody>
          <a:bodyPr/>
          <a:lstStyle/>
          <a:p>
            <a:endParaRPr lang="en-GB"/>
          </a:p>
        </p:txBody>
      </p:sp>
      <p:pic>
        <p:nvPicPr>
          <p:cNvPr id="3" name="Picture 2">
            <a:extLst>
              <a:ext uri="{FF2B5EF4-FFF2-40B4-BE49-F238E27FC236}">
                <a16:creationId xmlns:a16="http://schemas.microsoft.com/office/drawing/2014/main" id="{FDB80AE5-67E6-60A2-FB12-D7255A3CD756}"/>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7" name="Picture 2" descr="Image result for ASTRAZENECA LOGO">
            <a:extLst>
              <a:ext uri="{FF2B5EF4-FFF2-40B4-BE49-F238E27FC236}">
                <a16:creationId xmlns:a16="http://schemas.microsoft.com/office/drawing/2014/main" id="{439D9F7F-8967-FC8D-FEC6-828D4406F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3992B5-F02A-AEAF-4499-C3F8D3EE5438}"/>
              </a:ext>
            </a:extLst>
          </p:cNvPr>
          <p:cNvSpPr txBox="1"/>
          <p:nvPr/>
        </p:nvSpPr>
        <p:spPr>
          <a:xfrm>
            <a:off x="466724" y="6560451"/>
            <a:ext cx="10325323" cy="338554"/>
          </a:xfrm>
          <a:prstGeom prst="rect">
            <a:avLst/>
          </a:prstGeom>
          <a:noFill/>
        </p:spPr>
        <p:txBody>
          <a:bodyPr wrap="square" rtlCol="0" anchor="b">
            <a:spAutoFit/>
          </a:bodyPr>
          <a:lstStyle/>
          <a:p>
            <a:pPr marL="0" marR="0" algn="l">
              <a:spcBef>
                <a:spcPts val="0"/>
              </a:spcBef>
              <a:spcAft>
                <a:spcPts val="0"/>
              </a:spcAft>
            </a:pPr>
            <a:r>
              <a:rPr lang="en-GB" sz="800" dirty="0">
                <a:solidFill>
                  <a:schemeClr val="tx1"/>
                </a:solidFill>
              </a:rPr>
              <a:t>Veeva ID</a:t>
            </a:r>
            <a:r>
              <a:rPr lang="en-GB" sz="800" kern="1200" dirty="0">
                <a:solidFill>
                  <a:schemeClr val="tx1"/>
                </a:solidFill>
                <a:latin typeface="+mn-lt"/>
                <a:ea typeface="+mn-ea"/>
                <a:cs typeface="+mn-cs"/>
              </a:rPr>
              <a:t>: Z4-58397; </a:t>
            </a:r>
            <a:r>
              <a:rPr lang="en-GB" sz="800" dirty="0">
                <a:solidFill>
                  <a:schemeClr val="tx1"/>
                </a:solidFill>
              </a:rPr>
              <a:t>date of preparation: September 2023. </a:t>
            </a:r>
            <a:r>
              <a:rPr lang="en-GB" sz="800" dirty="0">
                <a:solidFill>
                  <a:schemeClr val="tx1"/>
                </a:solidFill>
                <a:effectLst/>
                <a:latin typeface="Calibri" panose="020F0502020204030204" pitchFamily="34" charset="0"/>
              </a:rPr>
              <a:t>© 2023 AstraZeneca. All Rights Reserved. </a:t>
            </a:r>
            <a:r>
              <a:rPr lang="en-GB" sz="800" dirty="0">
                <a:solidFill>
                  <a:schemeClr val="tx1"/>
                </a:solidFill>
              </a:rPr>
              <a:t>This information is intended for healthcare professionals only. EpiCentral is sponsored and developed by AstraZeneca </a:t>
            </a:r>
            <a:br>
              <a:rPr lang="en-GB" sz="800" dirty="0">
                <a:solidFill>
                  <a:schemeClr val="tx1"/>
                </a:solidFill>
                <a:effectLst/>
                <a:latin typeface="Calibri" panose="020F0502020204030204" pitchFamily="34" charset="0"/>
              </a:rPr>
            </a:br>
            <a:endParaRPr lang="en-US" sz="800" dirty="0">
              <a:solidFill>
                <a:schemeClr val="tx1"/>
              </a:solidFill>
            </a:endParaRPr>
          </a:p>
        </p:txBody>
      </p:sp>
      <p:pic>
        <p:nvPicPr>
          <p:cNvPr id="6" name="Picture 5">
            <a:extLst>
              <a:ext uri="{FF2B5EF4-FFF2-40B4-BE49-F238E27FC236}">
                <a16:creationId xmlns:a16="http://schemas.microsoft.com/office/drawing/2014/main" id="{95F2618A-2211-165A-B438-6B5AA1A3BCE6}"/>
              </a:ext>
            </a:extLst>
          </p:cNvPr>
          <p:cNvPicPr>
            <a:picLocks noChangeAspect="1"/>
          </p:cNvPicPr>
          <p:nvPr userDrawn="1"/>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10" name="Picture 2" descr="Image result for ASTRAZENECA LOGO">
            <a:extLst>
              <a:ext uri="{FF2B5EF4-FFF2-40B4-BE49-F238E27FC236}">
                <a16:creationId xmlns:a16="http://schemas.microsoft.com/office/drawing/2014/main" id="{F1F876A4-3AEA-9A33-5029-0690D975C4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917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82215"/>
            <a:ext cx="9910762" cy="443887"/>
          </a:xfrm>
        </p:spPr>
        <p:txBody>
          <a:bodyPr anchor="b"/>
          <a:lstStyle>
            <a:lvl1pPr marL="0" indent="0">
              <a:spcBef>
                <a:spcPts val="0"/>
              </a:spcBef>
              <a:buNone/>
              <a:defRPr sz="900"/>
            </a:lvl1pPr>
          </a:lstStyle>
          <a:p>
            <a:pPr lvl="0"/>
            <a:r>
              <a:rPr lang="en-US"/>
              <a:t>Click to edit Master text styles</a:t>
            </a:r>
          </a:p>
        </p:txBody>
      </p:sp>
    </p:spTree>
    <p:extLst>
      <p:ext uri="{BB962C8B-B14F-4D97-AF65-F5344CB8AC3E}">
        <p14:creationId xmlns:p14="http://schemas.microsoft.com/office/powerpoint/2010/main" val="15940144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a:xfrm>
            <a:off x="5482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5923567"/>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4A5F8CC-D144-F7E3-F186-B22DA4A745CA}"/>
              </a:ext>
            </a:extLst>
          </p:cNvPr>
          <p:cNvSpPr>
            <a:spLocks noGrp="1"/>
          </p:cNvSpPr>
          <p:nvPr>
            <p:ph idx="14"/>
          </p:nvPr>
        </p:nvSpPr>
        <p:spPr>
          <a:xfrm>
            <a:off x="6243718"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2" descr="Image result for ASTRAZENECA LOGO">
            <a:extLst>
              <a:ext uri="{FF2B5EF4-FFF2-40B4-BE49-F238E27FC236}">
                <a16:creationId xmlns:a16="http://schemas.microsoft.com/office/drawing/2014/main" id="{3D437486-C9BA-C2E3-89C4-BAA3423523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36305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5975321"/>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ASTRAZENECA LOGO">
            <a:extLst>
              <a:ext uri="{FF2B5EF4-FFF2-40B4-BE49-F238E27FC236}">
                <a16:creationId xmlns:a16="http://schemas.microsoft.com/office/drawing/2014/main" id="{4C9F0E5E-73F2-8759-F0AD-FB6502E18D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2219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236878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20744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sv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p:nvPicPr>
        <p:blipFill>
          <a:blip r:embed="rId14"/>
          <a:stretch>
            <a:fillRect/>
          </a:stretch>
        </p:blipFill>
        <p:spPr>
          <a:xfrm>
            <a:off x="0" y="0"/>
            <a:ext cx="12191999" cy="1141125"/>
          </a:xfrm>
          <a:prstGeom prst="rect">
            <a:avLst/>
          </a:prstGeom>
        </p:spPr>
      </p:pic>
      <p:pic>
        <p:nvPicPr>
          <p:cNvPr id="21" name="Graphic 20">
            <a:extLst>
              <a:ext uri="{FF2B5EF4-FFF2-40B4-BE49-F238E27FC236}">
                <a16:creationId xmlns:a16="http://schemas.microsoft.com/office/drawing/2014/main" id="{1A2AE35B-3713-4E04-BD23-89F85FEA04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23200" y="100800"/>
            <a:ext cx="2741277" cy="1040400"/>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p:nvPicPr>
        <p:blipFill rotWithShape="1">
          <a:blip r:embed="rId17">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452238"/>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Click to edit Master text styles</a:t>
            </a:r>
          </a:p>
          <a:p>
            <a:pPr marL="288000" lvl="1"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Second level</a:t>
            </a:r>
          </a:p>
          <a:p>
            <a:pPr marL="288000" lvl="2"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Third level</a:t>
            </a:r>
          </a:p>
          <a:p>
            <a:pPr marL="288000" lvl="3"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Fourth level</a:t>
            </a:r>
          </a:p>
          <a:p>
            <a:pPr marL="288000" lvl="4"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Fifth level</a:t>
            </a:r>
            <a:endParaRPr lang="en-GB"/>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US"/>
              <a:t>Click to edit Master title style</a:t>
            </a:r>
            <a:endParaRPr lang="en-GB"/>
          </a:p>
        </p:txBody>
      </p:sp>
      <p:pic>
        <p:nvPicPr>
          <p:cNvPr id="7" name="Picture 6" descr="Shape, rectangle&#10;&#10;Description automatically generated">
            <a:extLst>
              <a:ext uri="{FF2B5EF4-FFF2-40B4-BE49-F238E27FC236}">
                <a16:creationId xmlns:a16="http://schemas.microsoft.com/office/drawing/2014/main" id="{0AD62663-340B-A6C8-23A9-734D387DBA30}"/>
              </a:ext>
            </a:extLst>
          </p:cNvPr>
          <p:cNvPicPr>
            <a:picLocks noChangeAspect="1"/>
          </p:cNvPicPr>
          <p:nvPr/>
        </p:nvPicPr>
        <p:blipFill>
          <a:blip r:embed="rId14"/>
          <a:stretch>
            <a:fillRect/>
          </a:stretch>
        </p:blipFill>
        <p:spPr>
          <a:xfrm>
            <a:off x="0" y="0"/>
            <a:ext cx="12191999" cy="1141125"/>
          </a:xfrm>
          <a:prstGeom prst="rect">
            <a:avLst/>
          </a:prstGeom>
        </p:spPr>
      </p:pic>
      <p:pic>
        <p:nvPicPr>
          <p:cNvPr id="8" name="Graphic 7">
            <a:extLst>
              <a:ext uri="{FF2B5EF4-FFF2-40B4-BE49-F238E27FC236}">
                <a16:creationId xmlns:a16="http://schemas.microsoft.com/office/drawing/2014/main" id="{65D3CE68-A694-7422-9479-6284F405C9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23200" y="100800"/>
            <a:ext cx="2741277" cy="1040400"/>
          </a:xfrm>
          <a:prstGeom prst="rect">
            <a:avLst/>
          </a:prstGeom>
        </p:spPr>
      </p:pic>
      <p:pic>
        <p:nvPicPr>
          <p:cNvPr id="9" name="Picture 8">
            <a:extLst>
              <a:ext uri="{FF2B5EF4-FFF2-40B4-BE49-F238E27FC236}">
                <a16:creationId xmlns:a16="http://schemas.microsoft.com/office/drawing/2014/main" id="{9D25BDDD-EE2F-904C-E1B1-A93B77FE8A0D}"/>
              </a:ext>
            </a:extLst>
          </p:cNvPr>
          <p:cNvPicPr>
            <a:picLocks noChangeAspect="1"/>
          </p:cNvPicPr>
          <p:nvPr/>
        </p:nvPicPr>
        <p:blipFill rotWithShape="1">
          <a:blip r:embed="rId17">
            <a:alphaModFix amt="10000"/>
          </a:blip>
          <a:srcRect l="59157" t="44809"/>
          <a:stretch/>
        </p:blipFill>
        <p:spPr>
          <a:xfrm>
            <a:off x="-1" y="0"/>
            <a:ext cx="7097485" cy="3411301"/>
          </a:xfrm>
          <a:prstGeom prst="rect">
            <a:avLst/>
          </a:prstGeom>
          <a:effectLst/>
        </p:spPr>
      </p:pic>
      <p:pic>
        <p:nvPicPr>
          <p:cNvPr id="12" name="Picture 2" descr="Image result for ASTRAZENECA LOGO">
            <a:extLst>
              <a:ext uri="{FF2B5EF4-FFF2-40B4-BE49-F238E27FC236}">
                <a16:creationId xmlns:a16="http://schemas.microsoft.com/office/drawing/2014/main" id="{B912D648-7854-6FE2-4565-738D77AF75C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4">
            <a:extLst>
              <a:ext uri="{FF2B5EF4-FFF2-40B4-BE49-F238E27FC236}">
                <a16:creationId xmlns:a16="http://schemas.microsoft.com/office/drawing/2014/main" id="{2F6EE2F1-8ADB-3A6B-91E7-D920D5AB11C6}"/>
              </a:ext>
            </a:extLst>
          </p:cNvPr>
          <p:cNvSpPr>
            <a:spLocks noGrp="1"/>
          </p:cNvSpPr>
          <p:nvPr>
            <p:ph type="ftr" sz="quarter" idx="3"/>
          </p:nvPr>
        </p:nvSpPr>
        <p:spPr>
          <a:xfrm>
            <a:off x="548282" y="5986540"/>
            <a:ext cx="9910800" cy="4428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a:p>
        </p:txBody>
      </p:sp>
      <p:pic>
        <p:nvPicPr>
          <p:cNvPr id="5" name="Picture 4" descr="Shape, rectangle&#10;&#10;Description automatically generated">
            <a:extLst>
              <a:ext uri="{FF2B5EF4-FFF2-40B4-BE49-F238E27FC236}">
                <a16:creationId xmlns:a16="http://schemas.microsoft.com/office/drawing/2014/main" id="{4AEE15A5-E3F2-9E4B-F8F7-6A80A261E08C}"/>
              </a:ext>
            </a:extLst>
          </p:cNvPr>
          <p:cNvPicPr>
            <a:picLocks noChangeAspect="1"/>
          </p:cNvPicPr>
          <p:nvPr userDrawn="1"/>
        </p:nvPicPr>
        <p:blipFill>
          <a:blip r:embed="rId14"/>
          <a:stretch>
            <a:fillRect/>
          </a:stretch>
        </p:blipFill>
        <p:spPr>
          <a:xfrm>
            <a:off x="0" y="0"/>
            <a:ext cx="12191999" cy="1141125"/>
          </a:xfrm>
          <a:prstGeom prst="rect">
            <a:avLst/>
          </a:prstGeom>
        </p:spPr>
      </p:pic>
      <p:pic>
        <p:nvPicPr>
          <p:cNvPr id="10" name="Graphic 9">
            <a:extLst>
              <a:ext uri="{FF2B5EF4-FFF2-40B4-BE49-F238E27FC236}">
                <a16:creationId xmlns:a16="http://schemas.microsoft.com/office/drawing/2014/main" id="{52F2560D-0E95-EDDC-A500-B3E086658AB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223200" y="100800"/>
            <a:ext cx="2741277" cy="1040400"/>
          </a:xfrm>
          <a:prstGeom prst="rect">
            <a:avLst/>
          </a:prstGeom>
        </p:spPr>
      </p:pic>
      <p:pic>
        <p:nvPicPr>
          <p:cNvPr id="11" name="Picture 10">
            <a:extLst>
              <a:ext uri="{FF2B5EF4-FFF2-40B4-BE49-F238E27FC236}">
                <a16:creationId xmlns:a16="http://schemas.microsoft.com/office/drawing/2014/main" id="{F6884D52-E477-C690-CC70-11AAC9F1F8DC}"/>
              </a:ext>
            </a:extLst>
          </p:cNvPr>
          <p:cNvPicPr>
            <a:picLocks noChangeAspect="1"/>
          </p:cNvPicPr>
          <p:nvPr userDrawn="1"/>
        </p:nvPicPr>
        <p:blipFill rotWithShape="1">
          <a:blip r:embed="rId17">
            <a:alphaModFix amt="10000"/>
          </a:blip>
          <a:srcRect l="59157" t="44809"/>
          <a:stretch/>
        </p:blipFill>
        <p:spPr>
          <a:xfrm>
            <a:off x="-1" y="0"/>
            <a:ext cx="7097485" cy="3411301"/>
          </a:xfrm>
          <a:prstGeom prst="rect">
            <a:avLst/>
          </a:prstGeom>
          <a:effectLst/>
        </p:spPr>
      </p:pic>
      <p:pic>
        <p:nvPicPr>
          <p:cNvPr id="13" name="Picture 2" descr="Image result for ASTRAZENECA LOGO">
            <a:extLst>
              <a:ext uri="{FF2B5EF4-FFF2-40B4-BE49-F238E27FC236}">
                <a16:creationId xmlns:a16="http://schemas.microsoft.com/office/drawing/2014/main" id="{62BB8349-A88D-817C-4115-52D601F6749C}"/>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C97E528-010D-E35B-947F-FC9883DA9328}"/>
              </a:ext>
            </a:extLst>
          </p:cNvPr>
          <p:cNvSpPr txBox="1"/>
          <p:nvPr userDrawn="1"/>
        </p:nvSpPr>
        <p:spPr>
          <a:xfrm>
            <a:off x="466724" y="6683561"/>
            <a:ext cx="10325323" cy="215444"/>
          </a:xfrm>
          <a:prstGeom prst="rect">
            <a:avLst/>
          </a:prstGeom>
          <a:noFill/>
        </p:spPr>
        <p:txBody>
          <a:bodyPr wrap="square" rtlCol="0" anchor="b">
            <a:spAutoFit/>
          </a:bodyPr>
          <a:lstStyle/>
          <a:p>
            <a:pPr marL="0" marR="0" algn="l">
              <a:spcBef>
                <a:spcPts val="0"/>
              </a:spcBef>
              <a:spcAft>
                <a:spcPts val="0"/>
              </a:spcAft>
            </a:pPr>
            <a:r>
              <a:rPr lang="en-GB" sz="800">
                <a:solidFill>
                  <a:schemeClr val="tx1"/>
                </a:solidFill>
                <a:effectLst/>
                <a:latin typeface="Calibri" panose="020F0502020204030204" pitchFamily="34" charset="0"/>
              </a:rPr>
              <a:t>© 2023 AstraZeneca. All Rights Reserved. </a:t>
            </a:r>
            <a:endParaRPr lang="en-US" sz="800">
              <a:solidFill>
                <a:schemeClr val="tx1"/>
              </a:solidFill>
            </a:endParaRPr>
          </a:p>
        </p:txBody>
      </p:sp>
    </p:spTree>
    <p:extLst>
      <p:ext uri="{BB962C8B-B14F-4D97-AF65-F5344CB8AC3E}">
        <p14:creationId xmlns:p14="http://schemas.microsoft.com/office/powerpoint/2010/main" val="116743182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830" r:id="rId8"/>
    <p:sldLayoutId id="2147483831" r:id="rId9"/>
    <p:sldLayoutId id="2147483832" r:id="rId10"/>
    <p:sldLayoutId id="2147483833" r:id="rId11"/>
    <p:sldLayoutId id="2147483834" r:id="rId12"/>
  </p:sldLayoutIdLst>
  <p:hf sldNum="0" hdr="0" dt="0"/>
  <p:txStyles>
    <p:titleStyle>
      <a:lvl1pPr algn="l" defTabSz="914400" rtl="0" eaLnBrk="1" latinLnBrk="0" hangingPunct="1">
        <a:lnSpc>
          <a:spcPct val="90000"/>
        </a:lnSpc>
        <a:spcBef>
          <a:spcPct val="0"/>
        </a:spcBef>
        <a:buNone/>
        <a:defRPr sz="25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21"/>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3840">
          <p15:clr>
            <a:srgbClr val="F26B43"/>
          </p15:clr>
        </p15:guide>
        <p15:guide id="3" pos="7333">
          <p15:clr>
            <a:srgbClr val="F26B43"/>
          </p15:clr>
        </p15:guide>
        <p15:guide id="4" orient="horz" pos="867">
          <p15:clr>
            <a:srgbClr val="F26B43"/>
          </p15:clr>
        </p15:guide>
        <p15:guide id="5" orient="horz" pos="3793">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1.jpe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B44A-1C6F-EBFC-2232-BF1D05DC33AB}"/>
              </a:ext>
            </a:extLst>
          </p:cNvPr>
          <p:cNvSpPr>
            <a:spLocks noGrp="1"/>
          </p:cNvSpPr>
          <p:nvPr>
            <p:ph type="ctrTitle"/>
          </p:nvPr>
        </p:nvSpPr>
        <p:spPr>
          <a:xfrm>
            <a:off x="648000" y="4021200"/>
            <a:ext cx="9038260" cy="1198800"/>
          </a:xfrm>
        </p:spPr>
        <p:txBody>
          <a:bodyPr/>
          <a:lstStyle/>
          <a:p>
            <a:r>
              <a:rPr lang="en-GB"/>
              <a:t>The role of epithelial cytokines in </a:t>
            </a:r>
            <a:br>
              <a:rPr lang="en-GB"/>
            </a:br>
            <a:r>
              <a:rPr lang="en-GB"/>
              <a:t>asthma control and remission</a:t>
            </a:r>
          </a:p>
        </p:txBody>
      </p:sp>
      <p:sp>
        <p:nvSpPr>
          <p:cNvPr id="3" name="Subtitle 2">
            <a:extLst>
              <a:ext uri="{FF2B5EF4-FFF2-40B4-BE49-F238E27FC236}">
                <a16:creationId xmlns:a16="http://schemas.microsoft.com/office/drawing/2014/main" id="{A6D33AB9-EF3E-414C-1B8A-E4F2999D2B44}"/>
              </a:ext>
            </a:extLst>
          </p:cNvPr>
          <p:cNvSpPr>
            <a:spLocks noGrp="1"/>
          </p:cNvSpPr>
          <p:nvPr>
            <p:ph type="subTitle" idx="1"/>
          </p:nvPr>
        </p:nvSpPr>
        <p:spPr/>
        <p:txBody>
          <a:bodyPr/>
          <a:lstStyle/>
          <a:p>
            <a:r>
              <a:rPr lang="en-GB"/>
              <a:t>Pascal Chanez</a:t>
            </a:r>
          </a:p>
        </p:txBody>
      </p:sp>
    </p:spTree>
    <p:extLst>
      <p:ext uri="{BB962C8B-B14F-4D97-AF65-F5344CB8AC3E}">
        <p14:creationId xmlns:p14="http://schemas.microsoft.com/office/powerpoint/2010/main" val="525187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23EE77-AD1C-C738-6AC5-09C1C4B36CA3}"/>
              </a:ext>
            </a:extLst>
          </p:cNvPr>
          <p:cNvGrpSpPr>
            <a:grpSpLocks noChangeAspect="1"/>
          </p:cNvGrpSpPr>
          <p:nvPr/>
        </p:nvGrpSpPr>
        <p:grpSpPr>
          <a:xfrm>
            <a:off x="3795178" y="1381013"/>
            <a:ext cx="5232602" cy="4592547"/>
            <a:chOff x="1872058" y="615134"/>
            <a:chExt cx="6109156" cy="5361880"/>
          </a:xfrm>
        </p:grpSpPr>
        <p:sp>
          <p:nvSpPr>
            <p:cNvPr id="7" name="Partial Circle 6">
              <a:extLst>
                <a:ext uri="{FF2B5EF4-FFF2-40B4-BE49-F238E27FC236}">
                  <a16:creationId xmlns:a16="http://schemas.microsoft.com/office/drawing/2014/main" id="{B1F0CEBC-B9AB-0C69-E3EB-0155BC33976E}"/>
                </a:ext>
              </a:extLst>
            </p:cNvPr>
            <p:cNvSpPr>
              <a:spLocks noChangeAspect="1"/>
            </p:cNvSpPr>
            <p:nvPr/>
          </p:nvSpPr>
          <p:spPr>
            <a:xfrm rot="6871088">
              <a:off x="1926811" y="615135"/>
              <a:ext cx="5335293" cy="5335293"/>
            </a:xfrm>
            <a:prstGeom prst="pie">
              <a:avLst>
                <a:gd name="adj1" fmla="val 9312002"/>
                <a:gd name="adj2" fmla="val 16368339"/>
              </a:avLst>
            </a:pr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 name="Group 7">
              <a:extLst>
                <a:ext uri="{FF2B5EF4-FFF2-40B4-BE49-F238E27FC236}">
                  <a16:creationId xmlns:a16="http://schemas.microsoft.com/office/drawing/2014/main" id="{339598AB-6408-108C-5767-2FF3C8D0940D}"/>
                </a:ext>
              </a:extLst>
            </p:cNvPr>
            <p:cNvGrpSpPr/>
            <p:nvPr/>
          </p:nvGrpSpPr>
          <p:grpSpPr>
            <a:xfrm>
              <a:off x="1872058" y="615134"/>
              <a:ext cx="6109156" cy="5361880"/>
              <a:chOff x="1872058" y="615134"/>
              <a:chExt cx="6109156" cy="5361880"/>
            </a:xfrm>
          </p:grpSpPr>
          <p:sp>
            <p:nvSpPr>
              <p:cNvPr id="9" name="Partial Circle 8">
                <a:extLst>
                  <a:ext uri="{FF2B5EF4-FFF2-40B4-BE49-F238E27FC236}">
                    <a16:creationId xmlns:a16="http://schemas.microsoft.com/office/drawing/2014/main" id="{8F1C157C-1C8D-98BD-2808-2F2C04D8D887}"/>
                  </a:ext>
                </a:extLst>
              </p:cNvPr>
              <p:cNvSpPr>
                <a:spLocks noChangeAspect="1"/>
              </p:cNvSpPr>
              <p:nvPr/>
            </p:nvSpPr>
            <p:spPr>
              <a:xfrm rot="14306249">
                <a:off x="1890662" y="626150"/>
                <a:ext cx="5335293" cy="5335293"/>
              </a:xfrm>
              <a:prstGeom prst="pie">
                <a:avLst>
                  <a:gd name="adj1" fmla="val 9016672"/>
                  <a:gd name="adj2" fmla="val 16384949"/>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1" name="Group 10">
                <a:extLst>
                  <a:ext uri="{FF2B5EF4-FFF2-40B4-BE49-F238E27FC236}">
                    <a16:creationId xmlns:a16="http://schemas.microsoft.com/office/drawing/2014/main" id="{30D9F37E-0055-57FC-B844-B1E55AE57473}"/>
                  </a:ext>
                </a:extLst>
              </p:cNvPr>
              <p:cNvGrpSpPr>
                <a:grpSpLocks noChangeAspect="1"/>
              </p:cNvGrpSpPr>
              <p:nvPr/>
            </p:nvGrpSpPr>
            <p:grpSpPr>
              <a:xfrm>
                <a:off x="1872058" y="615134"/>
                <a:ext cx="6109156" cy="5361880"/>
                <a:chOff x="1879646" y="615136"/>
                <a:chExt cx="6109156" cy="5361880"/>
              </a:xfrm>
            </p:grpSpPr>
            <p:sp>
              <p:nvSpPr>
                <p:cNvPr id="13" name="Partial Circle 12">
                  <a:extLst>
                    <a:ext uri="{FF2B5EF4-FFF2-40B4-BE49-F238E27FC236}">
                      <a16:creationId xmlns:a16="http://schemas.microsoft.com/office/drawing/2014/main" id="{64423A47-6B0E-BEFD-0A8E-F909F8F84170}"/>
                    </a:ext>
                  </a:extLst>
                </p:cNvPr>
                <p:cNvSpPr>
                  <a:spLocks noChangeAspect="1"/>
                </p:cNvSpPr>
                <p:nvPr/>
              </p:nvSpPr>
              <p:spPr>
                <a:xfrm>
                  <a:off x="1879646" y="615136"/>
                  <a:ext cx="5335293" cy="5335293"/>
                </a:xfrm>
                <a:prstGeom prst="pie">
                  <a:avLst>
                    <a:gd name="adj1" fmla="val 9190013"/>
                    <a:gd name="adj2" fmla="val 16174947"/>
                  </a:avLst>
                </a:prstGeom>
                <a:solidFill>
                  <a:srgbClr val="59099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4" name="Chart 13">
                  <a:extLst>
                    <a:ext uri="{FF2B5EF4-FFF2-40B4-BE49-F238E27FC236}">
                      <a16:creationId xmlns:a16="http://schemas.microsoft.com/office/drawing/2014/main" id="{9A77FADB-37C9-7B49-1190-B42C82120F6E}"/>
                    </a:ext>
                  </a:extLst>
                </p:cNvPr>
                <p:cNvGraphicFramePr>
                  <a:graphicFrameLocks noChangeAspect="1"/>
                </p:cNvGraphicFramePr>
                <p:nvPr/>
              </p:nvGraphicFramePr>
              <p:xfrm>
                <a:off x="2077726" y="1380279"/>
                <a:ext cx="4961168" cy="351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9C6F02A-3FD1-5264-F447-E8E2DCC8E6AB}"/>
                    </a:ext>
                  </a:extLst>
                </p:cNvPr>
                <p:cNvSpPr txBox="1"/>
                <p:nvPr/>
              </p:nvSpPr>
              <p:spPr>
                <a:xfrm>
                  <a:off x="3931978" y="635369"/>
                  <a:ext cx="3430493" cy="377301"/>
                </a:xfrm>
                <a:prstGeom prst="rect">
                  <a:avLst/>
                </a:prstGeom>
                <a:noFill/>
              </p:spPr>
              <p:txBody>
                <a:bodyPr wrap="square">
                  <a:spAutoFit/>
                </a:bodyPr>
                <a:lstStyle/>
                <a:p>
                  <a:pPr defTabSz="685783">
                    <a:defRPr/>
                  </a:pPr>
                  <a:r>
                    <a:rPr lang="en-GB" sz="1500" b="1" dirty="0">
                      <a:solidFill>
                        <a:schemeClr val="tx2"/>
                      </a:solidFill>
                      <a:latin typeface="Calibri" panose="020F0502020204030204"/>
                    </a:rPr>
                    <a:t>TSLP</a:t>
                  </a:r>
                  <a:endParaRPr lang="en-GB" sz="1500" dirty="0">
                    <a:solidFill>
                      <a:schemeClr val="tx2"/>
                    </a:solidFill>
                    <a:latin typeface="Calibri"/>
                  </a:endParaRPr>
                </a:p>
              </p:txBody>
            </p:sp>
            <p:sp>
              <p:nvSpPr>
                <p:cNvPr id="16" name="TextBox 15">
                  <a:extLst>
                    <a:ext uri="{FF2B5EF4-FFF2-40B4-BE49-F238E27FC236}">
                      <a16:creationId xmlns:a16="http://schemas.microsoft.com/office/drawing/2014/main" id="{2AB0A2CE-7C61-8F0A-8009-FA3E6918C16D}"/>
                    </a:ext>
                  </a:extLst>
                </p:cNvPr>
                <p:cNvSpPr txBox="1"/>
                <p:nvPr/>
              </p:nvSpPr>
              <p:spPr>
                <a:xfrm>
                  <a:off x="4089725" y="5599715"/>
                  <a:ext cx="1009463" cy="377301"/>
                </a:xfrm>
                <a:prstGeom prst="rect">
                  <a:avLst/>
                </a:prstGeom>
                <a:noFill/>
              </p:spPr>
              <p:txBody>
                <a:bodyPr wrap="square">
                  <a:spAutoFit/>
                </a:bodyPr>
                <a:lstStyle/>
                <a:p>
                  <a:pPr algn="ctr" defTabSz="685783">
                    <a:defRPr/>
                  </a:pPr>
                  <a:r>
                    <a:rPr lang="en-GB" sz="1500" b="1">
                      <a:solidFill>
                        <a:schemeClr val="accent2"/>
                      </a:solidFill>
                      <a:latin typeface="Calibri" panose="020F0502020204030204"/>
                    </a:rPr>
                    <a:t>IL-25</a:t>
                  </a:r>
                  <a:endParaRPr lang="en-GB" sz="1500">
                    <a:solidFill>
                      <a:schemeClr val="accent2"/>
                    </a:solidFill>
                    <a:latin typeface="Calibri"/>
                  </a:endParaRPr>
                </a:p>
              </p:txBody>
            </p:sp>
            <p:sp>
              <p:nvSpPr>
                <p:cNvPr id="20" name="TextBox 19">
                  <a:extLst>
                    <a:ext uri="{FF2B5EF4-FFF2-40B4-BE49-F238E27FC236}">
                      <a16:creationId xmlns:a16="http://schemas.microsoft.com/office/drawing/2014/main" id="{A63F5F28-408E-1ACE-B279-8CCF3946E53C}"/>
                    </a:ext>
                  </a:extLst>
                </p:cNvPr>
                <p:cNvSpPr txBox="1"/>
                <p:nvPr/>
              </p:nvSpPr>
              <p:spPr>
                <a:xfrm>
                  <a:off x="4558309" y="635426"/>
                  <a:ext cx="3430493" cy="377301"/>
                </a:xfrm>
                <a:prstGeom prst="rect">
                  <a:avLst/>
                </a:prstGeom>
                <a:noFill/>
              </p:spPr>
              <p:txBody>
                <a:bodyPr wrap="square">
                  <a:spAutoFit/>
                </a:bodyPr>
                <a:lstStyle/>
                <a:p>
                  <a:pPr defTabSz="685783">
                    <a:defRPr/>
                  </a:pPr>
                  <a:r>
                    <a:rPr lang="en-GB" sz="1500" b="1">
                      <a:solidFill>
                        <a:srgbClr val="28ABE1"/>
                      </a:solidFill>
                      <a:latin typeface="Calibri" panose="020F0502020204030204"/>
                    </a:rPr>
                    <a:t>IL-33</a:t>
                  </a:r>
                  <a:endParaRPr lang="en-GB" sz="1500">
                    <a:solidFill>
                      <a:srgbClr val="28ABE1"/>
                    </a:solidFill>
                    <a:latin typeface="Calibri"/>
                  </a:endParaRPr>
                </a:p>
              </p:txBody>
            </p:sp>
          </p:grpSp>
        </p:grpSp>
      </p:grpSp>
      <p:sp>
        <p:nvSpPr>
          <p:cNvPr id="74" name="Partial Circle 73">
            <a:extLst>
              <a:ext uri="{FF2B5EF4-FFF2-40B4-BE49-F238E27FC236}">
                <a16:creationId xmlns:a16="http://schemas.microsoft.com/office/drawing/2014/main" id="{3677BFE1-691C-2802-0F1B-4E9A3EBF27C2}"/>
              </a:ext>
            </a:extLst>
          </p:cNvPr>
          <p:cNvSpPr>
            <a:spLocks noChangeAspect="1"/>
          </p:cNvSpPr>
          <p:nvPr/>
        </p:nvSpPr>
        <p:spPr>
          <a:xfrm rot="14306249">
            <a:off x="4712065" y="2151523"/>
            <a:ext cx="2736001" cy="2736000"/>
          </a:xfrm>
          <a:prstGeom prst="pie">
            <a:avLst>
              <a:gd name="adj1" fmla="val 9330791"/>
              <a:gd name="adj2" fmla="val 16020539"/>
            </a:avLst>
          </a:prstGeom>
          <a:solidFill>
            <a:srgbClr val="F3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Partial Circle 83">
            <a:extLst>
              <a:ext uri="{FF2B5EF4-FFF2-40B4-BE49-F238E27FC236}">
                <a16:creationId xmlns:a16="http://schemas.microsoft.com/office/drawing/2014/main" id="{70479C3B-27A3-164D-887F-282A1A361FA9}"/>
              </a:ext>
            </a:extLst>
          </p:cNvPr>
          <p:cNvSpPr>
            <a:spLocks noChangeAspect="1"/>
          </p:cNvSpPr>
          <p:nvPr/>
        </p:nvSpPr>
        <p:spPr>
          <a:xfrm rot="21050157">
            <a:off x="4728630" y="2152478"/>
            <a:ext cx="2736001" cy="2736000"/>
          </a:xfrm>
          <a:prstGeom prst="pie">
            <a:avLst>
              <a:gd name="adj1" fmla="val 9432529"/>
              <a:gd name="adj2" fmla="val 166776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Partial Circle 84">
            <a:extLst>
              <a:ext uri="{FF2B5EF4-FFF2-40B4-BE49-F238E27FC236}">
                <a16:creationId xmlns:a16="http://schemas.microsoft.com/office/drawing/2014/main" id="{9708A5C5-25D3-76A0-89E8-2CBE903F3F5E}"/>
              </a:ext>
            </a:extLst>
          </p:cNvPr>
          <p:cNvSpPr>
            <a:spLocks noChangeAspect="1"/>
          </p:cNvSpPr>
          <p:nvPr/>
        </p:nvSpPr>
        <p:spPr>
          <a:xfrm rot="549843" flipH="1">
            <a:off x="4728962" y="2147032"/>
            <a:ext cx="2736001" cy="2736000"/>
          </a:xfrm>
          <a:prstGeom prst="pie">
            <a:avLst>
              <a:gd name="adj1" fmla="val 9398350"/>
              <a:gd name="adj2" fmla="val 16686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Rounded Corners 27">
            <a:extLst>
              <a:ext uri="{FF2B5EF4-FFF2-40B4-BE49-F238E27FC236}">
                <a16:creationId xmlns:a16="http://schemas.microsoft.com/office/drawing/2014/main" id="{9C6F4F9F-3931-5E78-3EAF-A2B65AC4E50A}"/>
              </a:ext>
            </a:extLst>
          </p:cNvPr>
          <p:cNvSpPr/>
          <p:nvPr/>
        </p:nvSpPr>
        <p:spPr>
          <a:xfrm>
            <a:off x="6520060" y="4983981"/>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IL-25 promotes the proliferation of lung fibroblasts</a:t>
            </a:r>
            <a:r>
              <a:rPr lang="en-GB" sz="1200" baseline="30000" dirty="0">
                <a:solidFill>
                  <a:sysClr val="windowText" lastClr="000000"/>
                </a:solidFill>
                <a:latin typeface="Calibri" panose="020F0502020204030204"/>
              </a:rPr>
              <a:t>2</a:t>
            </a:r>
          </a:p>
        </p:txBody>
      </p:sp>
      <p:sp>
        <p:nvSpPr>
          <p:cNvPr id="90" name="Title 89">
            <a:extLst>
              <a:ext uri="{FF2B5EF4-FFF2-40B4-BE49-F238E27FC236}">
                <a16:creationId xmlns:a16="http://schemas.microsoft.com/office/drawing/2014/main" id="{56B510E0-3872-A719-3EFB-0F622652D228}"/>
              </a:ext>
            </a:extLst>
          </p:cNvPr>
          <p:cNvSpPr>
            <a:spLocks noGrp="1"/>
          </p:cNvSpPr>
          <p:nvPr>
            <p:ph type="title"/>
          </p:nvPr>
        </p:nvSpPr>
        <p:spPr/>
        <p:txBody>
          <a:bodyPr/>
          <a:lstStyle/>
          <a:p>
            <a:r>
              <a:rPr lang="en-GB" dirty="0"/>
              <a:t>Epithelial cytokines can play diverse, yet often overlapping, </a:t>
            </a:r>
            <a:br>
              <a:rPr lang="en-GB" dirty="0"/>
            </a:br>
            <a:r>
              <a:rPr lang="en-GB" dirty="0"/>
              <a:t>roles in airway remodelling in asthma</a:t>
            </a:r>
            <a:r>
              <a:rPr lang="en-GB" baseline="30000" dirty="0"/>
              <a:t>1–9</a:t>
            </a:r>
            <a:endParaRPr lang="en-GB" dirty="0"/>
          </a:p>
        </p:txBody>
      </p:sp>
      <p:sp>
        <p:nvSpPr>
          <p:cNvPr id="5" name="Content Placeholder 4">
            <a:extLst>
              <a:ext uri="{FF2B5EF4-FFF2-40B4-BE49-F238E27FC236}">
                <a16:creationId xmlns:a16="http://schemas.microsoft.com/office/drawing/2014/main" id="{D4CF6A06-2A91-7D4E-0A3C-BDA8CDADDD1D}"/>
              </a:ext>
            </a:extLst>
          </p:cNvPr>
          <p:cNvSpPr>
            <a:spLocks noGrp="1"/>
          </p:cNvSpPr>
          <p:nvPr>
            <p:ph sz="quarter" idx="13"/>
          </p:nvPr>
        </p:nvSpPr>
        <p:spPr/>
        <p:txBody>
          <a:bodyPr/>
          <a:lstStyle/>
          <a:p>
            <a:r>
              <a:rPr lang="en-GB" sz="800"/>
              <a:t>Evidence based on in-vitro experimental data</a:t>
            </a:r>
            <a:br>
              <a:rPr lang="en-GB" sz="800"/>
            </a:br>
            <a:r>
              <a:rPr lang="en-GB" sz="800"/>
              <a:t>IL, interleukin; TSLP, thymic stromal lymphopoietin</a:t>
            </a:r>
            <a:br>
              <a:rPr lang="en-GB" sz="800"/>
            </a:br>
            <a:r>
              <a:rPr lang="en-GB" sz="800"/>
              <a:t>1. Gregory LG, et al. Thorax 2013;68:82–90; 2. Xu X, et al. Exp </a:t>
            </a:r>
            <a:r>
              <a:rPr lang="en-GB" sz="800" err="1"/>
              <a:t>Biol</a:t>
            </a:r>
            <a:r>
              <a:rPr lang="en-GB" sz="800"/>
              <a:t> Med (Maywood) 2019;244:770–780; 3. </a:t>
            </a:r>
            <a:r>
              <a:rPr lang="en-GB" sz="800" err="1"/>
              <a:t>Saglani</a:t>
            </a:r>
            <a:r>
              <a:rPr lang="en-GB" sz="800"/>
              <a:t> S, et al. J Allergy Clin Immunol 2013;132:676–685; 4. Guo Z, et al. J Asthma 2014;51:863–869; 5. Kaur D, et al. Allergy 2015;70:556–567; 6. Cao L, et al. Exp Lung Res 2018;44:288–301; 7. </a:t>
            </a:r>
            <a:r>
              <a:rPr lang="en-GB" sz="800" err="1"/>
              <a:t>Jin</a:t>
            </a:r>
            <a:r>
              <a:rPr lang="en-GB" sz="800"/>
              <a:t> A, et al. </a:t>
            </a:r>
            <a:r>
              <a:rPr lang="en-GB" sz="800" err="1"/>
              <a:t>Biochim</a:t>
            </a:r>
            <a:r>
              <a:rPr lang="en-GB" sz="800"/>
              <a:t> </a:t>
            </a:r>
            <a:r>
              <a:rPr lang="en-GB" sz="800" err="1"/>
              <a:t>Biophys</a:t>
            </a:r>
            <a:r>
              <a:rPr lang="en-GB" sz="800"/>
              <a:t> Acta Mol Cell Res 2021;1868:119083; 8. Cai L-M, et al. Exp Lung Res 2019;45:221–235; 9. </a:t>
            </a:r>
            <a:r>
              <a:rPr lang="en-GB" sz="800" err="1"/>
              <a:t>Redhu</a:t>
            </a:r>
            <a:r>
              <a:rPr lang="en-GB" sz="800"/>
              <a:t> NS, et al. Sci Rep 2013;3:2301</a:t>
            </a:r>
          </a:p>
        </p:txBody>
      </p:sp>
      <p:sp>
        <p:nvSpPr>
          <p:cNvPr id="94" name="Slide Number Placeholder 5">
            <a:extLst>
              <a:ext uri="{FF2B5EF4-FFF2-40B4-BE49-F238E27FC236}">
                <a16:creationId xmlns:a16="http://schemas.microsoft.com/office/drawing/2014/main" id="{C19A56C7-B7F6-64AD-24BA-548AA2A7A682}"/>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10</a:t>
            </a:fld>
            <a:endParaRPr lang="en-GB" sz="900" b="1"/>
          </a:p>
        </p:txBody>
      </p:sp>
      <p:pic>
        <p:nvPicPr>
          <p:cNvPr id="3" name="Picture 2" descr="A picture containing text, plate, white, slice&#10;&#10;Description automatically generated">
            <a:extLst>
              <a:ext uri="{FF2B5EF4-FFF2-40B4-BE49-F238E27FC236}">
                <a16:creationId xmlns:a16="http://schemas.microsoft.com/office/drawing/2014/main" id="{5AAB32D4-229F-539A-27F4-D31A2D93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00" y="2279561"/>
            <a:ext cx="2520000" cy="2520000"/>
          </a:xfrm>
          <a:prstGeom prst="rect">
            <a:avLst/>
          </a:prstGeom>
        </p:spPr>
      </p:pic>
      <p:sp>
        <p:nvSpPr>
          <p:cNvPr id="27" name="Rectangle: Rounded Corners 26">
            <a:extLst>
              <a:ext uri="{FF2B5EF4-FFF2-40B4-BE49-F238E27FC236}">
                <a16:creationId xmlns:a16="http://schemas.microsoft.com/office/drawing/2014/main" id="{BE267ED4-A4D3-7818-0401-5F6B01A0C83F}"/>
              </a:ext>
            </a:extLst>
          </p:cNvPr>
          <p:cNvSpPr/>
          <p:nvPr/>
        </p:nvSpPr>
        <p:spPr>
          <a:xfrm>
            <a:off x="3175782" y="4986523"/>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ysClr val="windowText" lastClr="000000"/>
                </a:solidFill>
                <a:latin typeface="Calibri" panose="020F0502020204030204"/>
              </a:rPr>
              <a:t>IL-25 drives collagen secretion by lung fibroblasts</a:t>
            </a:r>
            <a:r>
              <a:rPr lang="en-GB" sz="1200" baseline="30000">
                <a:solidFill>
                  <a:sysClr val="windowText" lastClr="000000"/>
                </a:solidFill>
                <a:latin typeface="Calibri" panose="020F0502020204030204"/>
              </a:rPr>
              <a:t>1</a:t>
            </a:r>
          </a:p>
        </p:txBody>
      </p:sp>
      <p:cxnSp>
        <p:nvCxnSpPr>
          <p:cNvPr id="73" name="Connector: Elbow 72">
            <a:extLst>
              <a:ext uri="{FF2B5EF4-FFF2-40B4-BE49-F238E27FC236}">
                <a16:creationId xmlns:a16="http://schemas.microsoft.com/office/drawing/2014/main" id="{61086D22-E0F5-48AD-FAF2-1A145789873C}"/>
              </a:ext>
            </a:extLst>
          </p:cNvPr>
          <p:cNvCxnSpPr>
            <a:cxnSpLocks/>
            <a:stCxn id="27" idx="0"/>
            <a:endCxn id="75" idx="0"/>
          </p:cNvCxnSpPr>
          <p:nvPr/>
        </p:nvCxnSpPr>
        <p:spPr>
          <a:xfrm rot="5400000" flipH="1" flipV="1">
            <a:off x="4852174" y="3938370"/>
            <a:ext cx="584752" cy="15115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67EE6F71-BC94-572E-2EC6-1559FC0D4977}"/>
              </a:ext>
            </a:extLst>
          </p:cNvPr>
          <p:cNvSpPr/>
          <p:nvPr/>
        </p:nvSpPr>
        <p:spPr>
          <a:xfrm rot="16200000" flipH="1">
            <a:off x="5904925" y="4319240"/>
            <a:ext cx="155868"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77" name="Connector: Elbow 76">
            <a:extLst>
              <a:ext uri="{FF2B5EF4-FFF2-40B4-BE49-F238E27FC236}">
                <a16:creationId xmlns:a16="http://schemas.microsoft.com/office/drawing/2014/main" id="{A5F66F41-5552-AC62-E5C1-92149286FBA5}"/>
              </a:ext>
            </a:extLst>
          </p:cNvPr>
          <p:cNvCxnSpPr>
            <a:cxnSpLocks/>
            <a:stCxn id="28" idx="0"/>
            <a:endCxn id="75" idx="4"/>
          </p:cNvCxnSpPr>
          <p:nvPr/>
        </p:nvCxnSpPr>
        <p:spPr>
          <a:xfrm rot="16200000" flipV="1">
            <a:off x="6608116" y="3859045"/>
            <a:ext cx="582210" cy="166766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90F133CA-9EC8-BFA5-386B-80C4BBCBE2FD}"/>
              </a:ext>
            </a:extLst>
          </p:cNvPr>
          <p:cNvSpPr/>
          <p:nvPr/>
        </p:nvSpPr>
        <p:spPr>
          <a:xfrm>
            <a:off x="7318003" y="2031409"/>
            <a:ext cx="2531263" cy="663407"/>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IL-33 promotes the expression of </a:t>
            </a:r>
            <a:br>
              <a:rPr lang="en-GB" sz="1200" dirty="0">
                <a:solidFill>
                  <a:sysClr val="windowText" lastClr="000000"/>
                </a:solidFill>
                <a:latin typeface="Calibri" panose="020F0502020204030204"/>
              </a:rPr>
            </a:br>
            <a:r>
              <a:rPr lang="en-GB" sz="1200" dirty="0">
                <a:solidFill>
                  <a:sysClr val="windowText" lastClr="000000"/>
                </a:solidFill>
                <a:latin typeface="Calibri" panose="020F0502020204030204"/>
              </a:rPr>
              <a:t>ECM components collagen and fibronectin 1 by lung fibroblasts</a:t>
            </a:r>
            <a:r>
              <a:rPr lang="en-GB" sz="1200" baseline="30000" dirty="0">
                <a:solidFill>
                  <a:sysClr val="windowText" lastClr="000000"/>
                </a:solidFill>
                <a:latin typeface="Calibri" panose="020F0502020204030204"/>
              </a:rPr>
              <a:t>3,4</a:t>
            </a:r>
            <a:endParaRPr lang="en-GB" sz="1200" strike="sngStrike" baseline="30000" dirty="0">
              <a:solidFill>
                <a:sysClr val="windowText" lastClr="000000"/>
              </a:solidFill>
              <a:latin typeface="Calibri" panose="020F0502020204030204"/>
            </a:endParaRPr>
          </a:p>
        </p:txBody>
      </p:sp>
      <p:sp>
        <p:nvSpPr>
          <p:cNvPr id="6" name="Rectangle: Rounded Corners 5">
            <a:extLst>
              <a:ext uri="{FF2B5EF4-FFF2-40B4-BE49-F238E27FC236}">
                <a16:creationId xmlns:a16="http://schemas.microsoft.com/office/drawing/2014/main" id="{B9CC1A7A-412A-9965-D3D1-D65836D554D9}"/>
              </a:ext>
            </a:extLst>
          </p:cNvPr>
          <p:cNvSpPr/>
          <p:nvPr/>
        </p:nvSpPr>
        <p:spPr>
          <a:xfrm>
            <a:off x="7648416" y="3018471"/>
            <a:ext cx="2425982" cy="663407"/>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ysClr val="windowText" lastClr="000000"/>
                </a:solidFill>
                <a:latin typeface="Calibri" panose="020F0502020204030204"/>
              </a:rPr>
              <a:t>IL-33 directs airway smooth </a:t>
            </a:r>
          </a:p>
          <a:p>
            <a:pPr algn="ctr"/>
            <a:r>
              <a:rPr lang="en-GB" sz="1200">
                <a:solidFill>
                  <a:sysClr val="windowText" lastClr="000000"/>
                </a:solidFill>
                <a:latin typeface="Calibri" panose="020F0502020204030204"/>
              </a:rPr>
              <a:t>muscle wound repair</a:t>
            </a:r>
            <a:r>
              <a:rPr lang="en-GB" sz="1200" baseline="30000">
                <a:solidFill>
                  <a:sysClr val="windowText" lastClr="000000"/>
                </a:solidFill>
                <a:latin typeface="Calibri" panose="020F0502020204030204"/>
              </a:rPr>
              <a:t>5</a:t>
            </a:r>
            <a:endParaRPr lang="en-GB" sz="1200" strike="sngStrike" baseline="30000">
              <a:solidFill>
                <a:sysClr val="windowText" lastClr="000000"/>
              </a:solidFill>
              <a:latin typeface="Calibri" panose="020F0502020204030204"/>
            </a:endParaRPr>
          </a:p>
        </p:txBody>
      </p:sp>
      <p:sp>
        <p:nvSpPr>
          <p:cNvPr id="10" name="Oval 9">
            <a:extLst>
              <a:ext uri="{FF2B5EF4-FFF2-40B4-BE49-F238E27FC236}">
                <a16:creationId xmlns:a16="http://schemas.microsoft.com/office/drawing/2014/main" id="{C97263FD-C8EC-07B1-CB71-D320534236E1}"/>
              </a:ext>
            </a:extLst>
          </p:cNvPr>
          <p:cNvSpPr/>
          <p:nvPr/>
        </p:nvSpPr>
        <p:spPr>
          <a:xfrm rot="16200000" flipH="1">
            <a:off x="7086614" y="3267643"/>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12" name="Rectangle: Rounded Corners 16">
            <a:extLst>
              <a:ext uri="{FF2B5EF4-FFF2-40B4-BE49-F238E27FC236}">
                <a16:creationId xmlns:a16="http://schemas.microsoft.com/office/drawing/2014/main" id="{5B7C9056-BF71-63AA-33A6-DF2C56EFBA31}"/>
              </a:ext>
            </a:extLst>
          </p:cNvPr>
          <p:cNvSpPr/>
          <p:nvPr/>
        </p:nvSpPr>
        <p:spPr>
          <a:xfrm rot="16200000" flipH="1">
            <a:off x="7427227" y="3172356"/>
            <a:ext cx="45719" cy="39666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408FBA90-4C08-20BD-DCB0-EEA14C5E623A}"/>
              </a:ext>
            </a:extLst>
          </p:cNvPr>
          <p:cNvSpPr/>
          <p:nvPr/>
        </p:nvSpPr>
        <p:spPr>
          <a:xfrm rot="16200000" flipH="1">
            <a:off x="6352093" y="2627058"/>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18" name="Connector: Elbow 17">
            <a:extLst>
              <a:ext uri="{FF2B5EF4-FFF2-40B4-BE49-F238E27FC236}">
                <a16:creationId xmlns:a16="http://schemas.microsoft.com/office/drawing/2014/main" id="{FF52909B-1663-FCC6-61E9-24C8385EF1B8}"/>
              </a:ext>
            </a:extLst>
          </p:cNvPr>
          <p:cNvCxnSpPr>
            <a:cxnSpLocks/>
            <a:stCxn id="17" idx="4"/>
          </p:cNvCxnSpPr>
          <p:nvPr/>
        </p:nvCxnSpPr>
        <p:spPr>
          <a:xfrm flipV="1">
            <a:off x="6517155" y="2343175"/>
            <a:ext cx="798672" cy="36641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9467B8CC-6C74-6425-A955-269C1161A85B}"/>
              </a:ext>
            </a:extLst>
          </p:cNvPr>
          <p:cNvSpPr/>
          <p:nvPr/>
        </p:nvSpPr>
        <p:spPr>
          <a:xfrm>
            <a:off x="2117603" y="3412781"/>
            <a:ext cx="2425982" cy="663407"/>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TSLP promotes migration and proliferation of airway smooth muscle cells</a:t>
            </a:r>
            <a:r>
              <a:rPr lang="en-GB" sz="1200" baseline="30000" dirty="0">
                <a:solidFill>
                  <a:sysClr val="windowText" lastClr="000000"/>
                </a:solidFill>
                <a:latin typeface="Calibri" panose="020F0502020204030204"/>
              </a:rPr>
              <a:t>9</a:t>
            </a:r>
          </a:p>
        </p:txBody>
      </p:sp>
      <p:sp>
        <p:nvSpPr>
          <p:cNvPr id="21" name="Rectangle: Rounded Corners 20">
            <a:extLst>
              <a:ext uri="{FF2B5EF4-FFF2-40B4-BE49-F238E27FC236}">
                <a16:creationId xmlns:a16="http://schemas.microsoft.com/office/drawing/2014/main" id="{EEA4068A-9528-A93E-A9CF-8A974AD9D49A}"/>
              </a:ext>
            </a:extLst>
          </p:cNvPr>
          <p:cNvSpPr/>
          <p:nvPr/>
        </p:nvSpPr>
        <p:spPr>
          <a:xfrm>
            <a:off x="2117601" y="2400066"/>
            <a:ext cx="2591813" cy="663407"/>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ysClr val="windowText" lastClr="000000"/>
                </a:solidFill>
                <a:latin typeface="Calibri" panose="020F0502020204030204"/>
              </a:rPr>
              <a:t>TSLP induces EMT in epithelial cells through the upregulation of TGF-β</a:t>
            </a:r>
            <a:r>
              <a:rPr lang="en-GB" sz="1200" baseline="30000" dirty="0">
                <a:solidFill>
                  <a:sysClr val="windowText" lastClr="000000"/>
                </a:solidFill>
                <a:latin typeface="Calibri" panose="020F0502020204030204"/>
              </a:rPr>
              <a:t>8</a:t>
            </a:r>
            <a:endParaRPr lang="en-GB" sz="1200" strike="sngStrike" baseline="30000" dirty="0">
              <a:solidFill>
                <a:sysClr val="windowText" lastClr="000000"/>
              </a:solidFill>
              <a:latin typeface="Calibri" panose="020F0502020204030204"/>
            </a:endParaRPr>
          </a:p>
        </p:txBody>
      </p:sp>
      <p:sp>
        <p:nvSpPr>
          <p:cNvPr id="22" name="Rectangle: Rounded Corners 21">
            <a:extLst>
              <a:ext uri="{FF2B5EF4-FFF2-40B4-BE49-F238E27FC236}">
                <a16:creationId xmlns:a16="http://schemas.microsoft.com/office/drawing/2014/main" id="{262BC8B0-95D5-848F-41FB-3468F94E5D60}"/>
              </a:ext>
            </a:extLst>
          </p:cNvPr>
          <p:cNvSpPr/>
          <p:nvPr/>
        </p:nvSpPr>
        <p:spPr>
          <a:xfrm>
            <a:off x="2594790" y="1429193"/>
            <a:ext cx="2681405" cy="663407"/>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TSLP activates lung fibroblasts which produce ECM molecules such as collagen type I and MMP-1</a:t>
            </a:r>
            <a:r>
              <a:rPr lang="en-GB" sz="1200" baseline="30000" dirty="0">
                <a:solidFill>
                  <a:sysClr val="windowText" lastClr="000000"/>
                </a:solidFill>
                <a:latin typeface="Calibri" panose="020F0502020204030204"/>
              </a:rPr>
              <a:t>6,7</a:t>
            </a:r>
            <a:endParaRPr lang="en-GB" sz="1200" strike="sngStrike" baseline="30000" dirty="0">
              <a:solidFill>
                <a:sysClr val="windowText" lastClr="000000"/>
              </a:solidFill>
              <a:latin typeface="Calibri" panose="020F0502020204030204"/>
            </a:endParaRPr>
          </a:p>
        </p:txBody>
      </p:sp>
      <p:sp>
        <p:nvSpPr>
          <p:cNvPr id="23" name="Oval 22">
            <a:extLst>
              <a:ext uri="{FF2B5EF4-FFF2-40B4-BE49-F238E27FC236}">
                <a16:creationId xmlns:a16="http://schemas.microsoft.com/office/drawing/2014/main" id="{465C69FC-CE64-FD5C-4E0D-77B8659786B1}"/>
              </a:ext>
            </a:extLst>
          </p:cNvPr>
          <p:cNvSpPr/>
          <p:nvPr/>
        </p:nvSpPr>
        <p:spPr>
          <a:xfrm rot="16200000" flipH="1">
            <a:off x="4901064" y="3457030"/>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24" name="Oval 23">
            <a:extLst>
              <a:ext uri="{FF2B5EF4-FFF2-40B4-BE49-F238E27FC236}">
                <a16:creationId xmlns:a16="http://schemas.microsoft.com/office/drawing/2014/main" id="{DCADF1A9-5BF1-9B43-0BF6-3487882CA66C}"/>
              </a:ext>
            </a:extLst>
          </p:cNvPr>
          <p:cNvSpPr/>
          <p:nvPr/>
        </p:nvSpPr>
        <p:spPr>
          <a:xfrm rot="16200000" flipH="1">
            <a:off x="5630726" y="2649238"/>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25" name="Oval 24">
            <a:extLst>
              <a:ext uri="{FF2B5EF4-FFF2-40B4-BE49-F238E27FC236}">
                <a16:creationId xmlns:a16="http://schemas.microsoft.com/office/drawing/2014/main" id="{B7A1DD7F-7B14-9567-111C-98D250904B9D}"/>
              </a:ext>
            </a:extLst>
          </p:cNvPr>
          <p:cNvSpPr/>
          <p:nvPr/>
        </p:nvSpPr>
        <p:spPr>
          <a:xfrm rot="16200000" flipH="1">
            <a:off x="5387975" y="3180824"/>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26" name="Connector: Elbow 25">
            <a:extLst>
              <a:ext uri="{FF2B5EF4-FFF2-40B4-BE49-F238E27FC236}">
                <a16:creationId xmlns:a16="http://schemas.microsoft.com/office/drawing/2014/main" id="{6E9428BE-D44A-1C5F-40D4-A693BEC1308E}"/>
              </a:ext>
            </a:extLst>
          </p:cNvPr>
          <p:cNvCxnSpPr>
            <a:cxnSpLocks/>
            <a:stCxn id="22" idx="3"/>
            <a:endCxn id="24" idx="2"/>
          </p:cNvCxnSpPr>
          <p:nvPr/>
        </p:nvCxnSpPr>
        <p:spPr>
          <a:xfrm>
            <a:off x="5276195" y="1760897"/>
            <a:ext cx="437062" cy="88834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CF602BFB-FBCC-681E-E477-AC9706BC3A11}"/>
              </a:ext>
            </a:extLst>
          </p:cNvPr>
          <p:cNvCxnSpPr>
            <a:cxnSpLocks/>
            <a:stCxn id="21" idx="3"/>
            <a:endCxn id="25" idx="0"/>
          </p:cNvCxnSpPr>
          <p:nvPr/>
        </p:nvCxnSpPr>
        <p:spPr>
          <a:xfrm>
            <a:off x="4709414" y="2731770"/>
            <a:ext cx="678561" cy="531585"/>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AE684BAE-5C34-B6E8-4053-AD5FE682ECC7}"/>
              </a:ext>
            </a:extLst>
          </p:cNvPr>
          <p:cNvCxnSpPr>
            <a:cxnSpLocks/>
            <a:stCxn id="19" idx="3"/>
            <a:endCxn id="23" idx="6"/>
          </p:cNvCxnSpPr>
          <p:nvPr/>
        </p:nvCxnSpPr>
        <p:spPr>
          <a:xfrm flipV="1">
            <a:off x="4543585" y="3622092"/>
            <a:ext cx="440010" cy="12239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4764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B719D-3D40-46BD-A07B-C0AB56E39072}"/>
              </a:ext>
            </a:extLst>
          </p:cNvPr>
          <p:cNvSpPr>
            <a:spLocks noGrp="1"/>
          </p:cNvSpPr>
          <p:nvPr>
            <p:ph type="title"/>
          </p:nvPr>
        </p:nvSpPr>
        <p:spPr/>
        <p:txBody>
          <a:bodyPr/>
          <a:lstStyle/>
          <a:p>
            <a:r>
              <a:rPr lang="en-GB" dirty="0"/>
              <a:t>Evidence for TSLP in airway remodelling</a:t>
            </a:r>
            <a:r>
              <a:rPr lang="en-GB" baseline="30000" dirty="0"/>
              <a:t>1–4</a:t>
            </a:r>
          </a:p>
        </p:txBody>
      </p:sp>
      <p:sp>
        <p:nvSpPr>
          <p:cNvPr id="225" name="Content Placeholder 224">
            <a:extLst>
              <a:ext uri="{FF2B5EF4-FFF2-40B4-BE49-F238E27FC236}">
                <a16:creationId xmlns:a16="http://schemas.microsoft.com/office/drawing/2014/main" id="{50D92480-1C37-B8DD-2B62-3723C492EF1E}"/>
              </a:ext>
            </a:extLst>
          </p:cNvPr>
          <p:cNvSpPr>
            <a:spLocks noGrp="1"/>
          </p:cNvSpPr>
          <p:nvPr>
            <p:ph sz="quarter" idx="13"/>
          </p:nvPr>
        </p:nvSpPr>
        <p:spPr/>
        <p:txBody>
          <a:bodyPr/>
          <a:lstStyle/>
          <a:p>
            <a:r>
              <a:rPr lang="en-GB" sz="800" dirty="0"/>
              <a:t>Figures adapted from Cao L, et al. Exp Lung Res 2018;44:288–301, </a:t>
            </a:r>
            <a:r>
              <a:rPr lang="en-GB" sz="800" dirty="0" err="1"/>
              <a:t>Redhu</a:t>
            </a:r>
            <a:r>
              <a:rPr lang="en-GB" sz="800" dirty="0"/>
              <a:t> NS, et al. Sci Rep 2013;3:2301 and</a:t>
            </a:r>
            <a:r>
              <a:rPr lang="en-GB" sz="800" dirty="0">
                <a:latin typeface="Calibri" panose="020F0502020204030204"/>
              </a:rPr>
              <a:t> </a:t>
            </a:r>
            <a:r>
              <a:rPr lang="en-GB" sz="800" dirty="0"/>
              <a:t>Cai L-M, et al. Exp Lung Res 2019;45:221–235</a:t>
            </a:r>
            <a:br>
              <a:rPr lang="en-GB" sz="800" dirty="0"/>
            </a:br>
            <a:r>
              <a:rPr lang="en-GB" sz="800" dirty="0"/>
              <a:t>*P&lt;0.05 vs GAPDH control (smooth muscle actin); </a:t>
            </a:r>
            <a:r>
              <a:rPr lang="en-GB" sz="800" baseline="30000" dirty="0"/>
              <a:t>†</a:t>
            </a:r>
            <a:r>
              <a:rPr lang="en-GB" sz="800" dirty="0"/>
              <a:t>P&lt;0.05 vs GAPDH control (collagen); </a:t>
            </a:r>
            <a:r>
              <a:rPr lang="en-GB" sz="800" baseline="30000" dirty="0"/>
              <a:t>‡</a:t>
            </a:r>
            <a:r>
              <a:rPr lang="en-GB" sz="800" dirty="0"/>
              <a:t>P&lt;0.001 vs medium control; </a:t>
            </a:r>
            <a:r>
              <a:rPr lang="en-GB" sz="800" baseline="30000" dirty="0"/>
              <a:t>§</a:t>
            </a:r>
            <a:r>
              <a:rPr lang="en-GB" sz="800" dirty="0"/>
              <a:t>P&lt;0.01; </a:t>
            </a:r>
            <a:r>
              <a:rPr lang="en-GB" sz="800" baseline="30000" dirty="0"/>
              <a:t>¶</a:t>
            </a:r>
            <a:r>
              <a:rPr lang="en-GB" sz="800" dirty="0"/>
              <a:t>P&lt;0.001</a:t>
            </a:r>
          </a:p>
          <a:p>
            <a:r>
              <a:rPr lang="en-GB" sz="800" dirty="0"/>
              <a:t>GAPDH, glyceraldehyde-3-phosphate dehydrogenase; TSLP, thymic stromal lymphopoietin</a:t>
            </a:r>
          </a:p>
          <a:p>
            <a:r>
              <a:rPr lang="en-GB" sz="800" dirty="0"/>
              <a:t>1. Cao L, et al. Exp Lung Res 2018;44:288–301; 2. Wu J, et al. Cell </a:t>
            </a:r>
            <a:r>
              <a:rPr lang="en-GB" sz="800" dirty="0" err="1"/>
              <a:t>Biochem</a:t>
            </a:r>
            <a:r>
              <a:rPr lang="en-GB" sz="800" dirty="0"/>
              <a:t> </a:t>
            </a:r>
            <a:r>
              <a:rPr lang="en-GB" sz="800" dirty="0" err="1"/>
              <a:t>Funct</a:t>
            </a:r>
            <a:r>
              <a:rPr lang="en-GB" sz="800" dirty="0"/>
              <a:t> 2013;31:496–503; 3. </a:t>
            </a:r>
            <a:r>
              <a:rPr lang="en-GB" sz="800" dirty="0" err="1"/>
              <a:t>Redhu</a:t>
            </a:r>
            <a:r>
              <a:rPr lang="en-GB" sz="800" dirty="0"/>
              <a:t> NS, et al. Sci Rep 2013;3:2301</a:t>
            </a:r>
            <a:r>
              <a:rPr lang="en-GB" sz="800" dirty="0">
                <a:latin typeface="Calibri" panose="020F0502020204030204"/>
              </a:rPr>
              <a:t>; 4. </a:t>
            </a:r>
            <a:r>
              <a:rPr lang="en-GB" sz="800" dirty="0"/>
              <a:t>Cai L-M, et al. Exp Lung Res 2019;45:221–235</a:t>
            </a:r>
          </a:p>
        </p:txBody>
      </p:sp>
      <p:sp>
        <p:nvSpPr>
          <p:cNvPr id="74" name="Slide Number Placeholder 5">
            <a:extLst>
              <a:ext uri="{FF2B5EF4-FFF2-40B4-BE49-F238E27FC236}">
                <a16:creationId xmlns:a16="http://schemas.microsoft.com/office/drawing/2014/main" id="{0F9C9A97-BD26-4E25-81BC-5A6ED867AE69}"/>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11</a:t>
            </a:fld>
            <a:endParaRPr lang="en-GB" sz="900" b="1"/>
          </a:p>
        </p:txBody>
      </p:sp>
      <p:grpSp>
        <p:nvGrpSpPr>
          <p:cNvPr id="226" name="Group 225">
            <a:extLst>
              <a:ext uri="{FF2B5EF4-FFF2-40B4-BE49-F238E27FC236}">
                <a16:creationId xmlns:a16="http://schemas.microsoft.com/office/drawing/2014/main" id="{17917329-88C4-0052-2773-367C15D8E364}"/>
              </a:ext>
            </a:extLst>
          </p:cNvPr>
          <p:cNvGrpSpPr/>
          <p:nvPr/>
        </p:nvGrpSpPr>
        <p:grpSpPr>
          <a:xfrm>
            <a:off x="566160" y="1398638"/>
            <a:ext cx="11074978" cy="4506739"/>
            <a:chOff x="566160" y="1323332"/>
            <a:chExt cx="11074978" cy="4506739"/>
          </a:xfrm>
        </p:grpSpPr>
        <p:grpSp>
          <p:nvGrpSpPr>
            <p:cNvPr id="84" name="Group 83">
              <a:extLst>
                <a:ext uri="{FF2B5EF4-FFF2-40B4-BE49-F238E27FC236}">
                  <a16:creationId xmlns:a16="http://schemas.microsoft.com/office/drawing/2014/main" id="{2794A4C0-1FE0-5C53-0319-446470763525}"/>
                </a:ext>
              </a:extLst>
            </p:cNvPr>
            <p:cNvGrpSpPr/>
            <p:nvPr/>
          </p:nvGrpSpPr>
          <p:grpSpPr>
            <a:xfrm>
              <a:off x="672758" y="2876318"/>
              <a:ext cx="3297920" cy="2682534"/>
              <a:chOff x="654286" y="2937687"/>
              <a:chExt cx="3297920" cy="2682534"/>
            </a:xfrm>
          </p:grpSpPr>
          <p:grpSp>
            <p:nvGrpSpPr>
              <p:cNvPr id="12" name="Group 11">
                <a:extLst>
                  <a:ext uri="{FF2B5EF4-FFF2-40B4-BE49-F238E27FC236}">
                    <a16:creationId xmlns:a16="http://schemas.microsoft.com/office/drawing/2014/main" id="{17039389-65FC-4B6A-9DAC-A328F3EBD08D}"/>
                  </a:ext>
                </a:extLst>
              </p:cNvPr>
              <p:cNvGrpSpPr/>
              <p:nvPr/>
            </p:nvGrpSpPr>
            <p:grpSpPr>
              <a:xfrm>
                <a:off x="2048964" y="4058973"/>
                <a:ext cx="138708" cy="201981"/>
                <a:chOff x="8313004" y="3579184"/>
                <a:chExt cx="197550" cy="228993"/>
              </a:xfrm>
            </p:grpSpPr>
            <p:cxnSp>
              <p:nvCxnSpPr>
                <p:cNvPr id="180" name="Straight Connector 179">
                  <a:extLst>
                    <a:ext uri="{FF2B5EF4-FFF2-40B4-BE49-F238E27FC236}">
                      <a16:creationId xmlns:a16="http://schemas.microsoft.com/office/drawing/2014/main" id="{65D44AE3-6CB9-4D37-9E71-5FF110927E19}"/>
                    </a:ext>
                  </a:extLst>
                </p:cNvPr>
                <p:cNvCxnSpPr>
                  <a:cxnSpLocks/>
                </p:cNvCxnSpPr>
                <p:nvPr/>
              </p:nvCxnSpPr>
              <p:spPr>
                <a:xfrm>
                  <a:off x="8414621" y="3581400"/>
                  <a:ext cx="0" cy="2267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AA4C831-0B06-4D75-A053-9E7F1376BA8B}"/>
                    </a:ext>
                  </a:extLst>
                </p:cNvPr>
                <p:cNvCxnSpPr>
                  <a:cxnSpLocks/>
                </p:cNvCxnSpPr>
                <p:nvPr/>
              </p:nvCxnSpPr>
              <p:spPr>
                <a:xfrm rot="5400000">
                  <a:off x="8411779" y="3480409"/>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77B17FBD-E257-44F5-94D0-BB156A6A8473}"/>
                  </a:ext>
                </a:extLst>
              </p:cNvPr>
              <p:cNvGrpSpPr/>
              <p:nvPr/>
            </p:nvGrpSpPr>
            <p:grpSpPr>
              <a:xfrm>
                <a:off x="3391075" y="3298876"/>
                <a:ext cx="359516" cy="481182"/>
                <a:chOff x="10241937" y="2717433"/>
                <a:chExt cx="512028" cy="545534"/>
              </a:xfrm>
            </p:grpSpPr>
            <p:grpSp>
              <p:nvGrpSpPr>
                <p:cNvPr id="17" name="Group 16">
                  <a:extLst>
                    <a:ext uri="{FF2B5EF4-FFF2-40B4-BE49-F238E27FC236}">
                      <a16:creationId xmlns:a16="http://schemas.microsoft.com/office/drawing/2014/main" id="{B2696B40-D0D1-45F3-877B-F83462CA4618}"/>
                    </a:ext>
                  </a:extLst>
                </p:cNvPr>
                <p:cNvGrpSpPr/>
                <p:nvPr/>
              </p:nvGrpSpPr>
              <p:grpSpPr>
                <a:xfrm>
                  <a:off x="10241937" y="2717433"/>
                  <a:ext cx="412188" cy="545534"/>
                  <a:chOff x="10241937" y="2717433"/>
                  <a:chExt cx="412188" cy="545534"/>
                </a:xfrm>
              </p:grpSpPr>
              <p:cxnSp>
                <p:nvCxnSpPr>
                  <p:cNvPr id="183" name="Straight Connector 182">
                    <a:extLst>
                      <a:ext uri="{FF2B5EF4-FFF2-40B4-BE49-F238E27FC236}">
                        <a16:creationId xmlns:a16="http://schemas.microsoft.com/office/drawing/2014/main" id="{098E023C-6CE3-4B71-9B38-C3C420FF61FE}"/>
                      </a:ext>
                    </a:extLst>
                  </p:cNvPr>
                  <p:cNvCxnSpPr>
                    <a:cxnSpLocks/>
                  </p:cNvCxnSpPr>
                  <p:nvPr/>
                </p:nvCxnSpPr>
                <p:spPr>
                  <a:xfrm>
                    <a:off x="10342182" y="3001596"/>
                    <a:ext cx="0" cy="261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E95D27C-B14F-4F98-8A47-9CFCD21C4BA7}"/>
                      </a:ext>
                    </a:extLst>
                  </p:cNvPr>
                  <p:cNvCxnSpPr>
                    <a:cxnSpLocks/>
                  </p:cNvCxnSpPr>
                  <p:nvPr/>
                </p:nvCxnSpPr>
                <p:spPr>
                  <a:xfrm rot="5400000">
                    <a:off x="10340712" y="2901162"/>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C631FC0-094D-45C0-93B6-9EF2A94953DD}"/>
                      </a:ext>
                    </a:extLst>
                  </p:cNvPr>
                  <p:cNvCxnSpPr>
                    <a:cxnSpLocks/>
                  </p:cNvCxnSpPr>
                  <p:nvPr/>
                </p:nvCxnSpPr>
                <p:spPr>
                  <a:xfrm>
                    <a:off x="10654125" y="2717433"/>
                    <a:ext cx="0" cy="261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9" name="Straight Connector 188">
                  <a:extLst>
                    <a:ext uri="{FF2B5EF4-FFF2-40B4-BE49-F238E27FC236}">
                      <a16:creationId xmlns:a16="http://schemas.microsoft.com/office/drawing/2014/main" id="{50C4C3CB-50DC-4716-8AF5-BF5EAF3CB521}"/>
                    </a:ext>
                  </a:extLst>
                </p:cNvPr>
                <p:cNvCxnSpPr>
                  <a:cxnSpLocks/>
                </p:cNvCxnSpPr>
                <p:nvPr/>
              </p:nvCxnSpPr>
              <p:spPr>
                <a:xfrm rot="5400000">
                  <a:off x="10655190" y="2622263"/>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37F997F-6564-49EF-8135-0F2A525A65E6}"/>
                  </a:ext>
                </a:extLst>
              </p:cNvPr>
              <p:cNvGrpSpPr/>
              <p:nvPr/>
            </p:nvGrpSpPr>
            <p:grpSpPr>
              <a:xfrm>
                <a:off x="2707993" y="3706483"/>
                <a:ext cx="138708" cy="205268"/>
                <a:chOff x="9267333" y="3179613"/>
                <a:chExt cx="197550" cy="130700"/>
              </a:xfrm>
            </p:grpSpPr>
            <p:cxnSp>
              <p:nvCxnSpPr>
                <p:cNvPr id="181" name="Straight Connector 180">
                  <a:extLst>
                    <a:ext uri="{FF2B5EF4-FFF2-40B4-BE49-F238E27FC236}">
                      <a16:creationId xmlns:a16="http://schemas.microsoft.com/office/drawing/2014/main" id="{CB12E947-BC75-49F0-B70C-1A4CD38068BF}"/>
                    </a:ext>
                  </a:extLst>
                </p:cNvPr>
                <p:cNvCxnSpPr/>
                <p:nvPr/>
              </p:nvCxnSpPr>
              <p:spPr>
                <a:xfrm>
                  <a:off x="9366204" y="3180948"/>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E77B2F9-C245-487B-81A1-3C7C6E3B48B8}"/>
                    </a:ext>
                  </a:extLst>
                </p:cNvPr>
                <p:cNvCxnSpPr>
                  <a:cxnSpLocks/>
                </p:cNvCxnSpPr>
                <p:nvPr/>
              </p:nvCxnSpPr>
              <p:spPr>
                <a:xfrm rot="5400000">
                  <a:off x="9366108" y="3080838"/>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8E1E4C2-D440-468A-8553-C364784FFB07}"/>
                  </a:ext>
                </a:extLst>
              </p:cNvPr>
              <p:cNvGrpSpPr/>
              <p:nvPr/>
            </p:nvGrpSpPr>
            <p:grpSpPr>
              <a:xfrm>
                <a:off x="1407741" y="4586145"/>
                <a:ext cx="138708" cy="133123"/>
                <a:chOff x="7417247" y="4176858"/>
                <a:chExt cx="197550" cy="150926"/>
              </a:xfrm>
            </p:grpSpPr>
            <p:cxnSp>
              <p:nvCxnSpPr>
                <p:cNvPr id="176" name="Straight Connector 175">
                  <a:extLst>
                    <a:ext uri="{FF2B5EF4-FFF2-40B4-BE49-F238E27FC236}">
                      <a16:creationId xmlns:a16="http://schemas.microsoft.com/office/drawing/2014/main" id="{2FAF6F44-C1F3-4722-91FD-FEB8CEFB1923}"/>
                    </a:ext>
                  </a:extLst>
                </p:cNvPr>
                <p:cNvCxnSpPr/>
                <p:nvPr/>
              </p:nvCxnSpPr>
              <p:spPr>
                <a:xfrm>
                  <a:off x="7516022" y="4176858"/>
                  <a:ext cx="0" cy="150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43AA548-3FA9-475E-8265-C16E735D8C28}"/>
                    </a:ext>
                  </a:extLst>
                </p:cNvPr>
                <p:cNvCxnSpPr>
                  <a:cxnSpLocks/>
                </p:cNvCxnSpPr>
                <p:nvPr/>
              </p:nvCxnSpPr>
              <p:spPr>
                <a:xfrm rot="5400000">
                  <a:off x="7516022" y="4078451"/>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3" name="TextBox 152">
                <a:extLst>
                  <a:ext uri="{FF2B5EF4-FFF2-40B4-BE49-F238E27FC236}">
                    <a16:creationId xmlns:a16="http://schemas.microsoft.com/office/drawing/2014/main" id="{DE0DE3FB-42AA-49D9-AF17-C06FDBE0136A}"/>
                  </a:ext>
                </a:extLst>
              </p:cNvPr>
              <p:cNvSpPr txBox="1"/>
              <p:nvPr/>
            </p:nvSpPr>
            <p:spPr>
              <a:xfrm>
                <a:off x="2670899" y="3501363"/>
                <a:ext cx="214990" cy="261610"/>
              </a:xfrm>
              <a:prstGeom prst="rect">
                <a:avLst/>
              </a:prstGeom>
              <a:noFill/>
            </p:spPr>
            <p:txBody>
              <a:bodyPr wrap="square" rtlCol="0">
                <a:spAutoFit/>
              </a:bodyPr>
              <a:lstStyle/>
              <a:p>
                <a:pPr lvl="0" algn="ctr">
                  <a:buClr>
                    <a:srgbClr val="7F134C"/>
                  </a:buClr>
                  <a:defRPr/>
                </a:pPr>
                <a:r>
                  <a:rPr lang="en-GB" sz="1100">
                    <a:cs typeface="Arial" panose="020B0604020202020204" pitchFamily="34" charset="0"/>
                  </a:rPr>
                  <a:t>*</a:t>
                </a:r>
                <a:endParaRPr kumimoji="0" lang="en-GB" sz="1100" b="0" i="0" u="none" strike="noStrike" kern="1200" cap="none" spc="0" normalizeH="0">
                  <a:ln>
                    <a:noFill/>
                  </a:ln>
                  <a:solidFill>
                    <a:srgbClr val="000000"/>
                  </a:solidFill>
                  <a:effectLst/>
                  <a:uLnTx/>
                  <a:uFillTx/>
                  <a:ea typeface="+mn-ea"/>
                  <a:cs typeface="+mn-cs"/>
                </a:endParaRPr>
              </a:p>
            </p:txBody>
          </p:sp>
          <p:sp>
            <p:nvSpPr>
              <p:cNvPr id="158" name="TextBox 157">
                <a:extLst>
                  <a:ext uri="{FF2B5EF4-FFF2-40B4-BE49-F238E27FC236}">
                    <a16:creationId xmlns:a16="http://schemas.microsoft.com/office/drawing/2014/main" id="{A25C784F-F793-43AB-9308-03B167F5D08A}"/>
                  </a:ext>
                </a:extLst>
              </p:cNvPr>
              <p:cNvSpPr txBox="1"/>
              <p:nvPr/>
            </p:nvSpPr>
            <p:spPr>
              <a:xfrm>
                <a:off x="1393195" y="5231238"/>
                <a:ext cx="3699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0</a:t>
                </a:r>
              </a:p>
            </p:txBody>
          </p:sp>
          <p:cxnSp>
            <p:nvCxnSpPr>
              <p:cNvPr id="159" name="Straight Connector 158">
                <a:extLst>
                  <a:ext uri="{FF2B5EF4-FFF2-40B4-BE49-F238E27FC236}">
                    <a16:creationId xmlns:a16="http://schemas.microsoft.com/office/drawing/2014/main" id="{D5D62EA8-95AD-46A7-99D3-198DC76264E5}"/>
                  </a:ext>
                </a:extLst>
              </p:cNvPr>
              <p:cNvCxnSpPr/>
              <p:nvPr/>
            </p:nvCxnSpPr>
            <p:spPr>
              <a:xfrm>
                <a:off x="1577039" y="5207383"/>
                <a:ext cx="0" cy="66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21FD00D-A65F-44C3-83D4-990B46957219}"/>
                  </a:ext>
                </a:extLst>
              </p:cNvPr>
              <p:cNvCxnSpPr/>
              <p:nvPr/>
            </p:nvCxnSpPr>
            <p:spPr>
              <a:xfrm>
                <a:off x="2232635" y="5207383"/>
                <a:ext cx="0" cy="66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F8B6290-0F08-4B8D-9846-E8C744C09031}"/>
                  </a:ext>
                </a:extLst>
              </p:cNvPr>
              <p:cNvCxnSpPr/>
              <p:nvPr/>
            </p:nvCxnSpPr>
            <p:spPr>
              <a:xfrm>
                <a:off x="2896193" y="5207383"/>
                <a:ext cx="0" cy="66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9F1DEBD-CF43-48FF-8953-91F3649B56D3}"/>
                  </a:ext>
                </a:extLst>
              </p:cNvPr>
              <p:cNvCxnSpPr/>
              <p:nvPr/>
            </p:nvCxnSpPr>
            <p:spPr>
              <a:xfrm>
                <a:off x="3578563" y="5207383"/>
                <a:ext cx="0" cy="66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016093A5-C9EF-488F-83C8-6D7B169DCC2F}"/>
                  </a:ext>
                </a:extLst>
              </p:cNvPr>
              <p:cNvSpPr txBox="1"/>
              <p:nvPr/>
            </p:nvSpPr>
            <p:spPr>
              <a:xfrm>
                <a:off x="654286" y="3195582"/>
                <a:ext cx="369332" cy="2078363"/>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Relative protein level</a:t>
                </a:r>
              </a:p>
            </p:txBody>
          </p:sp>
          <p:sp>
            <p:nvSpPr>
              <p:cNvPr id="164" name="Rectangle 163">
                <a:extLst>
                  <a:ext uri="{FF2B5EF4-FFF2-40B4-BE49-F238E27FC236}">
                    <a16:creationId xmlns:a16="http://schemas.microsoft.com/office/drawing/2014/main" id="{94F74D17-0828-44F1-9683-4CDF470D784F}"/>
                  </a:ext>
                </a:extLst>
              </p:cNvPr>
              <p:cNvSpPr/>
              <p:nvPr/>
            </p:nvSpPr>
            <p:spPr>
              <a:xfrm>
                <a:off x="3584588" y="3328072"/>
                <a:ext cx="196495" cy="18820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66" name="Rectangle 165">
                <a:extLst>
                  <a:ext uri="{FF2B5EF4-FFF2-40B4-BE49-F238E27FC236}">
                    <a16:creationId xmlns:a16="http://schemas.microsoft.com/office/drawing/2014/main" id="{A3724871-7BDE-4982-8315-7C085183B6AC}"/>
                  </a:ext>
                </a:extLst>
              </p:cNvPr>
              <p:cNvSpPr/>
              <p:nvPr/>
            </p:nvSpPr>
            <p:spPr>
              <a:xfrm>
                <a:off x="2243119" y="3649941"/>
                <a:ext cx="196495" cy="155536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68" name="Rectangle 167">
                <a:extLst>
                  <a:ext uri="{FF2B5EF4-FFF2-40B4-BE49-F238E27FC236}">
                    <a16:creationId xmlns:a16="http://schemas.microsoft.com/office/drawing/2014/main" id="{D5AA7AA4-69A9-4551-BBE1-7B9443965523}"/>
                  </a:ext>
                </a:extLst>
              </p:cNvPr>
              <p:cNvSpPr/>
              <p:nvPr/>
            </p:nvSpPr>
            <p:spPr>
              <a:xfrm>
                <a:off x="3365528" y="3682609"/>
                <a:ext cx="196495" cy="15203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69" name="Rectangle 168">
                <a:extLst>
                  <a:ext uri="{FF2B5EF4-FFF2-40B4-BE49-F238E27FC236}">
                    <a16:creationId xmlns:a16="http://schemas.microsoft.com/office/drawing/2014/main" id="{812D8946-FBF4-4A4C-A0A6-72CBECC10DF8}"/>
                  </a:ext>
                </a:extLst>
              </p:cNvPr>
              <p:cNvSpPr/>
              <p:nvPr/>
            </p:nvSpPr>
            <p:spPr>
              <a:xfrm>
                <a:off x="2020071" y="4261431"/>
                <a:ext cx="196495" cy="948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70" name="Rectangle 169">
                <a:extLst>
                  <a:ext uri="{FF2B5EF4-FFF2-40B4-BE49-F238E27FC236}">
                    <a16:creationId xmlns:a16="http://schemas.microsoft.com/office/drawing/2014/main" id="{C93CA981-8225-425A-B8CF-A316A5F95546}"/>
                  </a:ext>
                </a:extLst>
              </p:cNvPr>
              <p:cNvSpPr/>
              <p:nvPr/>
            </p:nvSpPr>
            <p:spPr>
              <a:xfrm>
                <a:off x="1378848" y="4714117"/>
                <a:ext cx="196495" cy="4888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71" name="Rectangle 170">
                <a:extLst>
                  <a:ext uri="{FF2B5EF4-FFF2-40B4-BE49-F238E27FC236}">
                    <a16:creationId xmlns:a16="http://schemas.microsoft.com/office/drawing/2014/main" id="{2B23C53C-DB6E-4E2C-967C-5A8C60F9A548}"/>
                  </a:ext>
                </a:extLst>
              </p:cNvPr>
              <p:cNvSpPr/>
              <p:nvPr/>
            </p:nvSpPr>
            <p:spPr>
              <a:xfrm>
                <a:off x="2679100" y="3841968"/>
                <a:ext cx="196495" cy="13609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grpSp>
            <p:nvGrpSpPr>
              <p:cNvPr id="7" name="Group 6">
                <a:extLst>
                  <a:ext uri="{FF2B5EF4-FFF2-40B4-BE49-F238E27FC236}">
                    <a16:creationId xmlns:a16="http://schemas.microsoft.com/office/drawing/2014/main" id="{C79A2CF2-DC8D-47B5-BF8D-252FF3700859}"/>
                  </a:ext>
                </a:extLst>
              </p:cNvPr>
              <p:cNvGrpSpPr/>
              <p:nvPr/>
            </p:nvGrpSpPr>
            <p:grpSpPr>
              <a:xfrm>
                <a:off x="1633604" y="4385412"/>
                <a:ext cx="138708" cy="160916"/>
                <a:chOff x="7738925" y="3949280"/>
                <a:chExt cx="197550" cy="182436"/>
              </a:xfrm>
            </p:grpSpPr>
            <p:cxnSp>
              <p:nvCxnSpPr>
                <p:cNvPr id="175" name="Straight Connector 174">
                  <a:extLst>
                    <a:ext uri="{FF2B5EF4-FFF2-40B4-BE49-F238E27FC236}">
                      <a16:creationId xmlns:a16="http://schemas.microsoft.com/office/drawing/2014/main" id="{02410061-51CF-4270-961B-841E12BA68F6}"/>
                    </a:ext>
                  </a:extLst>
                </p:cNvPr>
                <p:cNvCxnSpPr/>
                <p:nvPr/>
              </p:nvCxnSpPr>
              <p:spPr>
                <a:xfrm>
                  <a:off x="7837700" y="3959229"/>
                  <a:ext cx="0" cy="17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7122F4-5657-4581-A361-6E3D20F5A2B3}"/>
                    </a:ext>
                  </a:extLst>
                </p:cNvPr>
                <p:cNvCxnSpPr>
                  <a:cxnSpLocks/>
                </p:cNvCxnSpPr>
                <p:nvPr/>
              </p:nvCxnSpPr>
              <p:spPr>
                <a:xfrm rot="5400000">
                  <a:off x="7837700" y="3850505"/>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2" name="Straight Connector 181">
                <a:extLst>
                  <a:ext uri="{FF2B5EF4-FFF2-40B4-BE49-F238E27FC236}">
                    <a16:creationId xmlns:a16="http://schemas.microsoft.com/office/drawing/2014/main" id="{F0198E97-C019-40C4-ACF4-7FE98F9869EA}"/>
                  </a:ext>
                </a:extLst>
              </p:cNvPr>
              <p:cNvCxnSpPr/>
              <p:nvPr/>
            </p:nvCxnSpPr>
            <p:spPr>
              <a:xfrm>
                <a:off x="2998416" y="3287834"/>
                <a:ext cx="0" cy="76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2E4A028-B266-47D2-82DA-7F9441C6A3EE}"/>
                  </a:ext>
                </a:extLst>
              </p:cNvPr>
              <p:cNvGrpSpPr/>
              <p:nvPr/>
            </p:nvGrpSpPr>
            <p:grpSpPr>
              <a:xfrm>
                <a:off x="2272012" y="3529137"/>
                <a:ext cx="138708" cy="121168"/>
                <a:chOff x="8660094" y="2978489"/>
                <a:chExt cx="197550" cy="137373"/>
              </a:xfrm>
            </p:grpSpPr>
            <p:cxnSp>
              <p:nvCxnSpPr>
                <p:cNvPr id="179" name="Straight Connector 178">
                  <a:extLst>
                    <a:ext uri="{FF2B5EF4-FFF2-40B4-BE49-F238E27FC236}">
                      <a16:creationId xmlns:a16="http://schemas.microsoft.com/office/drawing/2014/main" id="{7F6F1273-3922-4B1A-9B67-5663AA11E92F}"/>
                    </a:ext>
                  </a:extLst>
                </p:cNvPr>
                <p:cNvCxnSpPr/>
                <p:nvPr/>
              </p:nvCxnSpPr>
              <p:spPr>
                <a:xfrm>
                  <a:off x="8758869" y="2986497"/>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83080191-9F67-4371-8362-285FBEAC9A99}"/>
                    </a:ext>
                  </a:extLst>
                </p:cNvPr>
                <p:cNvCxnSpPr>
                  <a:cxnSpLocks/>
                </p:cNvCxnSpPr>
                <p:nvPr/>
              </p:nvCxnSpPr>
              <p:spPr>
                <a:xfrm rot="5400000">
                  <a:off x="8758869" y="2879714"/>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7" name="Straight Connector 186">
                <a:extLst>
                  <a:ext uri="{FF2B5EF4-FFF2-40B4-BE49-F238E27FC236}">
                    <a16:creationId xmlns:a16="http://schemas.microsoft.com/office/drawing/2014/main" id="{0B2B02E7-69BB-470B-9A29-5B9CD30535D3}"/>
                  </a:ext>
                </a:extLst>
              </p:cNvPr>
              <p:cNvCxnSpPr>
                <a:cxnSpLocks/>
              </p:cNvCxnSpPr>
              <p:nvPr/>
            </p:nvCxnSpPr>
            <p:spPr>
              <a:xfrm rot="5400000">
                <a:off x="2998104" y="3213779"/>
                <a:ext cx="0" cy="13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3A6BBCF6-F800-4FC5-BB86-5157E7CD940B}"/>
                  </a:ext>
                </a:extLst>
              </p:cNvPr>
              <p:cNvSpPr txBox="1"/>
              <p:nvPr/>
            </p:nvSpPr>
            <p:spPr>
              <a:xfrm>
                <a:off x="3353717" y="3345420"/>
                <a:ext cx="214990" cy="261610"/>
              </a:xfrm>
              <a:prstGeom prst="rect">
                <a:avLst/>
              </a:prstGeom>
              <a:noFill/>
            </p:spPr>
            <p:txBody>
              <a:bodyPr wrap="square" rtlCol="0">
                <a:spAutoFit/>
              </a:bodyPr>
              <a:lstStyle/>
              <a:p>
                <a:pPr lvl="0" algn="ctr">
                  <a:buClr>
                    <a:srgbClr val="7F134C"/>
                  </a:buClr>
                  <a:defRPr/>
                </a:pPr>
                <a:r>
                  <a:rPr lang="en-GB" sz="1100">
                    <a:cs typeface="Arial" panose="020B0604020202020204" pitchFamily="34" charset="0"/>
                  </a:rPr>
                  <a:t>*</a:t>
                </a:r>
                <a:endParaRPr kumimoji="0" lang="en-GB" sz="1100" b="0" i="0" u="none" strike="noStrike" kern="1200" cap="none" spc="0" normalizeH="0">
                  <a:ln>
                    <a:noFill/>
                  </a:ln>
                  <a:solidFill>
                    <a:srgbClr val="000000"/>
                  </a:solidFill>
                  <a:effectLst/>
                  <a:uLnTx/>
                  <a:uFillTx/>
                  <a:ea typeface="+mn-ea"/>
                  <a:cs typeface="+mn-cs"/>
                </a:endParaRPr>
              </a:p>
            </p:txBody>
          </p:sp>
          <p:grpSp>
            <p:nvGrpSpPr>
              <p:cNvPr id="10" name="Group 9">
                <a:extLst>
                  <a:ext uri="{FF2B5EF4-FFF2-40B4-BE49-F238E27FC236}">
                    <a16:creationId xmlns:a16="http://schemas.microsoft.com/office/drawing/2014/main" id="{27590BF0-0ACF-4CE1-8E6B-9CD7D2F4FAEF}"/>
                  </a:ext>
                </a:extLst>
              </p:cNvPr>
              <p:cNvGrpSpPr/>
              <p:nvPr/>
            </p:nvGrpSpPr>
            <p:grpSpPr>
              <a:xfrm>
                <a:off x="1844184" y="5134696"/>
                <a:ext cx="130324" cy="144899"/>
                <a:chOff x="8055502" y="4777341"/>
                <a:chExt cx="185609" cy="164277"/>
              </a:xfrm>
            </p:grpSpPr>
            <p:cxnSp>
              <p:nvCxnSpPr>
                <p:cNvPr id="192" name="Straight Connector 191">
                  <a:extLst>
                    <a:ext uri="{FF2B5EF4-FFF2-40B4-BE49-F238E27FC236}">
                      <a16:creationId xmlns:a16="http://schemas.microsoft.com/office/drawing/2014/main" id="{22264F83-0546-4C66-BE82-A2AAA9B9F1FA}"/>
                    </a:ext>
                  </a:extLst>
                </p:cNvPr>
                <p:cNvCxnSpPr>
                  <a:cxnSpLocks/>
                </p:cNvCxnSpPr>
                <p:nvPr/>
              </p:nvCxnSpPr>
              <p:spPr>
                <a:xfrm flipV="1">
                  <a:off x="8055502" y="4777341"/>
                  <a:ext cx="119719" cy="164277"/>
                </a:xfrm>
                <a:prstGeom prst="line">
                  <a:avLst/>
                </a:prstGeom>
                <a:ln w="1270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A95E7008-FD2E-48A6-BDF6-2EB88D2D0337}"/>
                    </a:ext>
                  </a:extLst>
                </p:cNvPr>
                <p:cNvCxnSpPr>
                  <a:cxnSpLocks/>
                </p:cNvCxnSpPr>
                <p:nvPr/>
              </p:nvCxnSpPr>
              <p:spPr>
                <a:xfrm flipV="1">
                  <a:off x="8121392" y="4777341"/>
                  <a:ext cx="119719" cy="164277"/>
                </a:xfrm>
                <a:prstGeom prst="line">
                  <a:avLst/>
                </a:prstGeom>
                <a:ln w="12700"/>
              </p:spPr>
              <p:style>
                <a:lnRef idx="1">
                  <a:schemeClr val="dk1"/>
                </a:lnRef>
                <a:fillRef idx="0">
                  <a:schemeClr val="dk1"/>
                </a:fillRef>
                <a:effectRef idx="0">
                  <a:schemeClr val="dk1"/>
                </a:effectRef>
                <a:fontRef idx="minor">
                  <a:schemeClr val="tx1"/>
                </a:fontRef>
              </p:style>
            </p:cxnSp>
          </p:grpSp>
          <p:sp>
            <p:nvSpPr>
              <p:cNvPr id="194" name="TextBox 193">
                <a:extLst>
                  <a:ext uri="{FF2B5EF4-FFF2-40B4-BE49-F238E27FC236}">
                    <a16:creationId xmlns:a16="http://schemas.microsoft.com/office/drawing/2014/main" id="{DB72D50C-CD5B-4D15-9893-DD2474494A5C}"/>
                  </a:ext>
                </a:extLst>
              </p:cNvPr>
              <p:cNvSpPr txBox="1"/>
              <p:nvPr/>
            </p:nvSpPr>
            <p:spPr>
              <a:xfrm>
                <a:off x="1252892" y="5358611"/>
                <a:ext cx="26261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TSLP concentration (</a:t>
                </a:r>
                <a:r>
                  <a:rPr lang="en-GB" sz="1100" b="1" dirty="0">
                    <a:cs typeface="Arial" panose="020B0604020202020204" pitchFamily="34" charset="0"/>
                  </a:rPr>
                  <a:t>n</a:t>
                </a:r>
                <a:r>
                  <a:rPr kumimoji="0" lang="en-GB" sz="1100" b="1" i="0" u="none" strike="noStrike" kern="1200" cap="none" spc="0" normalizeH="0" baseline="0" dirty="0">
                    <a:ln>
                      <a:noFill/>
                    </a:ln>
                    <a:effectLst/>
                    <a:uLnTx/>
                    <a:uFillTx/>
                    <a:cs typeface="Arial" panose="020B0604020202020204" pitchFamily="34" charset="0"/>
                  </a:rPr>
                  <a:t>g/mL)</a:t>
                </a:r>
              </a:p>
            </p:txBody>
          </p:sp>
          <p:sp>
            <p:nvSpPr>
              <p:cNvPr id="195" name="Freeform: Shape 194">
                <a:extLst>
                  <a:ext uri="{FF2B5EF4-FFF2-40B4-BE49-F238E27FC236}">
                    <a16:creationId xmlns:a16="http://schemas.microsoft.com/office/drawing/2014/main" id="{423A1833-9388-4898-AE92-24C2951DE1F8}"/>
                  </a:ext>
                </a:extLst>
              </p:cNvPr>
              <p:cNvSpPr/>
              <p:nvPr/>
            </p:nvSpPr>
            <p:spPr>
              <a:xfrm>
                <a:off x="1242459" y="3195582"/>
                <a:ext cx="642039" cy="2012140"/>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97" name="TextBox 196">
                <a:extLst>
                  <a:ext uri="{FF2B5EF4-FFF2-40B4-BE49-F238E27FC236}">
                    <a16:creationId xmlns:a16="http://schemas.microsoft.com/office/drawing/2014/main" id="{B06DE3CA-12C9-453F-BE8A-1A23549E21A3}"/>
                  </a:ext>
                </a:extLst>
              </p:cNvPr>
              <p:cNvSpPr txBox="1"/>
              <p:nvPr/>
            </p:nvSpPr>
            <p:spPr>
              <a:xfrm>
                <a:off x="2051953" y="5231238"/>
                <a:ext cx="3699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1.5</a:t>
                </a:r>
              </a:p>
            </p:txBody>
          </p:sp>
          <p:sp>
            <p:nvSpPr>
              <p:cNvPr id="198" name="TextBox 197">
                <a:extLst>
                  <a:ext uri="{FF2B5EF4-FFF2-40B4-BE49-F238E27FC236}">
                    <a16:creationId xmlns:a16="http://schemas.microsoft.com/office/drawing/2014/main" id="{231A4E50-7563-48CB-B851-F2D101B1FECF}"/>
                  </a:ext>
                </a:extLst>
              </p:cNvPr>
              <p:cNvSpPr txBox="1"/>
              <p:nvPr/>
            </p:nvSpPr>
            <p:spPr>
              <a:xfrm>
                <a:off x="2710712" y="5231238"/>
                <a:ext cx="3699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2.5</a:t>
                </a:r>
              </a:p>
            </p:txBody>
          </p:sp>
          <p:sp>
            <p:nvSpPr>
              <p:cNvPr id="199" name="TextBox 198">
                <a:extLst>
                  <a:ext uri="{FF2B5EF4-FFF2-40B4-BE49-F238E27FC236}">
                    <a16:creationId xmlns:a16="http://schemas.microsoft.com/office/drawing/2014/main" id="{D431F776-F1A6-45CF-A823-6046A1E517B8}"/>
                  </a:ext>
                </a:extLst>
              </p:cNvPr>
              <p:cNvSpPr txBox="1"/>
              <p:nvPr/>
            </p:nvSpPr>
            <p:spPr>
              <a:xfrm>
                <a:off x="3396223" y="5231238"/>
                <a:ext cx="3699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4.0</a:t>
                </a:r>
              </a:p>
            </p:txBody>
          </p:sp>
          <p:grpSp>
            <p:nvGrpSpPr>
              <p:cNvPr id="2" name="Group 1">
                <a:extLst>
                  <a:ext uri="{FF2B5EF4-FFF2-40B4-BE49-F238E27FC236}">
                    <a16:creationId xmlns:a16="http://schemas.microsoft.com/office/drawing/2014/main" id="{B41D23D5-9DB1-4FA7-AE91-A4D2C2A7F0CF}"/>
                  </a:ext>
                </a:extLst>
              </p:cNvPr>
              <p:cNvGrpSpPr/>
              <p:nvPr/>
            </p:nvGrpSpPr>
            <p:grpSpPr>
              <a:xfrm>
                <a:off x="1040492" y="2937687"/>
                <a:ext cx="2911714" cy="230832"/>
                <a:chOff x="7775906" y="2080233"/>
                <a:chExt cx="4146902" cy="261703"/>
              </a:xfrm>
            </p:grpSpPr>
            <p:sp>
              <p:nvSpPr>
                <p:cNvPr id="172" name="TextBox 171">
                  <a:extLst>
                    <a:ext uri="{FF2B5EF4-FFF2-40B4-BE49-F238E27FC236}">
                      <a16:creationId xmlns:a16="http://schemas.microsoft.com/office/drawing/2014/main" id="{75ECC3FA-0F17-40E1-BB3B-56327558BEDD}"/>
                    </a:ext>
                  </a:extLst>
                </p:cNvPr>
                <p:cNvSpPr txBox="1"/>
                <p:nvPr/>
              </p:nvSpPr>
              <p:spPr>
                <a:xfrm>
                  <a:off x="7775906" y="2080233"/>
                  <a:ext cx="4146902" cy="26170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Alpha-smooth muscle actin (N=3)        Collagen (N=3)</a:t>
                  </a:r>
                </a:p>
              </p:txBody>
            </p:sp>
            <p:sp>
              <p:nvSpPr>
                <p:cNvPr id="173" name="Rectangle 172">
                  <a:extLst>
                    <a:ext uri="{FF2B5EF4-FFF2-40B4-BE49-F238E27FC236}">
                      <a16:creationId xmlns:a16="http://schemas.microsoft.com/office/drawing/2014/main" id="{BC9D75DC-A3E6-499B-A1E6-D6F139F86514}"/>
                    </a:ext>
                  </a:extLst>
                </p:cNvPr>
                <p:cNvSpPr/>
                <p:nvPr/>
              </p:nvSpPr>
              <p:spPr>
                <a:xfrm>
                  <a:off x="8113098" y="2153306"/>
                  <a:ext cx="115200" cy="1158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200" name="Rectangle 199">
                  <a:extLst>
                    <a:ext uri="{FF2B5EF4-FFF2-40B4-BE49-F238E27FC236}">
                      <a16:creationId xmlns:a16="http://schemas.microsoft.com/office/drawing/2014/main" id="{B1AC3B6F-44DD-4D58-B6EB-442D9851E80D}"/>
                    </a:ext>
                  </a:extLst>
                </p:cNvPr>
                <p:cNvSpPr/>
                <p:nvPr/>
              </p:nvSpPr>
              <p:spPr>
                <a:xfrm>
                  <a:off x="10654693" y="2153306"/>
                  <a:ext cx="115200" cy="11584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grpSp>
          <p:cxnSp>
            <p:nvCxnSpPr>
              <p:cNvPr id="92" name="Straight Connector 91">
                <a:extLst>
                  <a:ext uri="{FF2B5EF4-FFF2-40B4-BE49-F238E27FC236}">
                    <a16:creationId xmlns:a16="http://schemas.microsoft.com/office/drawing/2014/main" id="{746917D7-CDA4-4E2F-8AB6-82FB512B77C1}"/>
                  </a:ext>
                </a:extLst>
              </p:cNvPr>
              <p:cNvCxnSpPr>
                <a:cxnSpLocks/>
              </p:cNvCxnSpPr>
              <p:nvPr/>
            </p:nvCxnSpPr>
            <p:spPr>
              <a:xfrm rot="16200000">
                <a:off x="1224188" y="3169089"/>
                <a:ext cx="0" cy="52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AF01793-8B23-48EC-A068-57CCB0377BDE}"/>
                  </a:ext>
                </a:extLst>
              </p:cNvPr>
              <p:cNvCxnSpPr>
                <a:cxnSpLocks/>
              </p:cNvCxnSpPr>
              <p:nvPr/>
            </p:nvCxnSpPr>
            <p:spPr>
              <a:xfrm rot="16200000">
                <a:off x="1215967" y="4175159"/>
                <a:ext cx="0" cy="52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4944652-61DA-4CB8-AAB7-7E32A29C29AD}"/>
                  </a:ext>
                </a:extLst>
              </p:cNvPr>
              <p:cNvCxnSpPr>
                <a:cxnSpLocks/>
              </p:cNvCxnSpPr>
              <p:nvPr/>
            </p:nvCxnSpPr>
            <p:spPr>
              <a:xfrm rot="16200000">
                <a:off x="1215967" y="5181229"/>
                <a:ext cx="0" cy="52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DE5B24FB-87E7-4FE2-944B-238F75DF84DC}"/>
                  </a:ext>
                </a:extLst>
              </p:cNvPr>
              <p:cNvSpPr txBox="1"/>
              <p:nvPr/>
            </p:nvSpPr>
            <p:spPr>
              <a:xfrm>
                <a:off x="803992" y="3087589"/>
                <a:ext cx="42806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1.0</a:t>
                </a:r>
              </a:p>
            </p:txBody>
          </p:sp>
          <p:sp>
            <p:nvSpPr>
              <p:cNvPr id="102" name="TextBox 101">
                <a:extLst>
                  <a:ext uri="{FF2B5EF4-FFF2-40B4-BE49-F238E27FC236}">
                    <a16:creationId xmlns:a16="http://schemas.microsoft.com/office/drawing/2014/main" id="{7BFCBDBB-BC2D-4EE0-A37B-41B57237E58F}"/>
                  </a:ext>
                </a:extLst>
              </p:cNvPr>
              <p:cNvSpPr txBox="1"/>
              <p:nvPr/>
            </p:nvSpPr>
            <p:spPr>
              <a:xfrm>
                <a:off x="861125" y="4087726"/>
                <a:ext cx="370886"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0.5</a:t>
                </a:r>
              </a:p>
            </p:txBody>
          </p:sp>
          <p:sp>
            <p:nvSpPr>
              <p:cNvPr id="103" name="TextBox 102">
                <a:extLst>
                  <a:ext uri="{FF2B5EF4-FFF2-40B4-BE49-F238E27FC236}">
                    <a16:creationId xmlns:a16="http://schemas.microsoft.com/office/drawing/2014/main" id="{FF061086-4DAC-4B9A-863B-D732255F503C}"/>
                  </a:ext>
                </a:extLst>
              </p:cNvPr>
              <p:cNvSpPr txBox="1"/>
              <p:nvPr/>
            </p:nvSpPr>
            <p:spPr>
              <a:xfrm>
                <a:off x="951077" y="5100098"/>
                <a:ext cx="28093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0</a:t>
                </a:r>
              </a:p>
            </p:txBody>
          </p:sp>
          <p:sp>
            <p:nvSpPr>
              <p:cNvPr id="165" name="Rectangle 164">
                <a:extLst>
                  <a:ext uri="{FF2B5EF4-FFF2-40B4-BE49-F238E27FC236}">
                    <a16:creationId xmlns:a16="http://schemas.microsoft.com/office/drawing/2014/main" id="{8859CB24-3A4E-494E-B719-D025C1C856C0}"/>
                  </a:ext>
                </a:extLst>
              </p:cNvPr>
              <p:cNvSpPr/>
              <p:nvPr/>
            </p:nvSpPr>
            <p:spPr>
              <a:xfrm>
                <a:off x="2910831" y="3363519"/>
                <a:ext cx="196495" cy="18417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67" name="Rectangle 166">
                <a:extLst>
                  <a:ext uri="{FF2B5EF4-FFF2-40B4-BE49-F238E27FC236}">
                    <a16:creationId xmlns:a16="http://schemas.microsoft.com/office/drawing/2014/main" id="{D2A3D04C-772F-4994-9445-0EB7E5F18B20}"/>
                  </a:ext>
                </a:extLst>
              </p:cNvPr>
              <p:cNvSpPr/>
              <p:nvPr/>
            </p:nvSpPr>
            <p:spPr>
              <a:xfrm>
                <a:off x="1604711" y="4545076"/>
                <a:ext cx="196495" cy="66023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cxnSp>
            <p:nvCxnSpPr>
              <p:cNvPr id="191" name="Straight Connector 190">
                <a:extLst>
                  <a:ext uri="{FF2B5EF4-FFF2-40B4-BE49-F238E27FC236}">
                    <a16:creationId xmlns:a16="http://schemas.microsoft.com/office/drawing/2014/main" id="{8FD93466-B5B1-4FD7-988E-FE6784110FEA}"/>
                  </a:ext>
                </a:extLst>
              </p:cNvPr>
              <p:cNvCxnSpPr>
                <a:cxnSpLocks/>
              </p:cNvCxnSpPr>
              <p:nvPr/>
            </p:nvCxnSpPr>
            <p:spPr>
              <a:xfrm>
                <a:off x="1932985" y="5207696"/>
                <a:ext cx="1929861" cy="0"/>
              </a:xfrm>
              <a:prstGeom prst="line">
                <a:avLst/>
              </a:prstGeom>
              <a:ln w="127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AA89DF86-69BC-4447-9E70-1C4F4B816614}"/>
                  </a:ext>
                </a:extLst>
              </p:cNvPr>
              <p:cNvSpPr txBox="1"/>
              <p:nvPr/>
            </p:nvSpPr>
            <p:spPr>
              <a:xfrm>
                <a:off x="3570786" y="3122935"/>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105" name="TextBox 104">
                <a:extLst>
                  <a:ext uri="{FF2B5EF4-FFF2-40B4-BE49-F238E27FC236}">
                    <a16:creationId xmlns:a16="http://schemas.microsoft.com/office/drawing/2014/main" id="{28E182AE-E403-4C9C-8EA0-97640AE2B8C0}"/>
                  </a:ext>
                </a:extLst>
              </p:cNvPr>
              <p:cNvSpPr txBox="1"/>
              <p:nvPr/>
            </p:nvSpPr>
            <p:spPr>
              <a:xfrm>
                <a:off x="2889001" y="3111414"/>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grpSp>
        <p:grpSp>
          <p:nvGrpSpPr>
            <p:cNvPr id="9" name="Group 8">
              <a:extLst>
                <a:ext uri="{FF2B5EF4-FFF2-40B4-BE49-F238E27FC236}">
                  <a16:creationId xmlns:a16="http://schemas.microsoft.com/office/drawing/2014/main" id="{05263602-AE68-48C2-A1F4-46CE8539F283}"/>
                </a:ext>
              </a:extLst>
            </p:cNvPr>
            <p:cNvGrpSpPr/>
            <p:nvPr/>
          </p:nvGrpSpPr>
          <p:grpSpPr>
            <a:xfrm>
              <a:off x="566160" y="1323332"/>
              <a:ext cx="3600323" cy="4499264"/>
              <a:chOff x="548282" y="1384701"/>
              <a:chExt cx="4458607" cy="4499264"/>
            </a:xfrm>
          </p:grpSpPr>
          <p:sp>
            <p:nvSpPr>
              <p:cNvPr id="75" name="Text Placeholder 2">
                <a:extLst>
                  <a:ext uri="{FF2B5EF4-FFF2-40B4-BE49-F238E27FC236}">
                    <a16:creationId xmlns:a16="http://schemas.microsoft.com/office/drawing/2014/main" id="{99C72FC0-71BD-41A0-A5E8-065F38E05866}"/>
                  </a:ext>
                </a:extLst>
              </p:cNvPr>
              <p:cNvSpPr txBox="1">
                <a:spLocks/>
              </p:cNvSpPr>
              <p:nvPr/>
            </p:nvSpPr>
            <p:spPr>
              <a:xfrm>
                <a:off x="548282" y="1384702"/>
                <a:ext cx="4458207" cy="1235992"/>
              </a:xfrm>
              <a:prstGeom prst="rect">
                <a:avLst/>
              </a:prstGeom>
              <a:solidFill>
                <a:schemeClr val="tx2"/>
              </a:solidFill>
              <a:ln w="19050">
                <a:solidFill>
                  <a:schemeClr val="tx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2B28"/>
                  </a:buClr>
                  <a:buNone/>
                  <a:defRPr/>
                </a:pP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In human lung fibroblasts, TSLP increased expression of collagen and alpha-smooth muscle actin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rPr>
                  <a:t>1,2</a:t>
                </a:r>
              </a:p>
            </p:txBody>
          </p:sp>
          <p:sp>
            <p:nvSpPr>
              <p:cNvPr id="78" name="Rectangle 77">
                <a:extLst>
                  <a:ext uri="{FF2B5EF4-FFF2-40B4-BE49-F238E27FC236}">
                    <a16:creationId xmlns:a16="http://schemas.microsoft.com/office/drawing/2014/main" id="{870FF1B7-6A15-4EF4-928C-F9A2FC1BB0BB}"/>
                  </a:ext>
                </a:extLst>
              </p:cNvPr>
              <p:cNvSpPr/>
              <p:nvPr/>
            </p:nvSpPr>
            <p:spPr>
              <a:xfrm>
                <a:off x="548682" y="1384701"/>
                <a:ext cx="4458207" cy="449926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CD0D0B69-BECC-F36A-37D7-2DEA77AC5C5D}"/>
                </a:ext>
              </a:extLst>
            </p:cNvPr>
            <p:cNvGrpSpPr/>
            <p:nvPr/>
          </p:nvGrpSpPr>
          <p:grpSpPr>
            <a:xfrm>
              <a:off x="8040815" y="1323332"/>
              <a:ext cx="3600323" cy="4499264"/>
              <a:chOff x="548282" y="1384701"/>
              <a:chExt cx="4458607" cy="4499264"/>
            </a:xfrm>
          </p:grpSpPr>
          <p:sp>
            <p:nvSpPr>
              <p:cNvPr id="147" name="Text Placeholder 2">
                <a:extLst>
                  <a:ext uri="{FF2B5EF4-FFF2-40B4-BE49-F238E27FC236}">
                    <a16:creationId xmlns:a16="http://schemas.microsoft.com/office/drawing/2014/main" id="{785B1DC3-2C6C-3F03-88CB-8B9E44F06E09}"/>
                  </a:ext>
                </a:extLst>
              </p:cNvPr>
              <p:cNvSpPr txBox="1">
                <a:spLocks/>
              </p:cNvSpPr>
              <p:nvPr/>
            </p:nvSpPr>
            <p:spPr>
              <a:xfrm>
                <a:off x="548282" y="1384702"/>
                <a:ext cx="4458207" cy="1235992"/>
              </a:xfrm>
              <a:prstGeom prst="rect">
                <a:avLst/>
              </a:prstGeom>
              <a:solidFill>
                <a:schemeClr val="tx2"/>
              </a:solidFill>
              <a:ln w="19050">
                <a:solidFill>
                  <a:schemeClr val="tx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In human airway epithelial cells, TSLP downregulated epithelial marker </a:t>
                </a:r>
                <a:b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b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E-cadherin and upregulated mesenchymal marker vimentin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rPr>
                  <a:t>4</a:t>
                </a: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 </a:t>
                </a:r>
                <a:endPar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endParaRPr>
              </a:p>
            </p:txBody>
          </p:sp>
          <p:sp>
            <p:nvSpPr>
              <p:cNvPr id="148" name="Rectangle 147">
                <a:extLst>
                  <a:ext uri="{FF2B5EF4-FFF2-40B4-BE49-F238E27FC236}">
                    <a16:creationId xmlns:a16="http://schemas.microsoft.com/office/drawing/2014/main" id="{54FB9FC4-B0CB-0F6D-7E5E-FA3A4C79A5A6}"/>
                  </a:ext>
                </a:extLst>
              </p:cNvPr>
              <p:cNvSpPr/>
              <p:nvPr/>
            </p:nvSpPr>
            <p:spPr>
              <a:xfrm>
                <a:off x="548682" y="1384701"/>
                <a:ext cx="4458207" cy="449926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3" name="Group 252">
              <a:extLst>
                <a:ext uri="{FF2B5EF4-FFF2-40B4-BE49-F238E27FC236}">
                  <a16:creationId xmlns:a16="http://schemas.microsoft.com/office/drawing/2014/main" id="{A2D99CF2-1496-0D04-13C7-A9081FDEA539}"/>
                </a:ext>
              </a:extLst>
            </p:cNvPr>
            <p:cNvGrpSpPr/>
            <p:nvPr/>
          </p:nvGrpSpPr>
          <p:grpSpPr>
            <a:xfrm>
              <a:off x="4316328" y="1330807"/>
              <a:ext cx="3600323" cy="4499264"/>
              <a:chOff x="548282" y="1384701"/>
              <a:chExt cx="4458607" cy="4499264"/>
            </a:xfrm>
          </p:grpSpPr>
          <p:sp>
            <p:nvSpPr>
              <p:cNvPr id="254" name="Text Placeholder 2">
                <a:extLst>
                  <a:ext uri="{FF2B5EF4-FFF2-40B4-BE49-F238E27FC236}">
                    <a16:creationId xmlns:a16="http://schemas.microsoft.com/office/drawing/2014/main" id="{E119607E-ECE8-40F9-B4C0-5EDDB53FB4B5}"/>
                  </a:ext>
                </a:extLst>
              </p:cNvPr>
              <p:cNvSpPr txBox="1">
                <a:spLocks/>
              </p:cNvSpPr>
              <p:nvPr/>
            </p:nvSpPr>
            <p:spPr>
              <a:xfrm>
                <a:off x="548282" y="1384702"/>
                <a:ext cx="4458207" cy="1235992"/>
              </a:xfrm>
              <a:prstGeom prst="rect">
                <a:avLst/>
              </a:prstGeom>
              <a:solidFill>
                <a:schemeClr val="tx2"/>
              </a:solidFill>
              <a:ln w="19050">
                <a:solidFill>
                  <a:schemeClr val="tx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2B28"/>
                  </a:buClr>
                  <a:buSzTx/>
                  <a:buFontTx/>
                  <a:buNone/>
                  <a:tabLst/>
                  <a:defRPr/>
                </a:pPr>
                <a:r>
                  <a:rPr lang="en-GB" sz="1600" b="1" dirty="0">
                    <a:solidFill>
                      <a:srgbClr val="FFFFFF"/>
                    </a:solidFill>
                    <a:latin typeface="Calibri"/>
                    <a:cs typeface="Arial" panose="020B0604020202020204" pitchFamily="34" charset="0"/>
                  </a:rPr>
                  <a:t>In human airway smooth muscle cells, TSLP induced migration, which may contribute to increased smooth </a:t>
                </a:r>
                <a:br>
                  <a:rPr lang="en-GB" sz="1600" b="1" dirty="0">
                    <a:solidFill>
                      <a:srgbClr val="FFFFFF"/>
                    </a:solidFill>
                    <a:latin typeface="Calibri"/>
                    <a:cs typeface="Arial" panose="020B0604020202020204" pitchFamily="34" charset="0"/>
                  </a:rPr>
                </a:br>
                <a:r>
                  <a:rPr lang="en-GB" sz="1600" b="1" dirty="0">
                    <a:solidFill>
                      <a:srgbClr val="FFFFFF"/>
                    </a:solidFill>
                    <a:latin typeface="Calibri"/>
                    <a:cs typeface="Arial" panose="020B0604020202020204" pitchFamily="34" charset="0"/>
                  </a:rPr>
                  <a:t>muscle mass </a:t>
                </a:r>
                <a:r>
                  <a:rPr lang="en-GB" sz="1600" b="1" i="1" dirty="0">
                    <a:solidFill>
                      <a:srgbClr val="FFFFFF"/>
                    </a:solidFill>
                    <a:latin typeface="Calibri"/>
                    <a:cs typeface="Arial" panose="020B0604020202020204" pitchFamily="34" charset="0"/>
                  </a:rPr>
                  <a:t>in vitro</a:t>
                </a:r>
                <a:r>
                  <a:rPr lang="en-GB" sz="1600" b="1" baseline="30000" dirty="0">
                    <a:solidFill>
                      <a:srgbClr val="FFFFFF"/>
                    </a:solidFill>
                    <a:latin typeface="Calibri"/>
                    <a:cs typeface="Arial" panose="020B0604020202020204" pitchFamily="34" charset="0"/>
                  </a:rPr>
                  <a:t>3</a:t>
                </a:r>
                <a:endParaRPr kumimoji="0" lang="en-GB" sz="1600" b="1" i="0" u="none" strike="noStrike" kern="1200" cap="none" spc="0" normalizeH="0" baseline="30000" dirty="0">
                  <a:ln>
                    <a:noFill/>
                  </a:ln>
                  <a:solidFill>
                    <a:srgbClr val="FFFFFF"/>
                  </a:solidFill>
                  <a:effectLst/>
                  <a:uLnTx/>
                  <a:uFillTx/>
                  <a:latin typeface="Calibri"/>
                  <a:ea typeface="+mn-ea"/>
                  <a:cs typeface="Arial" panose="020B0604020202020204" pitchFamily="34" charset="0"/>
                </a:endParaRPr>
              </a:p>
            </p:txBody>
          </p:sp>
          <p:sp>
            <p:nvSpPr>
              <p:cNvPr id="255" name="Rectangle 254">
                <a:extLst>
                  <a:ext uri="{FF2B5EF4-FFF2-40B4-BE49-F238E27FC236}">
                    <a16:creationId xmlns:a16="http://schemas.microsoft.com/office/drawing/2014/main" id="{87FA6601-7AA1-596D-F807-DCA2F161B4A1}"/>
                  </a:ext>
                </a:extLst>
              </p:cNvPr>
              <p:cNvSpPr/>
              <p:nvPr/>
            </p:nvSpPr>
            <p:spPr>
              <a:xfrm>
                <a:off x="548682" y="1384701"/>
                <a:ext cx="4458207" cy="449926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FB425730-25E7-6544-E9FA-D1C2BF1401DE}"/>
                </a:ext>
              </a:extLst>
            </p:cNvPr>
            <p:cNvGrpSpPr>
              <a:grpSpLocks noChangeAspect="1"/>
            </p:cNvGrpSpPr>
            <p:nvPr/>
          </p:nvGrpSpPr>
          <p:grpSpPr>
            <a:xfrm>
              <a:off x="4394014" y="2699560"/>
              <a:ext cx="3312000" cy="2828497"/>
              <a:chOff x="-3012382" y="2773679"/>
              <a:chExt cx="2692575" cy="2299497"/>
            </a:xfrm>
          </p:grpSpPr>
          <p:grpSp>
            <p:nvGrpSpPr>
              <p:cNvPr id="5" name="Group 4">
                <a:extLst>
                  <a:ext uri="{FF2B5EF4-FFF2-40B4-BE49-F238E27FC236}">
                    <a16:creationId xmlns:a16="http://schemas.microsoft.com/office/drawing/2014/main" id="{C217A0FD-98DB-FB38-D5F1-65489124EAEC}"/>
                  </a:ext>
                </a:extLst>
              </p:cNvPr>
              <p:cNvGrpSpPr/>
              <p:nvPr/>
            </p:nvGrpSpPr>
            <p:grpSpPr>
              <a:xfrm>
                <a:off x="-3012382" y="2773679"/>
                <a:ext cx="2672320" cy="2299490"/>
                <a:chOff x="889650" y="2805466"/>
                <a:chExt cx="2672320" cy="2862614"/>
              </a:xfrm>
            </p:grpSpPr>
            <p:grpSp>
              <p:nvGrpSpPr>
                <p:cNvPr id="16" name="Group 15">
                  <a:extLst>
                    <a:ext uri="{FF2B5EF4-FFF2-40B4-BE49-F238E27FC236}">
                      <a16:creationId xmlns:a16="http://schemas.microsoft.com/office/drawing/2014/main" id="{7A2FEB44-D420-7C68-4517-7F689E26E7BA}"/>
                    </a:ext>
                  </a:extLst>
                </p:cNvPr>
                <p:cNvGrpSpPr/>
                <p:nvPr/>
              </p:nvGrpSpPr>
              <p:grpSpPr>
                <a:xfrm>
                  <a:off x="1717035" y="5011637"/>
                  <a:ext cx="197550" cy="44757"/>
                  <a:chOff x="7442915" y="4402524"/>
                  <a:chExt cx="197550" cy="44757"/>
                </a:xfrm>
              </p:grpSpPr>
              <p:cxnSp>
                <p:nvCxnSpPr>
                  <p:cNvPr id="82" name="Straight Connector 81">
                    <a:extLst>
                      <a:ext uri="{FF2B5EF4-FFF2-40B4-BE49-F238E27FC236}">
                        <a16:creationId xmlns:a16="http://schemas.microsoft.com/office/drawing/2014/main" id="{A7DBB68E-993D-D5E0-CF7B-71226B70D177}"/>
                      </a:ext>
                    </a:extLst>
                  </p:cNvPr>
                  <p:cNvCxnSpPr/>
                  <p:nvPr/>
                </p:nvCxnSpPr>
                <p:spPr>
                  <a:xfrm>
                    <a:off x="7541690" y="4402524"/>
                    <a:ext cx="0" cy="44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306FAB4-68F0-E122-047C-268C31634531}"/>
                      </a:ext>
                    </a:extLst>
                  </p:cNvPr>
                  <p:cNvCxnSpPr>
                    <a:cxnSpLocks/>
                  </p:cNvCxnSpPr>
                  <p:nvPr/>
                </p:nvCxnSpPr>
                <p:spPr>
                  <a:xfrm rot="5400000">
                    <a:off x="7541690" y="4304118"/>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A6B3DFFD-BA02-EF74-031E-A4F05F2FC88A}"/>
                    </a:ext>
                  </a:extLst>
                </p:cNvPr>
                <p:cNvSpPr txBox="1"/>
                <p:nvPr/>
              </p:nvSpPr>
              <p:spPr>
                <a:xfrm>
                  <a:off x="1493654" y="5263142"/>
                  <a:ext cx="648000" cy="249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Medium</a:t>
                  </a:r>
                  <a:endParaRPr kumimoji="0" lang="en-GB" sz="1000" b="0" i="0" u="none" strike="noStrike" kern="1200" cap="none" spc="0" normalizeH="0" baseline="0">
                    <a:ln>
                      <a:noFill/>
                    </a:ln>
                    <a:effectLst/>
                    <a:uLnTx/>
                    <a:uFillTx/>
                    <a:cs typeface="Arial" panose="020B0604020202020204" pitchFamily="34" charset="0"/>
                  </a:endParaRPr>
                </a:p>
              </p:txBody>
            </p:sp>
            <p:cxnSp>
              <p:nvCxnSpPr>
                <p:cNvPr id="20" name="Straight Connector 19">
                  <a:extLst>
                    <a:ext uri="{FF2B5EF4-FFF2-40B4-BE49-F238E27FC236}">
                      <a16:creationId xmlns:a16="http://schemas.microsoft.com/office/drawing/2014/main" id="{284C0059-ADDA-B376-5B4F-250D13BC0FBB}"/>
                    </a:ext>
                  </a:extLst>
                </p:cNvPr>
                <p:cNvCxnSpPr/>
                <p:nvPr/>
              </p:nvCxnSpPr>
              <p:spPr>
                <a:xfrm>
                  <a:off x="1816449" y="5201366"/>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3D0A464-4EC6-A204-64F3-FAF3461EC700}"/>
                    </a:ext>
                  </a:extLst>
                </p:cNvPr>
                <p:cNvCxnSpPr/>
                <p:nvPr/>
              </p:nvCxnSpPr>
              <p:spPr>
                <a:xfrm>
                  <a:off x="2513749" y="5201366"/>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0EF4CEF-50CA-0C16-47FE-545F95F59A8B}"/>
                    </a:ext>
                  </a:extLst>
                </p:cNvPr>
                <p:cNvSpPr txBox="1"/>
                <p:nvPr/>
              </p:nvSpPr>
              <p:spPr>
                <a:xfrm>
                  <a:off x="889650" y="2920513"/>
                  <a:ext cx="300258" cy="2283913"/>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Migrated cell number</a:t>
                  </a:r>
                </a:p>
              </p:txBody>
            </p:sp>
            <p:grpSp>
              <p:nvGrpSpPr>
                <p:cNvPr id="23" name="Group 22">
                  <a:extLst>
                    <a:ext uri="{FF2B5EF4-FFF2-40B4-BE49-F238E27FC236}">
                      <a16:creationId xmlns:a16="http://schemas.microsoft.com/office/drawing/2014/main" id="{CADD4FC2-B3E7-8484-8035-927E43B1F9A1}"/>
                    </a:ext>
                  </a:extLst>
                </p:cNvPr>
                <p:cNvGrpSpPr/>
                <p:nvPr/>
              </p:nvGrpSpPr>
              <p:grpSpPr>
                <a:xfrm>
                  <a:off x="2415702" y="4745948"/>
                  <a:ext cx="197550" cy="99581"/>
                  <a:chOff x="8141582" y="3917760"/>
                  <a:chExt cx="197550" cy="99581"/>
                </a:xfrm>
              </p:grpSpPr>
              <p:cxnSp>
                <p:nvCxnSpPr>
                  <p:cNvPr id="80" name="Straight Connector 79">
                    <a:extLst>
                      <a:ext uri="{FF2B5EF4-FFF2-40B4-BE49-F238E27FC236}">
                        <a16:creationId xmlns:a16="http://schemas.microsoft.com/office/drawing/2014/main" id="{305E5839-CE89-778D-5A74-ADE28013F755}"/>
                      </a:ext>
                    </a:extLst>
                  </p:cNvPr>
                  <p:cNvCxnSpPr/>
                  <p:nvPr/>
                </p:nvCxnSpPr>
                <p:spPr>
                  <a:xfrm>
                    <a:off x="8240357" y="3927709"/>
                    <a:ext cx="0" cy="89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0B3EC77-77CC-2FCF-8B37-5680D26EF60B}"/>
                      </a:ext>
                    </a:extLst>
                  </p:cNvPr>
                  <p:cNvCxnSpPr>
                    <a:cxnSpLocks/>
                  </p:cNvCxnSpPr>
                  <p:nvPr/>
                </p:nvCxnSpPr>
                <p:spPr>
                  <a:xfrm rot="5400000">
                    <a:off x="8240357" y="3818985"/>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41B447C-6936-5718-7E20-1311DD897D07}"/>
                    </a:ext>
                  </a:extLst>
                </p:cNvPr>
                <p:cNvGrpSpPr/>
                <p:nvPr/>
              </p:nvGrpSpPr>
              <p:grpSpPr>
                <a:xfrm>
                  <a:off x="3106757" y="4122587"/>
                  <a:ext cx="197550" cy="91905"/>
                  <a:chOff x="8844578" y="2764821"/>
                  <a:chExt cx="197550" cy="53702"/>
                </a:xfrm>
              </p:grpSpPr>
              <p:cxnSp>
                <p:nvCxnSpPr>
                  <p:cNvPr id="77" name="Straight Connector 76">
                    <a:extLst>
                      <a:ext uri="{FF2B5EF4-FFF2-40B4-BE49-F238E27FC236}">
                        <a16:creationId xmlns:a16="http://schemas.microsoft.com/office/drawing/2014/main" id="{54F64D6D-856D-5A57-C6A7-42A8804687BD}"/>
                      </a:ext>
                    </a:extLst>
                  </p:cNvPr>
                  <p:cNvCxnSpPr>
                    <a:cxnSpLocks/>
                  </p:cNvCxnSpPr>
                  <p:nvPr/>
                </p:nvCxnSpPr>
                <p:spPr>
                  <a:xfrm>
                    <a:off x="8943353" y="2766149"/>
                    <a:ext cx="0" cy="52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9D74F57-2A8E-425F-BCCF-52C528C7AF69}"/>
                      </a:ext>
                    </a:extLst>
                  </p:cNvPr>
                  <p:cNvCxnSpPr>
                    <a:cxnSpLocks/>
                  </p:cNvCxnSpPr>
                  <p:nvPr/>
                </p:nvCxnSpPr>
                <p:spPr>
                  <a:xfrm rot="5400000">
                    <a:off x="8943353" y="2666046"/>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412A1B11-6A1C-2F10-B7F6-12B14D20E8C1}"/>
                    </a:ext>
                  </a:extLst>
                </p:cNvPr>
                <p:cNvSpPr txBox="1"/>
                <p:nvPr/>
              </p:nvSpPr>
              <p:spPr>
                <a:xfrm>
                  <a:off x="2156513" y="5263143"/>
                  <a:ext cx="720000" cy="4049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TSLP </a:t>
                  </a:r>
                  <a:br>
                    <a:rPr lang="en-GB" sz="1000">
                      <a:cs typeface="Arial" panose="020B0604020202020204" pitchFamily="34" charset="0"/>
                    </a:rPr>
                  </a:br>
                  <a:r>
                    <a:rPr lang="en-GB" sz="1000">
                      <a:cs typeface="Arial" panose="020B0604020202020204" pitchFamily="34" charset="0"/>
                    </a:rPr>
                    <a:t>(1 ng/mL)</a:t>
                  </a:r>
                  <a:endParaRPr kumimoji="0" lang="en-GB" sz="1000" b="0" i="0" u="none" strike="noStrike" kern="1200" cap="none" spc="0" normalizeH="0" baseline="0">
                    <a:ln>
                      <a:noFill/>
                    </a:ln>
                    <a:effectLst/>
                    <a:uLnTx/>
                    <a:uFillTx/>
                    <a:cs typeface="Arial" panose="020B0604020202020204" pitchFamily="34" charset="0"/>
                  </a:endParaRPr>
                </a:p>
              </p:txBody>
            </p:sp>
            <p:cxnSp>
              <p:nvCxnSpPr>
                <p:cNvPr id="26" name="Straight Connector 25">
                  <a:extLst>
                    <a:ext uri="{FF2B5EF4-FFF2-40B4-BE49-F238E27FC236}">
                      <a16:creationId xmlns:a16="http://schemas.microsoft.com/office/drawing/2014/main" id="{578E61CB-A451-D38D-BD39-B7A1D594DCA9}"/>
                    </a:ext>
                  </a:extLst>
                </p:cNvPr>
                <p:cNvCxnSpPr>
                  <a:cxnSpLocks/>
                </p:cNvCxnSpPr>
                <p:nvPr/>
              </p:nvCxnSpPr>
              <p:spPr>
                <a:xfrm rot="16200000">
                  <a:off x="1416313" y="2889449"/>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902BD8-C572-72CB-D48C-A5B678C3E2E9}"/>
                    </a:ext>
                  </a:extLst>
                </p:cNvPr>
                <p:cNvCxnSpPr>
                  <a:cxnSpLocks/>
                </p:cNvCxnSpPr>
                <p:nvPr/>
              </p:nvCxnSpPr>
              <p:spPr>
                <a:xfrm rot="16200000">
                  <a:off x="1416313" y="5164019"/>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A0D2E7D-2459-6A3C-8A73-0027E57767C3}"/>
                    </a:ext>
                  </a:extLst>
                </p:cNvPr>
                <p:cNvSpPr txBox="1"/>
                <p:nvPr/>
              </p:nvSpPr>
              <p:spPr>
                <a:xfrm>
                  <a:off x="1022003" y="2805466"/>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250</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29" name="TextBox 28">
                  <a:extLst>
                    <a:ext uri="{FF2B5EF4-FFF2-40B4-BE49-F238E27FC236}">
                      <a16:creationId xmlns:a16="http://schemas.microsoft.com/office/drawing/2014/main" id="{DB8893B6-852C-5EA3-2C0C-B646119D3874}"/>
                    </a:ext>
                  </a:extLst>
                </p:cNvPr>
                <p:cNvSpPr txBox="1"/>
                <p:nvPr/>
              </p:nvSpPr>
              <p:spPr>
                <a:xfrm>
                  <a:off x="1022002" y="5097036"/>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00" b="0" i="0" u="none" strike="noStrike" kern="1200" cap="none" spc="0" normalizeH="0">
                      <a:ln>
                        <a:noFill/>
                      </a:ln>
                      <a:effectLst/>
                      <a:uLnTx/>
                      <a:uFillTx/>
                      <a:ea typeface="+mn-ea"/>
                      <a:cs typeface="Arial" panose="020B0604020202020204" pitchFamily="34" charset="0"/>
                    </a:rPr>
                    <a:t>0</a:t>
                  </a:r>
                </a:p>
              </p:txBody>
            </p:sp>
            <p:sp>
              <p:nvSpPr>
                <p:cNvPr id="30" name="Rectangle 29">
                  <a:extLst>
                    <a:ext uri="{FF2B5EF4-FFF2-40B4-BE49-F238E27FC236}">
                      <a16:creationId xmlns:a16="http://schemas.microsoft.com/office/drawing/2014/main" id="{61F3B97B-81E2-9745-6BC0-AD2D2473B6FE}"/>
                    </a:ext>
                  </a:extLst>
                </p:cNvPr>
                <p:cNvSpPr/>
                <p:nvPr/>
              </p:nvSpPr>
              <p:spPr>
                <a:xfrm>
                  <a:off x="1583619" y="5056395"/>
                  <a:ext cx="468000" cy="13991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31" name="TextBox 30">
                  <a:extLst>
                    <a:ext uri="{FF2B5EF4-FFF2-40B4-BE49-F238E27FC236}">
                      <a16:creationId xmlns:a16="http://schemas.microsoft.com/office/drawing/2014/main" id="{27E7CE3B-F9CA-D712-FF21-64278864151A}"/>
                    </a:ext>
                  </a:extLst>
                </p:cNvPr>
                <p:cNvSpPr txBox="1"/>
                <p:nvPr/>
              </p:nvSpPr>
              <p:spPr>
                <a:xfrm>
                  <a:off x="2966879" y="3976887"/>
                  <a:ext cx="492443" cy="24542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0" i="0" u="none" strike="noStrike" kern="1200" cap="none" spc="0" normalizeH="0" baseline="30000">
                      <a:ln>
                        <a:noFill/>
                      </a:ln>
                      <a:effectLst/>
                      <a:uLnTx/>
                      <a:uFillTx/>
                      <a:ea typeface="+mn-ea"/>
                      <a:cs typeface="+mn-cs"/>
                    </a:rPr>
                    <a:t>‡</a:t>
                  </a:r>
                </a:p>
              </p:txBody>
            </p:sp>
            <p:sp>
              <p:nvSpPr>
                <p:cNvPr id="64" name="TextBox 63">
                  <a:extLst>
                    <a:ext uri="{FF2B5EF4-FFF2-40B4-BE49-F238E27FC236}">
                      <a16:creationId xmlns:a16="http://schemas.microsoft.com/office/drawing/2014/main" id="{FF502A7A-9465-3C74-C334-C2E6B35CDC70}"/>
                    </a:ext>
                  </a:extLst>
                </p:cNvPr>
                <p:cNvSpPr txBox="1"/>
                <p:nvPr/>
              </p:nvSpPr>
              <p:spPr>
                <a:xfrm>
                  <a:off x="1022002" y="4625457"/>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50</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65" name="TextBox 64">
                  <a:extLst>
                    <a:ext uri="{FF2B5EF4-FFF2-40B4-BE49-F238E27FC236}">
                      <a16:creationId xmlns:a16="http://schemas.microsoft.com/office/drawing/2014/main" id="{A8F96304-E48B-8E08-5FE9-1570F56E862D}"/>
                    </a:ext>
                  </a:extLst>
                </p:cNvPr>
                <p:cNvSpPr txBox="1"/>
                <p:nvPr/>
              </p:nvSpPr>
              <p:spPr>
                <a:xfrm>
                  <a:off x="1022002" y="4166861"/>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100</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66" name="TextBox 65">
                  <a:extLst>
                    <a:ext uri="{FF2B5EF4-FFF2-40B4-BE49-F238E27FC236}">
                      <a16:creationId xmlns:a16="http://schemas.microsoft.com/office/drawing/2014/main" id="{B0B5372C-4432-3FA4-D4F2-89247F788234}"/>
                    </a:ext>
                  </a:extLst>
                </p:cNvPr>
                <p:cNvSpPr txBox="1"/>
                <p:nvPr/>
              </p:nvSpPr>
              <p:spPr>
                <a:xfrm>
                  <a:off x="1022003" y="3710307"/>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dirty="0">
                      <a:cs typeface="Arial" panose="020B0604020202020204" pitchFamily="34" charset="0"/>
                    </a:rPr>
                    <a:t>150</a:t>
                  </a:r>
                  <a:endParaRPr kumimoji="0" lang="en-GB" sz="1000" b="0" i="0" u="none" strike="noStrike" kern="1200" cap="none" spc="0" normalizeH="0" dirty="0">
                    <a:ln>
                      <a:noFill/>
                    </a:ln>
                    <a:effectLst/>
                    <a:uLnTx/>
                    <a:uFillTx/>
                    <a:ea typeface="+mn-ea"/>
                    <a:cs typeface="Arial" panose="020B0604020202020204" pitchFamily="34" charset="0"/>
                  </a:endParaRPr>
                </a:p>
              </p:txBody>
            </p:sp>
            <p:sp>
              <p:nvSpPr>
                <p:cNvPr id="67" name="TextBox 66">
                  <a:extLst>
                    <a:ext uri="{FF2B5EF4-FFF2-40B4-BE49-F238E27FC236}">
                      <a16:creationId xmlns:a16="http://schemas.microsoft.com/office/drawing/2014/main" id="{4E372A40-73E7-C4EB-582B-DFE29253E32A}"/>
                    </a:ext>
                  </a:extLst>
                </p:cNvPr>
                <p:cNvSpPr txBox="1"/>
                <p:nvPr/>
              </p:nvSpPr>
              <p:spPr>
                <a:xfrm>
                  <a:off x="1022003" y="3251709"/>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200</a:t>
                  </a:r>
                  <a:endParaRPr kumimoji="0" lang="en-GB" sz="1000" b="0" i="0" u="none" strike="noStrike" kern="1200" cap="none" spc="0" normalizeH="0">
                    <a:ln>
                      <a:noFill/>
                    </a:ln>
                    <a:effectLst/>
                    <a:uLnTx/>
                    <a:uFillTx/>
                    <a:ea typeface="+mn-ea"/>
                    <a:cs typeface="Arial" panose="020B0604020202020204" pitchFamily="34" charset="0"/>
                  </a:endParaRPr>
                </a:p>
              </p:txBody>
            </p:sp>
            <p:cxnSp>
              <p:nvCxnSpPr>
                <p:cNvPr id="68" name="Straight Connector 67">
                  <a:extLst>
                    <a:ext uri="{FF2B5EF4-FFF2-40B4-BE49-F238E27FC236}">
                      <a16:creationId xmlns:a16="http://schemas.microsoft.com/office/drawing/2014/main" id="{E8DAA616-6DA7-0B33-CC36-527F78FE8770}"/>
                    </a:ext>
                  </a:extLst>
                </p:cNvPr>
                <p:cNvCxnSpPr>
                  <a:cxnSpLocks/>
                </p:cNvCxnSpPr>
                <p:nvPr/>
              </p:nvCxnSpPr>
              <p:spPr>
                <a:xfrm rot="16200000">
                  <a:off x="1416313" y="3796567"/>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4C003DC-6216-FD8C-AF14-6F201CC5192F}"/>
                    </a:ext>
                  </a:extLst>
                </p:cNvPr>
                <p:cNvCxnSpPr>
                  <a:cxnSpLocks/>
                </p:cNvCxnSpPr>
                <p:nvPr/>
              </p:nvCxnSpPr>
              <p:spPr>
                <a:xfrm rot="16200000">
                  <a:off x="1416313" y="3337969"/>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EE9BC05-71E7-21B7-570A-2C4E3C5F1C5E}"/>
                    </a:ext>
                  </a:extLst>
                </p:cNvPr>
                <p:cNvCxnSpPr>
                  <a:cxnSpLocks/>
                </p:cNvCxnSpPr>
                <p:nvPr/>
              </p:nvCxnSpPr>
              <p:spPr>
                <a:xfrm rot="16200000">
                  <a:off x="1416313" y="4250238"/>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D691A71-191E-CF36-B72A-083A4B480832}"/>
                    </a:ext>
                  </a:extLst>
                </p:cNvPr>
                <p:cNvCxnSpPr>
                  <a:cxnSpLocks/>
                </p:cNvCxnSpPr>
                <p:nvPr/>
              </p:nvCxnSpPr>
              <p:spPr>
                <a:xfrm rot="16200000">
                  <a:off x="1416313" y="4708834"/>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0757D4A-F33A-475E-4AC2-6D0EF1F28490}"/>
                    </a:ext>
                  </a:extLst>
                </p:cNvPr>
                <p:cNvSpPr/>
                <p:nvPr/>
              </p:nvSpPr>
              <p:spPr>
                <a:xfrm>
                  <a:off x="2276695" y="4822930"/>
                  <a:ext cx="466444" cy="3643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3" name="Rectangle 72">
                  <a:extLst>
                    <a:ext uri="{FF2B5EF4-FFF2-40B4-BE49-F238E27FC236}">
                      <a16:creationId xmlns:a16="http://schemas.microsoft.com/office/drawing/2014/main" id="{DEA559AD-C56A-9561-4A28-84276B09FFC5}"/>
                    </a:ext>
                  </a:extLst>
                </p:cNvPr>
                <p:cNvSpPr/>
                <p:nvPr/>
              </p:nvSpPr>
              <p:spPr>
                <a:xfrm>
                  <a:off x="2972561" y="4169949"/>
                  <a:ext cx="468000" cy="10173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6" name="Freeform: Shape 75">
                  <a:extLst>
                    <a:ext uri="{FF2B5EF4-FFF2-40B4-BE49-F238E27FC236}">
                      <a16:creationId xmlns:a16="http://schemas.microsoft.com/office/drawing/2014/main" id="{DF3ED96A-ECC4-050F-EDAB-881FA22AF694}"/>
                    </a:ext>
                  </a:extLst>
                </p:cNvPr>
                <p:cNvSpPr/>
                <p:nvPr/>
              </p:nvSpPr>
              <p:spPr>
                <a:xfrm>
                  <a:off x="1455970" y="2920512"/>
                  <a:ext cx="2106000" cy="2275793"/>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cxnSp>
            <p:nvCxnSpPr>
              <p:cNvPr id="11" name="Straight Connector 10">
                <a:extLst>
                  <a:ext uri="{FF2B5EF4-FFF2-40B4-BE49-F238E27FC236}">
                    <a16:creationId xmlns:a16="http://schemas.microsoft.com/office/drawing/2014/main" id="{F3E19B2B-547A-8CE7-CFA9-F7B095D36582}"/>
                  </a:ext>
                </a:extLst>
              </p:cNvPr>
              <p:cNvCxnSpPr/>
              <p:nvPr/>
            </p:nvCxnSpPr>
            <p:spPr>
              <a:xfrm>
                <a:off x="-695711" y="4698272"/>
                <a:ext cx="0" cy="60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33F209B-51A6-5359-6068-B0869685E92E}"/>
                  </a:ext>
                </a:extLst>
              </p:cNvPr>
              <p:cNvSpPr txBox="1"/>
              <p:nvPr/>
            </p:nvSpPr>
            <p:spPr>
              <a:xfrm>
                <a:off x="-1075807" y="4747897"/>
                <a:ext cx="756000" cy="3252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TSLP </a:t>
                </a:r>
                <a:br>
                  <a:rPr lang="en-GB" sz="1000">
                    <a:cs typeface="Arial" panose="020B0604020202020204" pitchFamily="34" charset="0"/>
                  </a:rPr>
                </a:br>
                <a:r>
                  <a:rPr lang="en-GB" sz="1000">
                    <a:cs typeface="Arial" panose="020B0604020202020204" pitchFamily="34" charset="0"/>
                  </a:rPr>
                  <a:t>(10 ng/mL)</a:t>
                </a:r>
                <a:endParaRPr kumimoji="0" lang="en-GB" sz="1000" b="0" i="0" u="none" strike="noStrike" kern="1200" cap="none" spc="0" normalizeH="0" baseline="0">
                  <a:ln>
                    <a:noFill/>
                  </a:ln>
                  <a:effectLst/>
                  <a:uLnTx/>
                  <a:uFillTx/>
                  <a:cs typeface="Arial" panose="020B0604020202020204" pitchFamily="34" charset="0"/>
                </a:endParaRPr>
              </a:p>
            </p:txBody>
          </p:sp>
        </p:grpSp>
        <p:sp>
          <p:nvSpPr>
            <p:cNvPr id="115" name="TextBox 114">
              <a:extLst>
                <a:ext uri="{FF2B5EF4-FFF2-40B4-BE49-F238E27FC236}">
                  <a16:creationId xmlns:a16="http://schemas.microsoft.com/office/drawing/2014/main" id="{C7C71A57-C026-8347-B588-333F8AD0525B}"/>
                </a:ext>
              </a:extLst>
            </p:cNvPr>
            <p:cNvSpPr txBox="1"/>
            <p:nvPr/>
          </p:nvSpPr>
          <p:spPr>
            <a:xfrm>
              <a:off x="8808412" y="5180383"/>
              <a:ext cx="29712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0</a:t>
              </a:r>
            </a:p>
          </p:txBody>
        </p:sp>
        <p:cxnSp>
          <p:nvCxnSpPr>
            <p:cNvPr id="116" name="Straight Connector 115">
              <a:extLst>
                <a:ext uri="{FF2B5EF4-FFF2-40B4-BE49-F238E27FC236}">
                  <a16:creationId xmlns:a16="http://schemas.microsoft.com/office/drawing/2014/main" id="{CB0DAD55-7373-857F-4C14-189CAE02E8D3}"/>
                </a:ext>
              </a:extLst>
            </p:cNvPr>
            <p:cNvCxnSpPr/>
            <p:nvPr/>
          </p:nvCxnSpPr>
          <p:spPr>
            <a:xfrm>
              <a:off x="8956074" y="5161222"/>
              <a:ext cx="0" cy="534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7B191CB-FCEA-E433-2CA3-CD9446CD6BEE}"/>
                </a:ext>
              </a:extLst>
            </p:cNvPr>
            <p:cNvCxnSpPr/>
            <p:nvPr/>
          </p:nvCxnSpPr>
          <p:spPr>
            <a:xfrm>
              <a:off x="9649403" y="5161222"/>
              <a:ext cx="0" cy="534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B3B5B46-F9EA-214B-FF62-F56CAD90BAE0}"/>
                </a:ext>
              </a:extLst>
            </p:cNvPr>
            <p:cNvCxnSpPr/>
            <p:nvPr/>
          </p:nvCxnSpPr>
          <p:spPr>
            <a:xfrm>
              <a:off x="10352589" y="5161222"/>
              <a:ext cx="0" cy="534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5D6CB5FD-967E-4ACA-3272-D84DCCE1F610}"/>
                </a:ext>
              </a:extLst>
            </p:cNvPr>
            <p:cNvSpPr txBox="1"/>
            <p:nvPr/>
          </p:nvSpPr>
          <p:spPr>
            <a:xfrm>
              <a:off x="8066868" y="3283330"/>
              <a:ext cx="369332" cy="166932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Protein level</a:t>
              </a:r>
            </a:p>
          </p:txBody>
        </p:sp>
        <p:sp>
          <p:nvSpPr>
            <p:cNvPr id="120" name="TextBox 119">
              <a:extLst>
                <a:ext uri="{FF2B5EF4-FFF2-40B4-BE49-F238E27FC236}">
                  <a16:creationId xmlns:a16="http://schemas.microsoft.com/office/drawing/2014/main" id="{C693E218-8225-02E3-6AC3-92A4937C1A35}"/>
                </a:ext>
              </a:extLst>
            </p:cNvPr>
            <p:cNvSpPr txBox="1"/>
            <p:nvPr/>
          </p:nvSpPr>
          <p:spPr>
            <a:xfrm>
              <a:off x="8946670" y="5291040"/>
              <a:ext cx="21093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TSLP concentration (</a:t>
              </a:r>
              <a:r>
                <a:rPr lang="en-GB" sz="1100" b="1" dirty="0">
                  <a:cs typeface="Arial" panose="020B0604020202020204" pitchFamily="34" charset="0"/>
                </a:rPr>
                <a:t>n</a:t>
              </a:r>
              <a:r>
                <a:rPr kumimoji="0" lang="en-GB" sz="1100" b="1" i="0" u="none" strike="noStrike" kern="1200" cap="none" spc="0" normalizeH="0" baseline="0" dirty="0">
                  <a:ln>
                    <a:noFill/>
                  </a:ln>
                  <a:effectLst/>
                  <a:uLnTx/>
                  <a:uFillTx/>
                  <a:cs typeface="Arial" panose="020B0604020202020204" pitchFamily="34" charset="0"/>
                </a:rPr>
                <a:t>g/mL)</a:t>
              </a:r>
            </a:p>
          </p:txBody>
        </p:sp>
        <p:sp>
          <p:nvSpPr>
            <p:cNvPr id="121" name="TextBox 120">
              <a:extLst>
                <a:ext uri="{FF2B5EF4-FFF2-40B4-BE49-F238E27FC236}">
                  <a16:creationId xmlns:a16="http://schemas.microsoft.com/office/drawing/2014/main" id="{85AAF4DE-C30F-B68E-9584-FF71E49A3BE2}"/>
                </a:ext>
              </a:extLst>
            </p:cNvPr>
            <p:cNvSpPr txBox="1"/>
            <p:nvPr/>
          </p:nvSpPr>
          <p:spPr>
            <a:xfrm>
              <a:off x="9502006" y="5180383"/>
              <a:ext cx="29712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1</a:t>
              </a:r>
            </a:p>
          </p:txBody>
        </p:sp>
        <p:sp>
          <p:nvSpPr>
            <p:cNvPr id="122" name="TextBox 121">
              <a:extLst>
                <a:ext uri="{FF2B5EF4-FFF2-40B4-BE49-F238E27FC236}">
                  <a16:creationId xmlns:a16="http://schemas.microsoft.com/office/drawing/2014/main" id="{755DBD2A-71A6-DA2D-27B0-BF85D713F758}"/>
                </a:ext>
              </a:extLst>
            </p:cNvPr>
            <p:cNvSpPr txBox="1"/>
            <p:nvPr/>
          </p:nvSpPr>
          <p:spPr>
            <a:xfrm>
              <a:off x="10187760" y="5180383"/>
              <a:ext cx="3256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10</a:t>
              </a:r>
            </a:p>
          </p:txBody>
        </p:sp>
        <p:grpSp>
          <p:nvGrpSpPr>
            <p:cNvPr id="123" name="Group 122">
              <a:extLst>
                <a:ext uri="{FF2B5EF4-FFF2-40B4-BE49-F238E27FC236}">
                  <a16:creationId xmlns:a16="http://schemas.microsoft.com/office/drawing/2014/main" id="{3E3F374D-3A3B-EEEA-0089-CF816852964C}"/>
                </a:ext>
              </a:extLst>
            </p:cNvPr>
            <p:cNvGrpSpPr/>
            <p:nvPr/>
          </p:nvGrpSpPr>
          <p:grpSpPr>
            <a:xfrm>
              <a:off x="8889473" y="2848064"/>
              <a:ext cx="2192852" cy="230832"/>
              <a:chOff x="8540673" y="1862424"/>
              <a:chExt cx="3888343" cy="325829"/>
            </a:xfrm>
          </p:grpSpPr>
          <p:sp>
            <p:nvSpPr>
              <p:cNvPr id="207" name="TextBox 206">
                <a:extLst>
                  <a:ext uri="{FF2B5EF4-FFF2-40B4-BE49-F238E27FC236}">
                    <a16:creationId xmlns:a16="http://schemas.microsoft.com/office/drawing/2014/main" id="{E8B7EF65-90EE-E167-48BD-F9DA0A65AE05}"/>
                  </a:ext>
                </a:extLst>
              </p:cNvPr>
              <p:cNvSpPr txBox="1"/>
              <p:nvPr/>
            </p:nvSpPr>
            <p:spPr>
              <a:xfrm>
                <a:off x="8540673" y="1862424"/>
                <a:ext cx="3888343" cy="3258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E-cadherin (N=3)               </a:t>
                </a:r>
                <a:r>
                  <a:rPr lang="en-GB" sz="900">
                    <a:cs typeface="Arial" panose="020B0604020202020204" pitchFamily="34" charset="0"/>
                  </a:rPr>
                  <a:t>Vimentin</a:t>
                </a:r>
                <a:r>
                  <a:rPr kumimoji="0" lang="en-GB" sz="900" b="0" i="0" u="none" strike="noStrike" kern="1200" cap="none" spc="0" normalizeH="0" baseline="0">
                    <a:ln>
                      <a:noFill/>
                    </a:ln>
                    <a:effectLst/>
                    <a:uLnTx/>
                    <a:uFillTx/>
                    <a:cs typeface="Arial" panose="020B0604020202020204" pitchFamily="34" charset="0"/>
                  </a:rPr>
                  <a:t> (N=3)</a:t>
                </a:r>
              </a:p>
            </p:txBody>
          </p:sp>
          <p:sp>
            <p:nvSpPr>
              <p:cNvPr id="208" name="Rectangle 207">
                <a:extLst>
                  <a:ext uri="{FF2B5EF4-FFF2-40B4-BE49-F238E27FC236}">
                    <a16:creationId xmlns:a16="http://schemas.microsoft.com/office/drawing/2014/main" id="{15F1BBC2-EC7F-1056-2B81-6C166164B6B8}"/>
                  </a:ext>
                </a:extLst>
              </p:cNvPr>
              <p:cNvSpPr/>
              <p:nvPr/>
            </p:nvSpPr>
            <p:spPr>
              <a:xfrm>
                <a:off x="8696474" y="1941142"/>
                <a:ext cx="146820" cy="1422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209" name="Rectangle 208">
                <a:extLst>
                  <a:ext uri="{FF2B5EF4-FFF2-40B4-BE49-F238E27FC236}">
                    <a16:creationId xmlns:a16="http://schemas.microsoft.com/office/drawing/2014/main" id="{AFD43D82-B10A-B6AB-825D-E2255B8D40B0}"/>
                  </a:ext>
                </a:extLst>
              </p:cNvPr>
              <p:cNvSpPr/>
              <p:nvPr/>
            </p:nvSpPr>
            <p:spPr>
              <a:xfrm>
                <a:off x="10760602" y="1941094"/>
                <a:ext cx="146820" cy="14228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grpSp>
        <p:cxnSp>
          <p:nvCxnSpPr>
            <p:cNvPr id="124" name="Straight Connector 123">
              <a:extLst>
                <a:ext uri="{FF2B5EF4-FFF2-40B4-BE49-F238E27FC236}">
                  <a16:creationId xmlns:a16="http://schemas.microsoft.com/office/drawing/2014/main" id="{1368BDB7-8013-6D84-41A8-DA1E8F518932}"/>
                </a:ext>
              </a:extLst>
            </p:cNvPr>
            <p:cNvCxnSpPr>
              <a:cxnSpLocks/>
            </p:cNvCxnSpPr>
            <p:nvPr/>
          </p:nvCxnSpPr>
          <p:spPr>
            <a:xfrm rot="16200000">
              <a:off x="8605724" y="3038275"/>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0FA9AF5-C39A-4328-D6E6-30948F87B3ED}"/>
                </a:ext>
              </a:extLst>
            </p:cNvPr>
            <p:cNvCxnSpPr>
              <a:cxnSpLocks/>
            </p:cNvCxnSpPr>
            <p:nvPr/>
          </p:nvCxnSpPr>
          <p:spPr>
            <a:xfrm rot="16200000">
              <a:off x="8599121" y="4617128"/>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4B48C1D-0686-49AB-4147-E8468640F31C}"/>
                </a:ext>
              </a:extLst>
            </p:cNvPr>
            <p:cNvCxnSpPr>
              <a:cxnSpLocks/>
            </p:cNvCxnSpPr>
            <p:nvPr/>
          </p:nvCxnSpPr>
          <p:spPr>
            <a:xfrm rot="16200000">
              <a:off x="8599121" y="5140216"/>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9F3C1A48-DFBA-99EB-D782-0C5E0AC15318}"/>
                </a:ext>
              </a:extLst>
            </p:cNvPr>
            <p:cNvSpPr txBox="1"/>
            <p:nvPr/>
          </p:nvSpPr>
          <p:spPr>
            <a:xfrm>
              <a:off x="8268226" y="2965440"/>
              <a:ext cx="343815"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900">
                  <a:cs typeface="Arial" panose="020B0604020202020204" pitchFamily="34" charset="0"/>
                </a:rPr>
                <a:t>2</a:t>
              </a:r>
              <a:r>
                <a:rPr kumimoji="0" lang="en-GB" sz="900" b="0" i="0" u="none" strike="noStrike" kern="1200" cap="none" spc="0" normalizeH="0">
                  <a:ln>
                    <a:noFill/>
                  </a:ln>
                  <a:effectLst/>
                  <a:uLnTx/>
                  <a:uFillTx/>
                  <a:ea typeface="+mn-ea"/>
                  <a:cs typeface="Arial" panose="020B0604020202020204" pitchFamily="34" charset="0"/>
                </a:rPr>
                <a:t>.0</a:t>
              </a:r>
            </a:p>
          </p:txBody>
        </p:sp>
        <p:sp>
          <p:nvSpPr>
            <p:cNvPr id="128" name="TextBox 127">
              <a:extLst>
                <a:ext uri="{FF2B5EF4-FFF2-40B4-BE49-F238E27FC236}">
                  <a16:creationId xmlns:a16="http://schemas.microsoft.com/office/drawing/2014/main" id="{B0F3DE60-DE03-36DC-F793-7A70CB2760E9}"/>
                </a:ext>
              </a:extLst>
            </p:cNvPr>
            <p:cNvSpPr txBox="1"/>
            <p:nvPr/>
          </p:nvSpPr>
          <p:spPr>
            <a:xfrm>
              <a:off x="8236157" y="4524781"/>
              <a:ext cx="37585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0.5</a:t>
              </a:r>
            </a:p>
          </p:txBody>
        </p:sp>
        <p:sp>
          <p:nvSpPr>
            <p:cNvPr id="129" name="TextBox 128">
              <a:extLst>
                <a:ext uri="{FF2B5EF4-FFF2-40B4-BE49-F238E27FC236}">
                  <a16:creationId xmlns:a16="http://schemas.microsoft.com/office/drawing/2014/main" id="{48F93904-4EA1-88B1-011A-B6011A8914D4}"/>
                </a:ext>
              </a:extLst>
            </p:cNvPr>
            <p:cNvSpPr txBox="1"/>
            <p:nvPr/>
          </p:nvSpPr>
          <p:spPr>
            <a:xfrm>
              <a:off x="8386364" y="5075052"/>
              <a:ext cx="2256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0</a:t>
              </a:r>
            </a:p>
          </p:txBody>
        </p:sp>
        <p:grpSp>
          <p:nvGrpSpPr>
            <p:cNvPr id="130" name="Group 129">
              <a:extLst>
                <a:ext uri="{FF2B5EF4-FFF2-40B4-BE49-F238E27FC236}">
                  <a16:creationId xmlns:a16="http://schemas.microsoft.com/office/drawing/2014/main" id="{36F0A24A-0EB8-2D0B-B01B-7385971B3439}"/>
                </a:ext>
              </a:extLst>
            </p:cNvPr>
            <p:cNvGrpSpPr/>
            <p:nvPr/>
          </p:nvGrpSpPr>
          <p:grpSpPr>
            <a:xfrm>
              <a:off x="10155860" y="3937819"/>
              <a:ext cx="147467" cy="160659"/>
              <a:chOff x="8313005" y="3581400"/>
              <a:chExt cx="197550" cy="226777"/>
            </a:xfrm>
          </p:grpSpPr>
          <p:cxnSp>
            <p:nvCxnSpPr>
              <p:cNvPr id="205" name="Straight Connector 204">
                <a:extLst>
                  <a:ext uri="{FF2B5EF4-FFF2-40B4-BE49-F238E27FC236}">
                    <a16:creationId xmlns:a16="http://schemas.microsoft.com/office/drawing/2014/main" id="{B183A4D4-2ADA-1378-296A-992F33197EC2}"/>
                  </a:ext>
                </a:extLst>
              </p:cNvPr>
              <p:cNvCxnSpPr>
                <a:cxnSpLocks/>
              </p:cNvCxnSpPr>
              <p:nvPr/>
            </p:nvCxnSpPr>
            <p:spPr>
              <a:xfrm>
                <a:off x="8414621" y="3581400"/>
                <a:ext cx="0" cy="2267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4F7002CB-E72A-0118-4165-08B60614E789}"/>
                  </a:ext>
                </a:extLst>
              </p:cNvPr>
              <p:cNvCxnSpPr>
                <a:cxnSpLocks/>
              </p:cNvCxnSpPr>
              <p:nvPr/>
            </p:nvCxnSpPr>
            <p:spPr>
              <a:xfrm rot="5400000">
                <a:off x="8411780" y="3483109"/>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508A8857-1A51-D8DB-D684-1A00AC17188E}"/>
                </a:ext>
              </a:extLst>
            </p:cNvPr>
            <p:cNvGrpSpPr/>
            <p:nvPr/>
          </p:nvGrpSpPr>
          <p:grpSpPr>
            <a:xfrm>
              <a:off x="10853978" y="4168700"/>
              <a:ext cx="147467" cy="163185"/>
              <a:chOff x="9267334" y="3180948"/>
              <a:chExt cx="197550" cy="129365"/>
            </a:xfrm>
          </p:grpSpPr>
          <p:cxnSp>
            <p:nvCxnSpPr>
              <p:cNvPr id="203" name="Straight Connector 202">
                <a:extLst>
                  <a:ext uri="{FF2B5EF4-FFF2-40B4-BE49-F238E27FC236}">
                    <a16:creationId xmlns:a16="http://schemas.microsoft.com/office/drawing/2014/main" id="{56A39A81-11F4-3ACD-1176-CC0F6E5B9498}"/>
                  </a:ext>
                </a:extLst>
              </p:cNvPr>
              <p:cNvCxnSpPr/>
              <p:nvPr/>
            </p:nvCxnSpPr>
            <p:spPr>
              <a:xfrm>
                <a:off x="9366204" y="3180948"/>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A631C1F-E4C2-3F3F-4838-E222FA450FF4}"/>
                  </a:ext>
                </a:extLst>
              </p:cNvPr>
              <p:cNvCxnSpPr>
                <a:cxnSpLocks/>
              </p:cNvCxnSpPr>
              <p:nvPr/>
            </p:nvCxnSpPr>
            <p:spPr>
              <a:xfrm rot="5400000">
                <a:off x="9366109" y="3082354"/>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6E9F4ED4-EE56-92F2-51F9-E41E223745B5}"/>
                </a:ext>
              </a:extLst>
            </p:cNvPr>
            <p:cNvGrpSpPr/>
            <p:nvPr/>
          </p:nvGrpSpPr>
          <p:grpSpPr>
            <a:xfrm>
              <a:off x="9461215" y="3469753"/>
              <a:ext cx="147467" cy="106923"/>
              <a:chOff x="7417247" y="4176858"/>
              <a:chExt cx="197550" cy="150926"/>
            </a:xfrm>
          </p:grpSpPr>
          <p:cxnSp>
            <p:nvCxnSpPr>
              <p:cNvPr id="201" name="Straight Connector 200">
                <a:extLst>
                  <a:ext uri="{FF2B5EF4-FFF2-40B4-BE49-F238E27FC236}">
                    <a16:creationId xmlns:a16="http://schemas.microsoft.com/office/drawing/2014/main" id="{560582F5-E9B8-4EC6-E413-921DBCD6451D}"/>
                  </a:ext>
                </a:extLst>
              </p:cNvPr>
              <p:cNvCxnSpPr/>
              <p:nvPr/>
            </p:nvCxnSpPr>
            <p:spPr>
              <a:xfrm>
                <a:off x="7516022" y="4176858"/>
                <a:ext cx="0" cy="150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181719F-EC6C-82F1-9F90-44430A3B73B1}"/>
                  </a:ext>
                </a:extLst>
              </p:cNvPr>
              <p:cNvCxnSpPr>
                <a:cxnSpLocks/>
              </p:cNvCxnSpPr>
              <p:nvPr/>
            </p:nvCxnSpPr>
            <p:spPr>
              <a:xfrm rot="5400000">
                <a:off x="7516022" y="4078451"/>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3" name="Rectangle 132">
              <a:extLst>
                <a:ext uri="{FF2B5EF4-FFF2-40B4-BE49-F238E27FC236}">
                  <a16:creationId xmlns:a16="http://schemas.microsoft.com/office/drawing/2014/main" id="{F3FE3427-745A-5389-16D9-30C979E08713}"/>
                </a:ext>
              </a:extLst>
            </p:cNvPr>
            <p:cNvSpPr/>
            <p:nvPr/>
          </p:nvSpPr>
          <p:spPr>
            <a:xfrm>
              <a:off x="10125141" y="3951567"/>
              <a:ext cx="208903" cy="12099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34" name="Rectangle 133">
              <a:extLst>
                <a:ext uri="{FF2B5EF4-FFF2-40B4-BE49-F238E27FC236}">
                  <a16:creationId xmlns:a16="http://schemas.microsoft.com/office/drawing/2014/main" id="{C39A2DD7-CE08-40BF-69A9-C982D2C40DAD}"/>
                </a:ext>
              </a:extLst>
            </p:cNvPr>
            <p:cNvSpPr/>
            <p:nvPr/>
          </p:nvSpPr>
          <p:spPr>
            <a:xfrm>
              <a:off x="9430497" y="3482183"/>
              <a:ext cx="208903" cy="16735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35" name="Rectangle 134">
              <a:extLst>
                <a:ext uri="{FF2B5EF4-FFF2-40B4-BE49-F238E27FC236}">
                  <a16:creationId xmlns:a16="http://schemas.microsoft.com/office/drawing/2014/main" id="{ED037BDB-95E8-98E0-414F-7F1B46EA0ECE}"/>
                </a:ext>
              </a:extLst>
            </p:cNvPr>
            <p:cNvSpPr/>
            <p:nvPr/>
          </p:nvSpPr>
          <p:spPr>
            <a:xfrm>
              <a:off x="10825785" y="4173512"/>
              <a:ext cx="208903" cy="9822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grpSp>
          <p:nvGrpSpPr>
            <p:cNvPr id="136" name="Group 135">
              <a:extLst>
                <a:ext uri="{FF2B5EF4-FFF2-40B4-BE49-F238E27FC236}">
                  <a16:creationId xmlns:a16="http://schemas.microsoft.com/office/drawing/2014/main" id="{D4BCCA01-1081-1B4B-9A8D-D3E8178B2502}"/>
                </a:ext>
              </a:extLst>
            </p:cNvPr>
            <p:cNvGrpSpPr/>
            <p:nvPr/>
          </p:nvGrpSpPr>
          <p:grpSpPr>
            <a:xfrm>
              <a:off x="9701339" y="3640757"/>
              <a:ext cx="147467" cy="127333"/>
              <a:chOff x="7738924" y="3951980"/>
              <a:chExt cx="197550" cy="179736"/>
            </a:xfrm>
          </p:grpSpPr>
          <p:cxnSp>
            <p:nvCxnSpPr>
              <p:cNvPr id="157" name="Straight Connector 156">
                <a:extLst>
                  <a:ext uri="{FF2B5EF4-FFF2-40B4-BE49-F238E27FC236}">
                    <a16:creationId xmlns:a16="http://schemas.microsoft.com/office/drawing/2014/main" id="{83DE960E-F485-7A83-9F94-999946442845}"/>
                  </a:ext>
                </a:extLst>
              </p:cNvPr>
              <p:cNvCxnSpPr/>
              <p:nvPr/>
            </p:nvCxnSpPr>
            <p:spPr>
              <a:xfrm>
                <a:off x="7837700" y="3959229"/>
                <a:ext cx="0" cy="17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6948B68-590E-1E15-A24A-72DC6836F99E}"/>
                  </a:ext>
                </a:extLst>
              </p:cNvPr>
              <p:cNvCxnSpPr>
                <a:cxnSpLocks/>
              </p:cNvCxnSpPr>
              <p:nvPr/>
            </p:nvCxnSpPr>
            <p:spPr>
              <a:xfrm rot="5400000">
                <a:off x="7837699" y="3853205"/>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FA9F4426-C68F-98AB-5400-62587AF9D411}"/>
                </a:ext>
              </a:extLst>
            </p:cNvPr>
            <p:cNvGrpSpPr/>
            <p:nvPr/>
          </p:nvGrpSpPr>
          <p:grpSpPr>
            <a:xfrm>
              <a:off x="10392991" y="3438197"/>
              <a:ext cx="147467" cy="97321"/>
              <a:chOff x="8660094" y="2978489"/>
              <a:chExt cx="197550" cy="137373"/>
            </a:xfrm>
          </p:grpSpPr>
          <p:cxnSp>
            <p:nvCxnSpPr>
              <p:cNvPr id="155" name="Straight Connector 154">
                <a:extLst>
                  <a:ext uri="{FF2B5EF4-FFF2-40B4-BE49-F238E27FC236}">
                    <a16:creationId xmlns:a16="http://schemas.microsoft.com/office/drawing/2014/main" id="{F204EC10-FF9C-2AF9-AFFD-CCAEF08AAA96}"/>
                  </a:ext>
                </a:extLst>
              </p:cNvPr>
              <p:cNvCxnSpPr/>
              <p:nvPr/>
            </p:nvCxnSpPr>
            <p:spPr>
              <a:xfrm>
                <a:off x="8758869" y="2986497"/>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F851232-CBF1-A4BB-D927-00238BE6C524}"/>
                  </a:ext>
                </a:extLst>
              </p:cNvPr>
              <p:cNvCxnSpPr>
                <a:cxnSpLocks/>
              </p:cNvCxnSpPr>
              <p:nvPr/>
            </p:nvCxnSpPr>
            <p:spPr>
              <a:xfrm rot="5400000">
                <a:off x="8758869" y="2879714"/>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F28FA655-D6E8-2602-18EA-EF28A48B0CC6}"/>
                </a:ext>
              </a:extLst>
            </p:cNvPr>
            <p:cNvGrpSpPr/>
            <p:nvPr/>
          </p:nvGrpSpPr>
          <p:grpSpPr>
            <a:xfrm>
              <a:off x="11098365" y="3256305"/>
              <a:ext cx="147467" cy="64871"/>
              <a:chOff x="8398306" y="4089180"/>
              <a:chExt cx="138708" cy="80766"/>
            </a:xfrm>
          </p:grpSpPr>
          <p:cxnSp>
            <p:nvCxnSpPr>
              <p:cNvPr id="152" name="Straight Connector 151">
                <a:extLst>
                  <a:ext uri="{FF2B5EF4-FFF2-40B4-BE49-F238E27FC236}">
                    <a16:creationId xmlns:a16="http://schemas.microsoft.com/office/drawing/2014/main" id="{87E1BA31-991A-047E-8041-24B8E442541B}"/>
                  </a:ext>
                </a:extLst>
              </p:cNvPr>
              <p:cNvCxnSpPr/>
              <p:nvPr/>
            </p:nvCxnSpPr>
            <p:spPr>
              <a:xfrm>
                <a:off x="8473943" y="4093876"/>
                <a:ext cx="0" cy="76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837F6B1-01EA-98FE-0F80-3441C8A838B1}"/>
                  </a:ext>
                </a:extLst>
              </p:cNvPr>
              <p:cNvCxnSpPr>
                <a:cxnSpLocks/>
              </p:cNvCxnSpPr>
              <p:nvPr/>
            </p:nvCxnSpPr>
            <p:spPr>
              <a:xfrm rot="5400000">
                <a:off x="8467660" y="4019826"/>
                <a:ext cx="0" cy="13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9" name="Rectangle 138">
              <a:extLst>
                <a:ext uri="{FF2B5EF4-FFF2-40B4-BE49-F238E27FC236}">
                  <a16:creationId xmlns:a16="http://schemas.microsoft.com/office/drawing/2014/main" id="{EA338496-6EEC-1EA0-21F0-396510742DDE}"/>
                </a:ext>
              </a:extLst>
            </p:cNvPr>
            <p:cNvSpPr/>
            <p:nvPr/>
          </p:nvSpPr>
          <p:spPr>
            <a:xfrm>
              <a:off x="11064003" y="3260054"/>
              <a:ext cx="208903" cy="18975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40" name="Rectangle 139">
              <a:extLst>
                <a:ext uri="{FF2B5EF4-FFF2-40B4-BE49-F238E27FC236}">
                  <a16:creationId xmlns:a16="http://schemas.microsoft.com/office/drawing/2014/main" id="{D33C8636-8505-D8CE-52CF-1C09F0FF0C3D}"/>
                </a:ext>
              </a:extLst>
            </p:cNvPr>
            <p:cNvSpPr/>
            <p:nvPr/>
          </p:nvSpPr>
          <p:spPr>
            <a:xfrm>
              <a:off x="9670623" y="3654875"/>
              <a:ext cx="208903" cy="150277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41" name="Rectangle 140">
              <a:extLst>
                <a:ext uri="{FF2B5EF4-FFF2-40B4-BE49-F238E27FC236}">
                  <a16:creationId xmlns:a16="http://schemas.microsoft.com/office/drawing/2014/main" id="{CC1AC510-1FD0-9787-308C-5BC23EA5C4DA}"/>
                </a:ext>
              </a:extLst>
            </p:cNvPr>
            <p:cNvSpPr/>
            <p:nvPr/>
          </p:nvSpPr>
          <p:spPr>
            <a:xfrm>
              <a:off x="10362267" y="3442301"/>
              <a:ext cx="208903" cy="171534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cxnSp>
          <p:nvCxnSpPr>
            <p:cNvPr id="142" name="Straight Connector 141">
              <a:extLst>
                <a:ext uri="{FF2B5EF4-FFF2-40B4-BE49-F238E27FC236}">
                  <a16:creationId xmlns:a16="http://schemas.microsoft.com/office/drawing/2014/main" id="{6494B273-9E70-BEB6-1A42-3F71DB2767A4}"/>
                </a:ext>
              </a:extLst>
            </p:cNvPr>
            <p:cNvCxnSpPr>
              <a:cxnSpLocks/>
            </p:cNvCxnSpPr>
            <p:nvPr/>
          </p:nvCxnSpPr>
          <p:spPr>
            <a:xfrm rot="16200000">
              <a:off x="8605724" y="3575684"/>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BDC9434E-B2B4-7931-4B11-B92158680722}"/>
                </a:ext>
              </a:extLst>
            </p:cNvPr>
            <p:cNvSpPr txBox="1"/>
            <p:nvPr/>
          </p:nvSpPr>
          <p:spPr>
            <a:xfrm>
              <a:off x="8268226" y="3478577"/>
              <a:ext cx="343815"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1.5</a:t>
              </a:r>
            </a:p>
          </p:txBody>
        </p:sp>
        <p:cxnSp>
          <p:nvCxnSpPr>
            <p:cNvPr id="144" name="Straight Connector 143">
              <a:extLst>
                <a:ext uri="{FF2B5EF4-FFF2-40B4-BE49-F238E27FC236}">
                  <a16:creationId xmlns:a16="http://schemas.microsoft.com/office/drawing/2014/main" id="{6B6B2729-B176-B72B-DC00-9C148FF168F2}"/>
                </a:ext>
              </a:extLst>
            </p:cNvPr>
            <p:cNvCxnSpPr>
              <a:cxnSpLocks/>
            </p:cNvCxnSpPr>
            <p:nvPr/>
          </p:nvCxnSpPr>
          <p:spPr>
            <a:xfrm rot="16200000">
              <a:off x="8606759" y="4090424"/>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F57EFCB-028A-470F-479A-0F5A2EEBFDA0}"/>
                </a:ext>
              </a:extLst>
            </p:cNvPr>
            <p:cNvSpPr txBox="1"/>
            <p:nvPr/>
          </p:nvSpPr>
          <p:spPr>
            <a:xfrm>
              <a:off x="8269261" y="4002841"/>
              <a:ext cx="343815"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1.0</a:t>
              </a:r>
            </a:p>
          </p:txBody>
        </p:sp>
        <p:sp>
          <p:nvSpPr>
            <p:cNvPr id="149" name="Rectangle 148">
              <a:extLst>
                <a:ext uri="{FF2B5EF4-FFF2-40B4-BE49-F238E27FC236}">
                  <a16:creationId xmlns:a16="http://schemas.microsoft.com/office/drawing/2014/main" id="{4499DE6E-B822-58FC-6FE7-5B081A49E0F7}"/>
                </a:ext>
              </a:extLst>
            </p:cNvPr>
            <p:cNvSpPr/>
            <p:nvPr/>
          </p:nvSpPr>
          <p:spPr>
            <a:xfrm>
              <a:off x="8744234" y="3424237"/>
              <a:ext cx="208903" cy="17270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50" name="Rectangle 149">
              <a:extLst>
                <a:ext uri="{FF2B5EF4-FFF2-40B4-BE49-F238E27FC236}">
                  <a16:creationId xmlns:a16="http://schemas.microsoft.com/office/drawing/2014/main" id="{CE47BD10-8A51-AC0E-99FC-FA906F4E2CE0}"/>
                </a:ext>
              </a:extLst>
            </p:cNvPr>
            <p:cNvSpPr/>
            <p:nvPr/>
          </p:nvSpPr>
          <p:spPr>
            <a:xfrm>
              <a:off x="8984361" y="3981469"/>
              <a:ext cx="208903" cy="117001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51" name="Freeform: Shape 150">
              <a:extLst>
                <a:ext uri="{FF2B5EF4-FFF2-40B4-BE49-F238E27FC236}">
                  <a16:creationId xmlns:a16="http://schemas.microsoft.com/office/drawing/2014/main" id="{9BB4E47D-C47F-E7DA-1CA8-3B2F14F1E4C3}"/>
                </a:ext>
              </a:extLst>
            </p:cNvPr>
            <p:cNvSpPr/>
            <p:nvPr/>
          </p:nvSpPr>
          <p:spPr>
            <a:xfrm>
              <a:off x="8627002" y="3044525"/>
              <a:ext cx="2746919" cy="2116970"/>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210" name="Straight Connector 209">
              <a:extLst>
                <a:ext uri="{FF2B5EF4-FFF2-40B4-BE49-F238E27FC236}">
                  <a16:creationId xmlns:a16="http://schemas.microsoft.com/office/drawing/2014/main" id="{361BEAC5-B7CC-8AC6-9717-AC5FB537A22E}"/>
                </a:ext>
              </a:extLst>
            </p:cNvPr>
            <p:cNvCxnSpPr/>
            <p:nvPr/>
          </p:nvCxnSpPr>
          <p:spPr>
            <a:xfrm>
              <a:off x="11052594" y="5189393"/>
              <a:ext cx="0" cy="534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F4739D50-C5BE-9599-48CA-46E66EC5A579}"/>
                </a:ext>
              </a:extLst>
            </p:cNvPr>
            <p:cNvSpPr txBox="1"/>
            <p:nvPr/>
          </p:nvSpPr>
          <p:spPr>
            <a:xfrm>
              <a:off x="10873028" y="5208554"/>
              <a:ext cx="35946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100</a:t>
              </a:r>
            </a:p>
          </p:txBody>
        </p:sp>
        <p:cxnSp>
          <p:nvCxnSpPr>
            <p:cNvPr id="212" name="Straight Connector 211">
              <a:extLst>
                <a:ext uri="{FF2B5EF4-FFF2-40B4-BE49-F238E27FC236}">
                  <a16:creationId xmlns:a16="http://schemas.microsoft.com/office/drawing/2014/main" id="{6C74A4B1-5898-3576-CD25-433ED48A77EC}"/>
                </a:ext>
              </a:extLst>
            </p:cNvPr>
            <p:cNvCxnSpPr>
              <a:cxnSpLocks/>
            </p:cNvCxnSpPr>
            <p:nvPr/>
          </p:nvCxnSpPr>
          <p:spPr>
            <a:xfrm rot="5400000">
              <a:off x="8851530" y="3343022"/>
              <a:ext cx="0" cy="147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156CF85F-ECEE-1505-90E7-3043882DEADD}"/>
                </a:ext>
              </a:extLst>
            </p:cNvPr>
            <p:cNvCxnSpPr>
              <a:cxnSpLocks/>
            </p:cNvCxnSpPr>
            <p:nvPr/>
          </p:nvCxnSpPr>
          <p:spPr>
            <a:xfrm rot="5400000">
              <a:off x="9092770" y="3891804"/>
              <a:ext cx="0" cy="147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B3B3FB87-6D6D-C667-3D4B-AB33932F6452}"/>
                </a:ext>
              </a:extLst>
            </p:cNvPr>
            <p:cNvSpPr txBox="1"/>
            <p:nvPr/>
          </p:nvSpPr>
          <p:spPr>
            <a:xfrm>
              <a:off x="8744200" y="3216056"/>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5" name="TextBox 214">
              <a:extLst>
                <a:ext uri="{FF2B5EF4-FFF2-40B4-BE49-F238E27FC236}">
                  <a16:creationId xmlns:a16="http://schemas.microsoft.com/office/drawing/2014/main" id="{60B9C574-F026-3752-D6C2-287CB2C384E1}"/>
                </a:ext>
              </a:extLst>
            </p:cNvPr>
            <p:cNvSpPr txBox="1"/>
            <p:nvPr/>
          </p:nvSpPr>
          <p:spPr>
            <a:xfrm>
              <a:off x="8982006" y="3783943"/>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6" name="TextBox 215">
              <a:extLst>
                <a:ext uri="{FF2B5EF4-FFF2-40B4-BE49-F238E27FC236}">
                  <a16:creationId xmlns:a16="http://schemas.microsoft.com/office/drawing/2014/main" id="{44FC14CE-4D90-6FD9-D640-F2F11601915F}"/>
                </a:ext>
              </a:extLst>
            </p:cNvPr>
            <p:cNvSpPr txBox="1"/>
            <p:nvPr/>
          </p:nvSpPr>
          <p:spPr>
            <a:xfrm>
              <a:off x="9428057" y="3279116"/>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7" name="TextBox 216">
              <a:extLst>
                <a:ext uri="{FF2B5EF4-FFF2-40B4-BE49-F238E27FC236}">
                  <a16:creationId xmlns:a16="http://schemas.microsoft.com/office/drawing/2014/main" id="{A577C890-6A82-A8A4-0C17-865364E270E3}"/>
                </a:ext>
              </a:extLst>
            </p:cNvPr>
            <p:cNvSpPr txBox="1"/>
            <p:nvPr/>
          </p:nvSpPr>
          <p:spPr>
            <a:xfrm>
              <a:off x="9669818" y="3454112"/>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8" name="TextBox 217">
              <a:extLst>
                <a:ext uri="{FF2B5EF4-FFF2-40B4-BE49-F238E27FC236}">
                  <a16:creationId xmlns:a16="http://schemas.microsoft.com/office/drawing/2014/main" id="{8C0A54C3-ACBD-259B-4125-1D8EC28B044A}"/>
                </a:ext>
              </a:extLst>
            </p:cNvPr>
            <p:cNvSpPr txBox="1"/>
            <p:nvPr/>
          </p:nvSpPr>
          <p:spPr>
            <a:xfrm>
              <a:off x="10125018" y="3745852"/>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9" name="TextBox 218">
              <a:extLst>
                <a:ext uri="{FF2B5EF4-FFF2-40B4-BE49-F238E27FC236}">
                  <a16:creationId xmlns:a16="http://schemas.microsoft.com/office/drawing/2014/main" id="{FA3BA7E3-5D0E-727D-704D-04F31B312DEA}"/>
                </a:ext>
              </a:extLst>
            </p:cNvPr>
            <p:cNvSpPr txBox="1"/>
            <p:nvPr/>
          </p:nvSpPr>
          <p:spPr>
            <a:xfrm>
              <a:off x="10362955" y="3235490"/>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20" name="TextBox 219">
              <a:extLst>
                <a:ext uri="{FF2B5EF4-FFF2-40B4-BE49-F238E27FC236}">
                  <a16:creationId xmlns:a16="http://schemas.microsoft.com/office/drawing/2014/main" id="{1C8615AF-FC04-5292-C604-0A1F096F83CD}"/>
                </a:ext>
              </a:extLst>
            </p:cNvPr>
            <p:cNvSpPr txBox="1"/>
            <p:nvPr/>
          </p:nvSpPr>
          <p:spPr>
            <a:xfrm>
              <a:off x="10825761" y="3961348"/>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21" name="TextBox 220">
              <a:extLst>
                <a:ext uri="{FF2B5EF4-FFF2-40B4-BE49-F238E27FC236}">
                  <a16:creationId xmlns:a16="http://schemas.microsoft.com/office/drawing/2014/main" id="{E00B6593-F4EF-A723-E898-0F51690DD550}"/>
                </a:ext>
              </a:extLst>
            </p:cNvPr>
            <p:cNvSpPr txBox="1"/>
            <p:nvPr/>
          </p:nvSpPr>
          <p:spPr>
            <a:xfrm>
              <a:off x="11064003" y="3053857"/>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24" name="TextBox 223">
              <a:extLst>
                <a:ext uri="{FF2B5EF4-FFF2-40B4-BE49-F238E27FC236}">
                  <a16:creationId xmlns:a16="http://schemas.microsoft.com/office/drawing/2014/main" id="{77A03B57-16DF-1E5E-2E62-694FAA9F0264}"/>
                </a:ext>
              </a:extLst>
            </p:cNvPr>
            <p:cNvSpPr txBox="1"/>
            <p:nvPr/>
          </p:nvSpPr>
          <p:spPr>
            <a:xfrm>
              <a:off x="6200312" y="5589016"/>
              <a:ext cx="403186"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N=4</a:t>
              </a:r>
            </a:p>
          </p:txBody>
        </p:sp>
        <p:cxnSp>
          <p:nvCxnSpPr>
            <p:cNvPr id="228" name="Straight Connector 227">
              <a:extLst>
                <a:ext uri="{FF2B5EF4-FFF2-40B4-BE49-F238E27FC236}">
                  <a16:creationId xmlns:a16="http://schemas.microsoft.com/office/drawing/2014/main" id="{2BB94196-337D-23A5-D42A-EA6D334A7311}"/>
                </a:ext>
              </a:extLst>
            </p:cNvPr>
            <p:cNvCxnSpPr/>
            <p:nvPr/>
          </p:nvCxnSpPr>
          <p:spPr>
            <a:xfrm>
              <a:off x="5236725" y="5554475"/>
              <a:ext cx="230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1424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2BBB-2776-2F2C-4491-80CE984FA9E7}"/>
              </a:ext>
            </a:extLst>
          </p:cNvPr>
          <p:cNvSpPr>
            <a:spLocks noGrp="1"/>
          </p:cNvSpPr>
          <p:nvPr>
            <p:ph type="title"/>
          </p:nvPr>
        </p:nvSpPr>
        <p:spPr/>
        <p:txBody>
          <a:bodyPr/>
          <a:lstStyle/>
          <a:p>
            <a:r>
              <a:rPr lang="en-GB" dirty="0"/>
              <a:t>Genetic and environmental factors in asthma remission: </a:t>
            </a:r>
            <a:br>
              <a:rPr lang="en-GB" dirty="0"/>
            </a:br>
            <a:r>
              <a:rPr lang="en-GB" dirty="0"/>
              <a:t>a matter of the epithelium</a:t>
            </a:r>
            <a:r>
              <a:rPr lang="en-GB" baseline="30000" dirty="0"/>
              <a:t>1</a:t>
            </a:r>
          </a:p>
        </p:txBody>
      </p:sp>
      <p:sp>
        <p:nvSpPr>
          <p:cNvPr id="4" name="Content Placeholder 3">
            <a:extLst>
              <a:ext uri="{FF2B5EF4-FFF2-40B4-BE49-F238E27FC236}">
                <a16:creationId xmlns:a16="http://schemas.microsoft.com/office/drawing/2014/main" id="{E4082569-B3E6-C684-5BA2-F8B3C40F091B}"/>
              </a:ext>
            </a:extLst>
          </p:cNvPr>
          <p:cNvSpPr>
            <a:spLocks noGrp="1"/>
          </p:cNvSpPr>
          <p:nvPr>
            <p:ph sz="quarter" idx="13"/>
          </p:nvPr>
        </p:nvSpPr>
        <p:spPr/>
        <p:txBody>
          <a:bodyPr/>
          <a:lstStyle/>
          <a:p>
            <a:r>
              <a:rPr lang="en-GB" sz="800" dirty="0"/>
              <a:t>*Patients were considered to be in clinical remission if they had not had an asthma attack or wheeze in the past three years and did not use asthma medication. Asthma patients were considered to be in complete remission if, </a:t>
            </a:r>
            <a:br>
              <a:rPr lang="en-GB" sz="800" dirty="0"/>
            </a:br>
            <a:r>
              <a:rPr lang="en-GB" sz="800" dirty="0"/>
              <a:t>in addition to the previous criteria, they did not have airway hyperresponsiveness to both histamine and AMP, and had no signs of airflow obstruction</a:t>
            </a:r>
          </a:p>
          <a:p>
            <a:r>
              <a:rPr lang="en-GB" sz="800" dirty="0"/>
              <a:t>AMP, adenosine 5′-monophosphate</a:t>
            </a:r>
            <a:br>
              <a:rPr lang="en-GB" sz="800" dirty="0"/>
            </a:br>
            <a:r>
              <a:rPr lang="en-GB" sz="800" dirty="0"/>
              <a:t>1. Vermeulen CJ, et al. </a:t>
            </a:r>
            <a:r>
              <a:rPr lang="en-GB" sz="800" dirty="0" err="1"/>
              <a:t>Eur</a:t>
            </a:r>
            <a:r>
              <a:rPr lang="en-GB" sz="800" dirty="0"/>
              <a:t> Respir J 2020;55:1901280</a:t>
            </a:r>
          </a:p>
        </p:txBody>
      </p:sp>
      <p:sp>
        <p:nvSpPr>
          <p:cNvPr id="1246" name="Content Placeholder 2">
            <a:extLst>
              <a:ext uri="{FF2B5EF4-FFF2-40B4-BE49-F238E27FC236}">
                <a16:creationId xmlns:a16="http://schemas.microsoft.com/office/drawing/2014/main" id="{65BF202A-57E1-229D-5334-7CEE70973302}"/>
              </a:ext>
            </a:extLst>
          </p:cNvPr>
          <p:cNvSpPr>
            <a:spLocks noGrp="1"/>
          </p:cNvSpPr>
          <p:nvPr>
            <p:ph idx="1"/>
          </p:nvPr>
        </p:nvSpPr>
        <p:spPr>
          <a:xfrm>
            <a:off x="547688" y="2157237"/>
            <a:ext cx="4148137" cy="2415941"/>
          </a:xfrm>
        </p:spPr>
        <p:txBody>
          <a:bodyPr/>
          <a:lstStyle/>
          <a:p>
            <a:pPr>
              <a:spcBef>
                <a:spcPts val="600"/>
              </a:spcBef>
            </a:pPr>
            <a:r>
              <a:rPr lang="en-GB" sz="1600" dirty="0"/>
              <a:t>Bronchial biopsies show enrichment for genes related to the </a:t>
            </a:r>
            <a:r>
              <a:rPr lang="en-GB" sz="1600" b="1" dirty="0">
                <a:solidFill>
                  <a:schemeClr val="tx2"/>
                </a:solidFill>
              </a:rPr>
              <a:t>ciliated epithelium </a:t>
            </a:r>
            <a:r>
              <a:rPr lang="en-GB" sz="1600" dirty="0"/>
              <a:t>in patients </a:t>
            </a:r>
            <a:br>
              <a:rPr lang="en-GB" sz="1600" dirty="0"/>
            </a:br>
            <a:r>
              <a:rPr lang="en-GB" sz="1600" dirty="0"/>
              <a:t>in asthma remission</a:t>
            </a:r>
            <a:r>
              <a:rPr lang="en-US" sz="1600" baseline="30000" dirty="0"/>
              <a:t>1</a:t>
            </a:r>
            <a:r>
              <a:rPr lang="en-GB" sz="1600" dirty="0"/>
              <a:t>*</a:t>
            </a:r>
            <a:endParaRPr lang="en-GB" sz="1600" baseline="30000" dirty="0"/>
          </a:p>
          <a:p>
            <a:pPr>
              <a:spcBef>
                <a:spcPts val="600"/>
              </a:spcBef>
            </a:pPr>
            <a:r>
              <a:rPr lang="en-US" sz="1600" dirty="0"/>
              <a:t>When comparing patients in remission with healthy controls, DNA methylation is observed at genes associated with epithelial cells</a:t>
            </a:r>
            <a:r>
              <a:rPr lang="en-US" sz="1600" baseline="30000" dirty="0"/>
              <a:t>1</a:t>
            </a:r>
          </a:p>
          <a:p>
            <a:pPr>
              <a:spcBef>
                <a:spcPts val="600"/>
              </a:spcBef>
            </a:pPr>
            <a:r>
              <a:rPr lang="en-US" sz="1600" dirty="0"/>
              <a:t>Expression of genes related to the ciliated epithelium was elevated in remission compared with healthy controls</a:t>
            </a:r>
            <a:r>
              <a:rPr lang="en-US" sz="1600" baseline="30000" dirty="0"/>
              <a:t>1</a:t>
            </a:r>
          </a:p>
          <a:p>
            <a:pPr lvl="1"/>
            <a:endParaRPr lang="en-US" sz="1600" baseline="30000" dirty="0"/>
          </a:p>
        </p:txBody>
      </p:sp>
      <p:sp>
        <p:nvSpPr>
          <p:cNvPr id="1247" name="Rectangle 1246">
            <a:extLst>
              <a:ext uri="{FF2B5EF4-FFF2-40B4-BE49-F238E27FC236}">
                <a16:creationId xmlns:a16="http://schemas.microsoft.com/office/drawing/2014/main" id="{94A5934F-C0B5-75E6-58EE-FBD399971813}"/>
              </a:ext>
            </a:extLst>
          </p:cNvPr>
          <p:cNvSpPr/>
          <p:nvPr/>
        </p:nvSpPr>
        <p:spPr>
          <a:xfrm>
            <a:off x="1280079" y="4690469"/>
            <a:ext cx="3187146" cy="143778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t>DNA methylation is an important </a:t>
            </a:r>
            <a:br>
              <a:rPr lang="en-GB" sz="1600" dirty="0"/>
            </a:br>
            <a:r>
              <a:rPr lang="en-GB" sz="1600" dirty="0"/>
              <a:t>epigenetic modification that regulates gene transcription, </a:t>
            </a:r>
            <a:br>
              <a:rPr lang="en-GB" sz="1600" dirty="0"/>
            </a:br>
            <a:r>
              <a:rPr lang="en-GB" sz="1600" dirty="0"/>
              <a:t>and has been associated with </a:t>
            </a:r>
            <a:br>
              <a:rPr lang="en-GB" sz="1600" dirty="0"/>
            </a:br>
            <a:r>
              <a:rPr lang="en-GB" sz="1600" dirty="0"/>
              <a:t>asthma pathophysiology</a:t>
            </a:r>
            <a:r>
              <a:rPr lang="en-GB" sz="1600" baseline="30000" dirty="0"/>
              <a:t>1</a:t>
            </a:r>
          </a:p>
        </p:txBody>
      </p:sp>
      <p:grpSp>
        <p:nvGrpSpPr>
          <p:cNvPr id="1248" name="Group 1247">
            <a:extLst>
              <a:ext uri="{FF2B5EF4-FFF2-40B4-BE49-F238E27FC236}">
                <a16:creationId xmlns:a16="http://schemas.microsoft.com/office/drawing/2014/main" id="{C98B9F93-969A-A7BE-6135-5C5A8D6E611D}"/>
              </a:ext>
            </a:extLst>
          </p:cNvPr>
          <p:cNvGrpSpPr/>
          <p:nvPr/>
        </p:nvGrpSpPr>
        <p:grpSpPr>
          <a:xfrm>
            <a:off x="557764" y="4578575"/>
            <a:ext cx="900000" cy="900000"/>
            <a:chOff x="1171575" y="2514600"/>
            <a:chExt cx="900000" cy="900000"/>
          </a:xfrm>
        </p:grpSpPr>
        <p:sp>
          <p:nvSpPr>
            <p:cNvPr id="1249" name="Oval 1248">
              <a:extLst>
                <a:ext uri="{FF2B5EF4-FFF2-40B4-BE49-F238E27FC236}">
                  <a16:creationId xmlns:a16="http://schemas.microsoft.com/office/drawing/2014/main" id="{D680441A-9C9C-6908-2324-AFD47CE93D8A}"/>
                </a:ext>
              </a:extLst>
            </p:cNvPr>
            <p:cNvSpPr>
              <a:spLocks noChangeAspect="1"/>
            </p:cNvSpPr>
            <p:nvPr/>
          </p:nvSpPr>
          <p:spPr>
            <a:xfrm>
              <a:off x="1171575" y="2514600"/>
              <a:ext cx="900000" cy="900000"/>
            </a:xfrm>
            <a:prstGeom prst="ellipse">
              <a:avLst/>
            </a:prstGeom>
            <a:solidFill>
              <a:schemeClr val="bg1"/>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250" name="Graphic 1249">
              <a:extLst>
                <a:ext uri="{FF2B5EF4-FFF2-40B4-BE49-F238E27FC236}">
                  <a16:creationId xmlns:a16="http://schemas.microsoft.com/office/drawing/2014/main" id="{44BFE13F-C3E1-5E5D-9B7D-72725DEF7E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1368" y="2603443"/>
              <a:ext cx="722313" cy="722313"/>
            </a:xfrm>
            <a:prstGeom prst="rect">
              <a:avLst/>
            </a:prstGeom>
          </p:spPr>
        </p:pic>
      </p:grpSp>
      <p:sp>
        <p:nvSpPr>
          <p:cNvPr id="1251" name="TextBox 1250">
            <a:extLst>
              <a:ext uri="{FF2B5EF4-FFF2-40B4-BE49-F238E27FC236}">
                <a16:creationId xmlns:a16="http://schemas.microsoft.com/office/drawing/2014/main" id="{F45143D1-2282-DDA9-A060-AA4A61AFDCD9}"/>
              </a:ext>
            </a:extLst>
          </p:cNvPr>
          <p:cNvSpPr txBox="1"/>
          <p:nvPr/>
        </p:nvSpPr>
        <p:spPr>
          <a:xfrm>
            <a:off x="5365102" y="2102980"/>
            <a:ext cx="6276037" cy="523220"/>
          </a:xfrm>
          <a:prstGeom prst="rect">
            <a:avLst/>
          </a:prstGeom>
          <a:noFill/>
        </p:spPr>
        <p:txBody>
          <a:bodyPr wrap="square">
            <a:spAutoFit/>
          </a:bodyPr>
          <a:lstStyle/>
          <a:p>
            <a:pPr algn="ctr"/>
            <a:r>
              <a:rPr lang="en-GB" sz="1400" b="1" dirty="0">
                <a:solidFill>
                  <a:schemeClr val="tx2"/>
                </a:solidFill>
              </a:rPr>
              <a:t>Differential m</a:t>
            </a:r>
            <a:r>
              <a:rPr lang="en-GB" sz="1400" b="1" i="0" dirty="0">
                <a:solidFill>
                  <a:schemeClr val="tx2"/>
                </a:solidFill>
                <a:effectLst/>
              </a:rPr>
              <a:t>ethylation in bronchial biopsies </a:t>
            </a:r>
            <a:br>
              <a:rPr lang="en-GB" sz="1400" b="1" i="0" dirty="0">
                <a:solidFill>
                  <a:schemeClr val="tx2"/>
                </a:solidFill>
                <a:effectLst/>
              </a:rPr>
            </a:br>
            <a:r>
              <a:rPr lang="en-GB" sz="1400" b="1" i="0" dirty="0">
                <a:solidFill>
                  <a:schemeClr val="tx2"/>
                </a:solidFill>
                <a:effectLst/>
              </a:rPr>
              <a:t>from patients in asthma remission by cell type</a:t>
            </a:r>
            <a:r>
              <a:rPr lang="en-GB" sz="1400" b="1" i="0" baseline="30000" dirty="0">
                <a:solidFill>
                  <a:schemeClr val="tx2"/>
                </a:solidFill>
                <a:effectLst/>
              </a:rPr>
              <a:t>1</a:t>
            </a:r>
            <a:endParaRPr lang="en-GB" sz="1400" b="1" baseline="30000" dirty="0">
              <a:solidFill>
                <a:schemeClr val="tx2"/>
              </a:solidFill>
            </a:endParaRPr>
          </a:p>
        </p:txBody>
      </p:sp>
      <p:sp>
        <p:nvSpPr>
          <p:cNvPr id="1252" name="TextBox 1251">
            <a:extLst>
              <a:ext uri="{FF2B5EF4-FFF2-40B4-BE49-F238E27FC236}">
                <a16:creationId xmlns:a16="http://schemas.microsoft.com/office/drawing/2014/main" id="{CE6436DD-957B-FDFA-6F11-BCD9508AF62E}"/>
              </a:ext>
            </a:extLst>
          </p:cNvPr>
          <p:cNvSpPr txBox="1"/>
          <p:nvPr/>
        </p:nvSpPr>
        <p:spPr>
          <a:xfrm>
            <a:off x="550863" y="1377353"/>
            <a:ext cx="11090276" cy="646331"/>
          </a:xfrm>
          <a:prstGeom prst="rect">
            <a:avLst/>
          </a:prstGeom>
          <a:solidFill>
            <a:schemeClr val="tx2"/>
          </a:solidFill>
        </p:spPr>
        <p:txBody>
          <a:bodyPr wrap="square">
            <a:spAutoFit/>
          </a:bodyPr>
          <a:lstStyle/>
          <a:p>
            <a:pPr algn="ctr"/>
            <a:r>
              <a:rPr lang="en-GB" dirty="0">
                <a:solidFill>
                  <a:schemeClr val="bg1"/>
                </a:solidFill>
              </a:rPr>
              <a:t>Understanding of the mechanisms underlying whether asthma persists or undergoes apparent spontaneous resolution are not yet understood,</a:t>
            </a:r>
            <a:r>
              <a:rPr lang="en-GB" b="1" dirty="0">
                <a:solidFill>
                  <a:schemeClr val="bg1"/>
                </a:solidFill>
              </a:rPr>
              <a:t> but may in part involve the epithelium</a:t>
            </a:r>
            <a:r>
              <a:rPr lang="en-GB" b="1" baseline="30000" dirty="0">
                <a:solidFill>
                  <a:schemeClr val="bg1"/>
                </a:solidFill>
              </a:rPr>
              <a:t>1</a:t>
            </a:r>
          </a:p>
        </p:txBody>
      </p:sp>
      <p:sp>
        <p:nvSpPr>
          <p:cNvPr id="1253" name="TextBox 1252">
            <a:extLst>
              <a:ext uri="{FF2B5EF4-FFF2-40B4-BE49-F238E27FC236}">
                <a16:creationId xmlns:a16="http://schemas.microsoft.com/office/drawing/2014/main" id="{F6129608-56A5-7EBF-7E1E-AD66921794F2}"/>
              </a:ext>
            </a:extLst>
          </p:cNvPr>
          <p:cNvSpPr txBox="1"/>
          <p:nvPr/>
        </p:nvSpPr>
        <p:spPr>
          <a:xfrm rot="16200000">
            <a:off x="4489832" y="4420932"/>
            <a:ext cx="1029513" cy="276999"/>
          </a:xfrm>
          <a:prstGeom prst="rect">
            <a:avLst/>
          </a:prstGeom>
          <a:noFill/>
        </p:spPr>
        <p:txBody>
          <a:bodyPr wrap="none" rtlCol="0">
            <a:spAutoFit/>
          </a:bodyPr>
          <a:lstStyle/>
          <a:p>
            <a:pPr algn="ctr"/>
            <a:r>
              <a:rPr lang="en-GB" sz="1200" b="1"/>
              <a:t>Rank statistic</a:t>
            </a:r>
          </a:p>
        </p:txBody>
      </p:sp>
      <p:grpSp>
        <p:nvGrpSpPr>
          <p:cNvPr id="1254" name="Group 1253">
            <a:extLst>
              <a:ext uri="{FF2B5EF4-FFF2-40B4-BE49-F238E27FC236}">
                <a16:creationId xmlns:a16="http://schemas.microsoft.com/office/drawing/2014/main" id="{539DF979-CA3E-E42A-B0FD-A58F46EA200A}"/>
              </a:ext>
            </a:extLst>
          </p:cNvPr>
          <p:cNvGrpSpPr/>
          <p:nvPr/>
        </p:nvGrpSpPr>
        <p:grpSpPr>
          <a:xfrm>
            <a:off x="5070886" y="2557213"/>
            <a:ext cx="6619216" cy="3677930"/>
            <a:chOff x="5070886" y="2557213"/>
            <a:chExt cx="6619216" cy="3677930"/>
          </a:xfrm>
        </p:grpSpPr>
        <p:sp>
          <p:nvSpPr>
            <p:cNvPr id="1255" name="TextBox 1254">
              <a:extLst>
                <a:ext uri="{FF2B5EF4-FFF2-40B4-BE49-F238E27FC236}">
                  <a16:creationId xmlns:a16="http://schemas.microsoft.com/office/drawing/2014/main" id="{C65971C0-9247-92C2-2A7D-655D009EA03F}"/>
                </a:ext>
              </a:extLst>
            </p:cNvPr>
            <p:cNvSpPr txBox="1"/>
            <p:nvPr/>
          </p:nvSpPr>
          <p:spPr>
            <a:xfrm>
              <a:off x="5070886" y="4409367"/>
              <a:ext cx="577402" cy="276999"/>
            </a:xfrm>
            <a:prstGeom prst="rect">
              <a:avLst/>
            </a:prstGeom>
            <a:noFill/>
          </p:spPr>
          <p:txBody>
            <a:bodyPr wrap="none" rtlCol="0">
              <a:spAutoFit/>
            </a:bodyPr>
            <a:lstStyle>
              <a:defPPr>
                <a:defRPr lang="en-US"/>
              </a:defPPr>
              <a:lvl1pPr algn="ctr">
                <a:defRPr sz="1200" b="1"/>
              </a:lvl1pPr>
            </a:lstStyle>
            <a:p>
              <a:pPr algn="r"/>
              <a:r>
                <a:rPr lang="en-GB" b="0"/>
                <a:t>10000</a:t>
              </a:r>
            </a:p>
          </p:txBody>
        </p:sp>
        <p:sp>
          <p:nvSpPr>
            <p:cNvPr id="1256" name="TextBox 1255">
              <a:extLst>
                <a:ext uri="{FF2B5EF4-FFF2-40B4-BE49-F238E27FC236}">
                  <a16:creationId xmlns:a16="http://schemas.microsoft.com/office/drawing/2014/main" id="{303D45BE-CA53-916D-C55B-7E2E445E5FD2}"/>
                </a:ext>
              </a:extLst>
            </p:cNvPr>
            <p:cNvSpPr txBox="1"/>
            <p:nvPr/>
          </p:nvSpPr>
          <p:spPr>
            <a:xfrm>
              <a:off x="5070886" y="3709731"/>
              <a:ext cx="577402" cy="276999"/>
            </a:xfrm>
            <a:prstGeom prst="rect">
              <a:avLst/>
            </a:prstGeom>
            <a:noFill/>
          </p:spPr>
          <p:txBody>
            <a:bodyPr wrap="none" rtlCol="0">
              <a:spAutoFit/>
            </a:bodyPr>
            <a:lstStyle>
              <a:defPPr>
                <a:defRPr lang="en-US"/>
              </a:defPPr>
              <a:lvl1pPr algn="ctr">
                <a:defRPr sz="1200" b="1"/>
              </a:lvl1pPr>
            </a:lstStyle>
            <a:p>
              <a:pPr algn="r"/>
              <a:r>
                <a:rPr lang="en-GB" b="0"/>
                <a:t>15000</a:t>
              </a:r>
            </a:p>
          </p:txBody>
        </p:sp>
        <p:sp>
          <p:nvSpPr>
            <p:cNvPr id="1257" name="TextBox 1256">
              <a:extLst>
                <a:ext uri="{FF2B5EF4-FFF2-40B4-BE49-F238E27FC236}">
                  <a16:creationId xmlns:a16="http://schemas.microsoft.com/office/drawing/2014/main" id="{8E23F2C3-A3F0-86C5-5483-BA726DF8DE59}"/>
                </a:ext>
              </a:extLst>
            </p:cNvPr>
            <p:cNvSpPr txBox="1"/>
            <p:nvPr/>
          </p:nvSpPr>
          <p:spPr>
            <a:xfrm>
              <a:off x="5070886" y="3010095"/>
              <a:ext cx="577402" cy="276999"/>
            </a:xfrm>
            <a:prstGeom prst="rect">
              <a:avLst/>
            </a:prstGeom>
            <a:noFill/>
          </p:spPr>
          <p:txBody>
            <a:bodyPr wrap="none" rtlCol="0">
              <a:spAutoFit/>
            </a:bodyPr>
            <a:lstStyle>
              <a:defPPr>
                <a:defRPr lang="en-US"/>
              </a:defPPr>
              <a:lvl1pPr algn="ctr">
                <a:defRPr sz="1200" b="1"/>
              </a:lvl1pPr>
            </a:lstStyle>
            <a:p>
              <a:pPr algn="r"/>
              <a:r>
                <a:rPr lang="en-GB" b="0"/>
                <a:t>20000</a:t>
              </a:r>
            </a:p>
          </p:txBody>
        </p:sp>
        <p:sp>
          <p:nvSpPr>
            <p:cNvPr id="1258" name="TextBox 1257">
              <a:extLst>
                <a:ext uri="{FF2B5EF4-FFF2-40B4-BE49-F238E27FC236}">
                  <a16:creationId xmlns:a16="http://schemas.microsoft.com/office/drawing/2014/main" id="{B07F6A15-18A5-64EB-5D91-079C0202B801}"/>
                </a:ext>
              </a:extLst>
            </p:cNvPr>
            <p:cNvSpPr txBox="1"/>
            <p:nvPr/>
          </p:nvSpPr>
          <p:spPr>
            <a:xfrm>
              <a:off x="5149433" y="5109003"/>
              <a:ext cx="498855" cy="276999"/>
            </a:xfrm>
            <a:prstGeom prst="rect">
              <a:avLst/>
            </a:prstGeom>
            <a:noFill/>
          </p:spPr>
          <p:txBody>
            <a:bodyPr wrap="none" rtlCol="0">
              <a:spAutoFit/>
            </a:bodyPr>
            <a:lstStyle>
              <a:defPPr>
                <a:defRPr lang="en-US"/>
              </a:defPPr>
              <a:lvl1pPr algn="ctr">
                <a:defRPr sz="1200" b="1"/>
              </a:lvl1pPr>
            </a:lstStyle>
            <a:p>
              <a:pPr algn="r"/>
              <a:r>
                <a:rPr lang="en-GB" b="0"/>
                <a:t>5000</a:t>
              </a:r>
            </a:p>
          </p:txBody>
        </p:sp>
        <p:sp>
          <p:nvSpPr>
            <p:cNvPr id="1259" name="TextBox 1258">
              <a:extLst>
                <a:ext uri="{FF2B5EF4-FFF2-40B4-BE49-F238E27FC236}">
                  <a16:creationId xmlns:a16="http://schemas.microsoft.com/office/drawing/2014/main" id="{D0B0A2D8-6CFF-72EA-7322-B968DC796763}"/>
                </a:ext>
              </a:extLst>
            </p:cNvPr>
            <p:cNvSpPr txBox="1"/>
            <p:nvPr/>
          </p:nvSpPr>
          <p:spPr>
            <a:xfrm>
              <a:off x="5385075" y="5808640"/>
              <a:ext cx="263213" cy="276999"/>
            </a:xfrm>
            <a:prstGeom prst="rect">
              <a:avLst/>
            </a:prstGeom>
            <a:noFill/>
          </p:spPr>
          <p:txBody>
            <a:bodyPr wrap="none" rtlCol="0">
              <a:spAutoFit/>
            </a:bodyPr>
            <a:lstStyle>
              <a:defPPr>
                <a:defRPr lang="en-US"/>
              </a:defPPr>
              <a:lvl1pPr algn="ctr">
                <a:defRPr sz="1200" b="1"/>
              </a:lvl1pPr>
            </a:lstStyle>
            <a:p>
              <a:pPr algn="r"/>
              <a:r>
                <a:rPr lang="en-GB" b="0"/>
                <a:t>0</a:t>
              </a:r>
            </a:p>
          </p:txBody>
        </p:sp>
        <p:sp>
          <p:nvSpPr>
            <p:cNvPr id="1260" name="TextBox 1259">
              <a:extLst>
                <a:ext uri="{FF2B5EF4-FFF2-40B4-BE49-F238E27FC236}">
                  <a16:creationId xmlns:a16="http://schemas.microsoft.com/office/drawing/2014/main" id="{63461895-1DF8-9716-E895-8F3217F00557}"/>
                </a:ext>
              </a:extLst>
            </p:cNvPr>
            <p:cNvSpPr txBox="1"/>
            <p:nvPr/>
          </p:nvSpPr>
          <p:spPr>
            <a:xfrm>
              <a:off x="10070592" y="2557213"/>
              <a:ext cx="1619510" cy="3677930"/>
            </a:xfrm>
            <a:prstGeom prst="rect">
              <a:avLst/>
            </a:prstGeom>
            <a:noFill/>
          </p:spPr>
          <p:txBody>
            <a:bodyPr wrap="square" rtlCol="0">
              <a:spAutoFit/>
            </a:bodyPr>
            <a:lstStyle>
              <a:defPPr>
                <a:defRPr lang="en-US"/>
              </a:defPPr>
              <a:lvl1pPr algn="ctr">
                <a:defRPr sz="1200" b="1"/>
              </a:lvl1pPr>
            </a:lstStyle>
            <a:p>
              <a:pPr algn="l"/>
              <a:r>
                <a:rPr lang="en-GB" sz="1100"/>
                <a:t>Cell type</a:t>
              </a:r>
            </a:p>
            <a:p>
              <a:pPr marL="195263" algn="l"/>
              <a:r>
                <a:rPr lang="en-GB" sz="1100" b="0"/>
                <a:t>Basal 2</a:t>
              </a:r>
            </a:p>
            <a:p>
              <a:pPr marL="195263" algn="l"/>
              <a:r>
                <a:rPr lang="en-GB" sz="1100" b="0"/>
                <a:t>Ciliated</a:t>
              </a:r>
            </a:p>
            <a:p>
              <a:pPr marL="195263" algn="l"/>
              <a:r>
                <a:rPr lang="en-GB" sz="1100" b="0"/>
                <a:t>Goblet ciliated</a:t>
              </a:r>
            </a:p>
            <a:p>
              <a:pPr marL="195263" algn="l"/>
              <a:r>
                <a:rPr lang="en-GB" sz="1100" b="0"/>
                <a:t>Basal1</a:t>
              </a:r>
            </a:p>
            <a:p>
              <a:pPr marL="195263" algn="l"/>
              <a:r>
                <a:rPr lang="en-GB" sz="1100" b="0"/>
                <a:t>Basal activated</a:t>
              </a:r>
            </a:p>
            <a:p>
              <a:pPr marL="195263" algn="l"/>
              <a:r>
                <a:rPr lang="en-GB" sz="1100" b="0"/>
                <a:t>Submucosal gland</a:t>
              </a:r>
            </a:p>
            <a:p>
              <a:pPr marL="195263" algn="l"/>
              <a:r>
                <a:rPr lang="en-GB" sz="1100" b="0"/>
                <a:t>Basal cycling</a:t>
              </a:r>
            </a:p>
            <a:p>
              <a:pPr marL="195263" algn="l"/>
              <a:r>
                <a:rPr lang="en-GB" sz="1100" b="0"/>
                <a:t>Club cells</a:t>
              </a:r>
            </a:p>
            <a:p>
              <a:pPr marL="195263" algn="l"/>
              <a:r>
                <a:rPr lang="en-GB" sz="1100" b="0"/>
                <a:t>Goblet</a:t>
              </a:r>
            </a:p>
            <a:p>
              <a:pPr marL="195263" algn="l"/>
              <a:r>
                <a:rPr lang="en-GB" sz="1100" b="0" err="1"/>
                <a:t>Ionocytes</a:t>
              </a:r>
              <a:endParaRPr lang="en-GB" sz="1100" b="0"/>
            </a:p>
            <a:p>
              <a:pPr marL="195263" algn="l"/>
              <a:r>
                <a:rPr lang="en-GB" sz="1100" b="0"/>
                <a:t>Vascular endothelium</a:t>
              </a:r>
            </a:p>
            <a:p>
              <a:pPr marL="195263" algn="l"/>
              <a:r>
                <a:rPr lang="en-GB" sz="1100" b="0"/>
                <a:t>Fibroblasts</a:t>
              </a:r>
            </a:p>
            <a:p>
              <a:pPr marL="195263" algn="l"/>
              <a:r>
                <a:rPr lang="en-GB" sz="1100" b="0"/>
                <a:t>B-cells</a:t>
              </a:r>
            </a:p>
            <a:p>
              <a:pPr marL="195263" algn="l"/>
              <a:r>
                <a:rPr lang="en-GB" sz="1100" b="0"/>
                <a:t>T-cells</a:t>
              </a:r>
            </a:p>
            <a:p>
              <a:pPr marL="195263" algn="l"/>
              <a:r>
                <a:rPr lang="en-GB" sz="1100" b="0"/>
                <a:t>Mast cells</a:t>
              </a:r>
            </a:p>
            <a:p>
              <a:pPr marL="195263" algn="l"/>
              <a:r>
                <a:rPr lang="en-GB" sz="1100" b="0"/>
                <a:t>Smooth muscle</a:t>
              </a:r>
            </a:p>
            <a:p>
              <a:pPr marL="195263" algn="l"/>
              <a:r>
                <a:rPr lang="en-GB" sz="1100" b="0"/>
                <a:t>Pulmonary dendritic</a:t>
              </a:r>
            </a:p>
            <a:p>
              <a:pPr marL="195263" algn="l"/>
              <a:r>
                <a:rPr lang="en-GB" sz="1100" b="0"/>
                <a:t>Luminal macrophages</a:t>
              </a:r>
            </a:p>
            <a:p>
              <a:pPr marL="195263" algn="l"/>
              <a:r>
                <a:rPr lang="en-GB" sz="1100" b="0"/>
                <a:t>Neutrophils</a:t>
              </a:r>
            </a:p>
            <a:p>
              <a:pPr marL="195263" algn="l"/>
              <a:r>
                <a:rPr lang="en-GB" sz="1100" b="0"/>
                <a:t>Cycling</a:t>
              </a:r>
            </a:p>
          </p:txBody>
        </p:sp>
        <p:grpSp>
          <p:nvGrpSpPr>
            <p:cNvPr id="1261" name="Group 1260">
              <a:extLst>
                <a:ext uri="{FF2B5EF4-FFF2-40B4-BE49-F238E27FC236}">
                  <a16:creationId xmlns:a16="http://schemas.microsoft.com/office/drawing/2014/main" id="{A76DD09D-76E5-E0A7-5897-FCBB5BCF7417}"/>
                </a:ext>
              </a:extLst>
            </p:cNvPr>
            <p:cNvGrpSpPr/>
            <p:nvPr/>
          </p:nvGrpSpPr>
          <p:grpSpPr>
            <a:xfrm>
              <a:off x="5590815" y="2679787"/>
              <a:ext cx="4400550" cy="3426491"/>
              <a:chOff x="5633487" y="2637115"/>
              <a:chExt cx="4400550" cy="3426491"/>
            </a:xfrm>
          </p:grpSpPr>
          <p:sp>
            <p:nvSpPr>
              <p:cNvPr id="1343" name="Oval 1342">
                <a:extLst>
                  <a:ext uri="{FF2B5EF4-FFF2-40B4-BE49-F238E27FC236}">
                    <a16:creationId xmlns:a16="http://schemas.microsoft.com/office/drawing/2014/main" id="{0165FACD-97AB-E7BD-61CC-A37B0730D9C4}"/>
                  </a:ext>
                </a:extLst>
              </p:cNvPr>
              <p:cNvSpPr/>
              <p:nvPr/>
            </p:nvSpPr>
            <p:spPr>
              <a:xfrm>
                <a:off x="6788066" y="2637115"/>
                <a:ext cx="25717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4" name="Freeform 6">
                <a:extLst>
                  <a:ext uri="{FF2B5EF4-FFF2-40B4-BE49-F238E27FC236}">
                    <a16:creationId xmlns:a16="http://schemas.microsoft.com/office/drawing/2014/main" id="{4C396750-9DD4-8FCB-5EF7-ED18D69372DD}"/>
                  </a:ext>
                </a:extLst>
              </p:cNvPr>
              <p:cNvSpPr>
                <a:spLocks/>
              </p:cNvSpPr>
              <p:nvPr/>
            </p:nvSpPr>
            <p:spPr bwMode="auto">
              <a:xfrm>
                <a:off x="5706512" y="2698106"/>
                <a:ext cx="4327525" cy="3365500"/>
              </a:xfrm>
              <a:custGeom>
                <a:avLst/>
                <a:gdLst>
                  <a:gd name="T0" fmla="*/ 0 w 2726"/>
                  <a:gd name="T1" fmla="*/ 0 h 2120"/>
                  <a:gd name="T2" fmla="*/ 0 w 2726"/>
                  <a:gd name="T3" fmla="*/ 2120 h 2120"/>
                  <a:gd name="T4" fmla="*/ 2726 w 2726"/>
                  <a:gd name="T5" fmla="*/ 2120 h 2120"/>
                </a:gdLst>
                <a:ahLst/>
                <a:cxnLst>
                  <a:cxn ang="0">
                    <a:pos x="T0" y="T1"/>
                  </a:cxn>
                  <a:cxn ang="0">
                    <a:pos x="T2" y="T3"/>
                  </a:cxn>
                  <a:cxn ang="0">
                    <a:pos x="T4" y="T5"/>
                  </a:cxn>
                </a:cxnLst>
                <a:rect l="0" t="0" r="r" b="b"/>
                <a:pathLst>
                  <a:path w="2726" h="2120">
                    <a:moveTo>
                      <a:pt x="0" y="0"/>
                    </a:moveTo>
                    <a:lnTo>
                      <a:pt x="0" y="2120"/>
                    </a:lnTo>
                    <a:lnTo>
                      <a:pt x="2726" y="2120"/>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5" name="Line 7">
                <a:extLst>
                  <a:ext uri="{FF2B5EF4-FFF2-40B4-BE49-F238E27FC236}">
                    <a16:creationId xmlns:a16="http://schemas.microsoft.com/office/drawing/2014/main" id="{3D09EDA5-8FA9-4288-E596-EC60B1AD0090}"/>
                  </a:ext>
                </a:extLst>
              </p:cNvPr>
              <p:cNvSpPr>
                <a:spLocks noChangeShapeType="1"/>
              </p:cNvSpPr>
              <p:nvPr/>
            </p:nvSpPr>
            <p:spPr bwMode="auto">
              <a:xfrm>
                <a:off x="5633487" y="31108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6" name="Line 8">
                <a:extLst>
                  <a:ext uri="{FF2B5EF4-FFF2-40B4-BE49-F238E27FC236}">
                    <a16:creationId xmlns:a16="http://schemas.microsoft.com/office/drawing/2014/main" id="{9307515D-FA6C-4BD2-A2A6-8A8F54C45B78}"/>
                  </a:ext>
                </a:extLst>
              </p:cNvPr>
              <p:cNvSpPr>
                <a:spLocks noChangeShapeType="1"/>
              </p:cNvSpPr>
              <p:nvPr/>
            </p:nvSpPr>
            <p:spPr bwMode="auto">
              <a:xfrm>
                <a:off x="5633487" y="38093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7" name="Line 9">
                <a:extLst>
                  <a:ext uri="{FF2B5EF4-FFF2-40B4-BE49-F238E27FC236}">
                    <a16:creationId xmlns:a16="http://schemas.microsoft.com/office/drawing/2014/main" id="{909ABFA6-431B-5619-AC1C-AD08A4AF2114}"/>
                  </a:ext>
                </a:extLst>
              </p:cNvPr>
              <p:cNvSpPr>
                <a:spLocks noChangeShapeType="1"/>
              </p:cNvSpPr>
              <p:nvPr/>
            </p:nvSpPr>
            <p:spPr bwMode="auto">
              <a:xfrm>
                <a:off x="5633487" y="45078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8" name="Line 10">
                <a:extLst>
                  <a:ext uri="{FF2B5EF4-FFF2-40B4-BE49-F238E27FC236}">
                    <a16:creationId xmlns:a16="http://schemas.microsoft.com/office/drawing/2014/main" id="{BE1D1255-4C68-5721-CFB0-3B9DB6EB81AC}"/>
                  </a:ext>
                </a:extLst>
              </p:cNvPr>
              <p:cNvSpPr>
                <a:spLocks noChangeShapeType="1"/>
              </p:cNvSpPr>
              <p:nvPr/>
            </p:nvSpPr>
            <p:spPr bwMode="auto">
              <a:xfrm>
                <a:off x="5633487" y="52063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9" name="Line 11">
                <a:extLst>
                  <a:ext uri="{FF2B5EF4-FFF2-40B4-BE49-F238E27FC236}">
                    <a16:creationId xmlns:a16="http://schemas.microsoft.com/office/drawing/2014/main" id="{B84E0352-B9FE-BCB5-3E85-DC9D955B243B}"/>
                  </a:ext>
                </a:extLst>
              </p:cNvPr>
              <p:cNvSpPr>
                <a:spLocks noChangeShapeType="1"/>
              </p:cNvSpPr>
              <p:nvPr/>
            </p:nvSpPr>
            <p:spPr bwMode="auto">
              <a:xfrm>
                <a:off x="5633487" y="59048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0" name="Line 13">
                <a:extLst>
                  <a:ext uri="{FF2B5EF4-FFF2-40B4-BE49-F238E27FC236}">
                    <a16:creationId xmlns:a16="http://schemas.microsoft.com/office/drawing/2014/main" id="{E44330E3-9ECC-4536-0FC9-9B57F133B050}"/>
                  </a:ext>
                </a:extLst>
              </p:cNvPr>
              <p:cNvSpPr>
                <a:spLocks noChangeShapeType="1"/>
              </p:cNvSpPr>
              <p:nvPr/>
            </p:nvSpPr>
            <p:spPr bwMode="auto">
              <a:xfrm flipV="1">
                <a:off x="5833512" y="4946006"/>
                <a:ext cx="0" cy="73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1" name="Line 33">
                <a:extLst>
                  <a:ext uri="{FF2B5EF4-FFF2-40B4-BE49-F238E27FC236}">
                    <a16:creationId xmlns:a16="http://schemas.microsoft.com/office/drawing/2014/main" id="{FF3863E2-68C6-11E2-5736-643FA14FE50E}"/>
                  </a:ext>
                </a:extLst>
              </p:cNvPr>
              <p:cNvSpPr>
                <a:spLocks noChangeShapeType="1"/>
              </p:cNvSpPr>
              <p:nvPr/>
            </p:nvSpPr>
            <p:spPr bwMode="auto">
              <a:xfrm flipV="1">
                <a:off x="9891162" y="4987281"/>
                <a:ext cx="0" cy="917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2" name="Freeform 34">
                <a:extLst>
                  <a:ext uri="{FF2B5EF4-FFF2-40B4-BE49-F238E27FC236}">
                    <a16:creationId xmlns:a16="http://schemas.microsoft.com/office/drawing/2014/main" id="{3077E286-7990-96A0-17C5-D3469AE284A2}"/>
                  </a:ext>
                </a:extLst>
              </p:cNvPr>
              <p:cNvSpPr>
                <a:spLocks/>
              </p:cNvSpPr>
              <p:nvPr/>
            </p:nvSpPr>
            <p:spPr bwMode="auto">
              <a:xfrm>
                <a:off x="9811787" y="4095106"/>
                <a:ext cx="158750" cy="892175"/>
              </a:xfrm>
              <a:custGeom>
                <a:avLst/>
                <a:gdLst>
                  <a:gd name="T0" fmla="*/ 100 w 100"/>
                  <a:gd name="T1" fmla="*/ 28 h 562"/>
                  <a:gd name="T2" fmla="*/ 100 w 100"/>
                  <a:gd name="T3" fmla="*/ 562 h 562"/>
                  <a:gd name="T4" fmla="*/ 0 w 100"/>
                  <a:gd name="T5" fmla="*/ 562 h 562"/>
                  <a:gd name="T6" fmla="*/ 0 w 100"/>
                  <a:gd name="T7" fmla="*/ 28 h 562"/>
                  <a:gd name="T8" fmla="*/ 28 w 100"/>
                  <a:gd name="T9" fmla="*/ 0 h 562"/>
                  <a:gd name="T10" fmla="*/ 74 w 100"/>
                  <a:gd name="T11" fmla="*/ 0 h 562"/>
                  <a:gd name="T12" fmla="*/ 100 w 100"/>
                  <a:gd name="T13" fmla="*/ 28 h 562"/>
                </a:gdLst>
                <a:ahLst/>
                <a:cxnLst>
                  <a:cxn ang="0">
                    <a:pos x="T0" y="T1"/>
                  </a:cxn>
                  <a:cxn ang="0">
                    <a:pos x="T2" y="T3"/>
                  </a:cxn>
                  <a:cxn ang="0">
                    <a:pos x="T4" y="T5"/>
                  </a:cxn>
                  <a:cxn ang="0">
                    <a:pos x="T6" y="T7"/>
                  </a:cxn>
                  <a:cxn ang="0">
                    <a:pos x="T8" y="T9"/>
                  </a:cxn>
                  <a:cxn ang="0">
                    <a:pos x="T10" y="T11"/>
                  </a:cxn>
                  <a:cxn ang="0">
                    <a:pos x="T12" y="T13"/>
                  </a:cxn>
                </a:cxnLst>
                <a:rect l="0" t="0" r="r" b="b"/>
                <a:pathLst>
                  <a:path w="100" h="562">
                    <a:moveTo>
                      <a:pt x="100" y="28"/>
                    </a:moveTo>
                    <a:lnTo>
                      <a:pt x="100" y="562"/>
                    </a:lnTo>
                    <a:lnTo>
                      <a:pt x="0" y="562"/>
                    </a:lnTo>
                    <a:lnTo>
                      <a:pt x="0" y="28"/>
                    </a:lnTo>
                    <a:lnTo>
                      <a:pt x="28" y="0"/>
                    </a:lnTo>
                    <a:lnTo>
                      <a:pt x="74" y="0"/>
                    </a:lnTo>
                    <a:lnTo>
                      <a:pt x="100" y="28"/>
                    </a:lnTo>
                    <a:close/>
                  </a:path>
                </a:pathLst>
              </a:custGeom>
              <a:solidFill>
                <a:srgbClr val="2F044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3" name="Line 35">
                <a:extLst>
                  <a:ext uri="{FF2B5EF4-FFF2-40B4-BE49-F238E27FC236}">
                    <a16:creationId xmlns:a16="http://schemas.microsoft.com/office/drawing/2014/main" id="{9F4F92ED-997F-197C-9366-07C6DECEF50F}"/>
                  </a:ext>
                </a:extLst>
              </p:cNvPr>
              <p:cNvSpPr>
                <a:spLocks noChangeShapeType="1"/>
              </p:cNvSpPr>
              <p:nvPr/>
            </p:nvSpPr>
            <p:spPr bwMode="auto">
              <a:xfrm>
                <a:off x="9891162" y="2698106"/>
                <a:ext cx="0" cy="6127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4" name="Freeform 36">
                <a:extLst>
                  <a:ext uri="{FF2B5EF4-FFF2-40B4-BE49-F238E27FC236}">
                    <a16:creationId xmlns:a16="http://schemas.microsoft.com/office/drawing/2014/main" id="{EAE1D9C4-3D54-4DE5-4399-36A576B35695}"/>
                  </a:ext>
                </a:extLst>
              </p:cNvPr>
              <p:cNvSpPr>
                <a:spLocks/>
              </p:cNvSpPr>
              <p:nvPr/>
            </p:nvSpPr>
            <p:spPr bwMode="auto">
              <a:xfrm>
                <a:off x="9811787" y="3310881"/>
                <a:ext cx="158750" cy="784225"/>
              </a:xfrm>
              <a:custGeom>
                <a:avLst/>
                <a:gdLst>
                  <a:gd name="T0" fmla="*/ 0 w 100"/>
                  <a:gd name="T1" fmla="*/ 466 h 494"/>
                  <a:gd name="T2" fmla="*/ 0 w 100"/>
                  <a:gd name="T3" fmla="*/ 0 h 494"/>
                  <a:gd name="T4" fmla="*/ 100 w 100"/>
                  <a:gd name="T5" fmla="*/ 0 h 494"/>
                  <a:gd name="T6" fmla="*/ 100 w 100"/>
                  <a:gd name="T7" fmla="*/ 466 h 494"/>
                  <a:gd name="T8" fmla="*/ 72 w 100"/>
                  <a:gd name="T9" fmla="*/ 494 h 494"/>
                  <a:gd name="T10" fmla="*/ 26 w 100"/>
                  <a:gd name="T11" fmla="*/ 494 h 494"/>
                  <a:gd name="T12" fmla="*/ 0 w 100"/>
                  <a:gd name="T13" fmla="*/ 466 h 494"/>
                </a:gdLst>
                <a:ahLst/>
                <a:cxnLst>
                  <a:cxn ang="0">
                    <a:pos x="T0" y="T1"/>
                  </a:cxn>
                  <a:cxn ang="0">
                    <a:pos x="T2" y="T3"/>
                  </a:cxn>
                  <a:cxn ang="0">
                    <a:pos x="T4" y="T5"/>
                  </a:cxn>
                  <a:cxn ang="0">
                    <a:pos x="T6" y="T7"/>
                  </a:cxn>
                  <a:cxn ang="0">
                    <a:pos x="T8" y="T9"/>
                  </a:cxn>
                  <a:cxn ang="0">
                    <a:pos x="T10" y="T11"/>
                  </a:cxn>
                  <a:cxn ang="0">
                    <a:pos x="T12" y="T13"/>
                  </a:cxn>
                </a:cxnLst>
                <a:rect l="0" t="0" r="r" b="b"/>
                <a:pathLst>
                  <a:path w="100" h="494">
                    <a:moveTo>
                      <a:pt x="0" y="466"/>
                    </a:moveTo>
                    <a:lnTo>
                      <a:pt x="0" y="0"/>
                    </a:lnTo>
                    <a:lnTo>
                      <a:pt x="100" y="0"/>
                    </a:lnTo>
                    <a:lnTo>
                      <a:pt x="100" y="466"/>
                    </a:lnTo>
                    <a:lnTo>
                      <a:pt x="72" y="494"/>
                    </a:lnTo>
                    <a:lnTo>
                      <a:pt x="26" y="494"/>
                    </a:lnTo>
                    <a:lnTo>
                      <a:pt x="0" y="466"/>
                    </a:lnTo>
                    <a:close/>
                  </a:path>
                </a:pathLst>
              </a:custGeom>
              <a:solidFill>
                <a:srgbClr val="2F044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5" name="Line 37">
                <a:extLst>
                  <a:ext uri="{FF2B5EF4-FFF2-40B4-BE49-F238E27FC236}">
                    <a16:creationId xmlns:a16="http://schemas.microsoft.com/office/drawing/2014/main" id="{C4630152-E5EF-9540-5CAB-85ADD462C5E8}"/>
                  </a:ext>
                </a:extLst>
              </p:cNvPr>
              <p:cNvSpPr>
                <a:spLocks noChangeShapeType="1"/>
              </p:cNvSpPr>
              <p:nvPr/>
            </p:nvSpPr>
            <p:spPr bwMode="auto">
              <a:xfrm flipV="1">
                <a:off x="9675262" y="4936481"/>
                <a:ext cx="0" cy="9683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6" name="Freeform 38">
                <a:extLst>
                  <a:ext uri="{FF2B5EF4-FFF2-40B4-BE49-F238E27FC236}">
                    <a16:creationId xmlns:a16="http://schemas.microsoft.com/office/drawing/2014/main" id="{DFE6BFAE-7C9B-9251-4456-FFFA8F457940}"/>
                  </a:ext>
                </a:extLst>
              </p:cNvPr>
              <p:cNvSpPr>
                <a:spLocks/>
              </p:cNvSpPr>
              <p:nvPr/>
            </p:nvSpPr>
            <p:spPr bwMode="auto">
              <a:xfrm>
                <a:off x="9595887" y="4003031"/>
                <a:ext cx="158750" cy="933450"/>
              </a:xfrm>
              <a:custGeom>
                <a:avLst/>
                <a:gdLst>
                  <a:gd name="T0" fmla="*/ 100 w 100"/>
                  <a:gd name="T1" fmla="*/ 28 h 588"/>
                  <a:gd name="T2" fmla="*/ 100 w 100"/>
                  <a:gd name="T3" fmla="*/ 588 h 588"/>
                  <a:gd name="T4" fmla="*/ 0 w 100"/>
                  <a:gd name="T5" fmla="*/ 588 h 588"/>
                  <a:gd name="T6" fmla="*/ 0 w 100"/>
                  <a:gd name="T7" fmla="*/ 28 h 588"/>
                  <a:gd name="T8" fmla="*/ 28 w 100"/>
                  <a:gd name="T9" fmla="*/ 0 h 588"/>
                  <a:gd name="T10" fmla="*/ 74 w 100"/>
                  <a:gd name="T11" fmla="*/ 0 h 588"/>
                  <a:gd name="T12" fmla="*/ 100 w 100"/>
                  <a:gd name="T13" fmla="*/ 28 h 588"/>
                </a:gdLst>
                <a:ahLst/>
                <a:cxnLst>
                  <a:cxn ang="0">
                    <a:pos x="T0" y="T1"/>
                  </a:cxn>
                  <a:cxn ang="0">
                    <a:pos x="T2" y="T3"/>
                  </a:cxn>
                  <a:cxn ang="0">
                    <a:pos x="T4" y="T5"/>
                  </a:cxn>
                  <a:cxn ang="0">
                    <a:pos x="T6" y="T7"/>
                  </a:cxn>
                  <a:cxn ang="0">
                    <a:pos x="T8" y="T9"/>
                  </a:cxn>
                  <a:cxn ang="0">
                    <a:pos x="T10" y="T11"/>
                  </a:cxn>
                  <a:cxn ang="0">
                    <a:pos x="T12" y="T13"/>
                  </a:cxn>
                </a:cxnLst>
                <a:rect l="0" t="0" r="r" b="b"/>
                <a:pathLst>
                  <a:path w="100" h="588">
                    <a:moveTo>
                      <a:pt x="100" y="28"/>
                    </a:moveTo>
                    <a:lnTo>
                      <a:pt x="100" y="588"/>
                    </a:lnTo>
                    <a:lnTo>
                      <a:pt x="0" y="588"/>
                    </a:lnTo>
                    <a:lnTo>
                      <a:pt x="0" y="28"/>
                    </a:lnTo>
                    <a:lnTo>
                      <a:pt x="28" y="0"/>
                    </a:lnTo>
                    <a:lnTo>
                      <a:pt x="74" y="0"/>
                    </a:lnTo>
                    <a:lnTo>
                      <a:pt x="100" y="28"/>
                    </a:lnTo>
                    <a:close/>
                  </a:path>
                </a:pathLst>
              </a:custGeom>
              <a:solidFill>
                <a:srgbClr val="39055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7" name="Line 39">
                <a:extLst>
                  <a:ext uri="{FF2B5EF4-FFF2-40B4-BE49-F238E27FC236}">
                    <a16:creationId xmlns:a16="http://schemas.microsoft.com/office/drawing/2014/main" id="{D6439CCA-581B-A643-46E5-6027CE68F462}"/>
                  </a:ext>
                </a:extLst>
              </p:cNvPr>
              <p:cNvSpPr>
                <a:spLocks noChangeShapeType="1"/>
              </p:cNvSpPr>
              <p:nvPr/>
            </p:nvSpPr>
            <p:spPr bwMode="auto">
              <a:xfrm>
                <a:off x="9675262" y="2698106"/>
                <a:ext cx="0" cy="4921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8" name="Freeform 40">
                <a:extLst>
                  <a:ext uri="{FF2B5EF4-FFF2-40B4-BE49-F238E27FC236}">
                    <a16:creationId xmlns:a16="http://schemas.microsoft.com/office/drawing/2014/main" id="{A03316B3-7EA5-11E2-7B6A-599122092D91}"/>
                  </a:ext>
                </a:extLst>
              </p:cNvPr>
              <p:cNvSpPr>
                <a:spLocks/>
              </p:cNvSpPr>
              <p:nvPr/>
            </p:nvSpPr>
            <p:spPr bwMode="auto">
              <a:xfrm>
                <a:off x="9595887" y="3190231"/>
                <a:ext cx="158750" cy="812800"/>
              </a:xfrm>
              <a:custGeom>
                <a:avLst/>
                <a:gdLst>
                  <a:gd name="T0" fmla="*/ 0 w 100"/>
                  <a:gd name="T1" fmla="*/ 484 h 512"/>
                  <a:gd name="T2" fmla="*/ 0 w 100"/>
                  <a:gd name="T3" fmla="*/ 0 h 512"/>
                  <a:gd name="T4" fmla="*/ 100 w 100"/>
                  <a:gd name="T5" fmla="*/ 0 h 512"/>
                  <a:gd name="T6" fmla="*/ 100 w 100"/>
                  <a:gd name="T7" fmla="*/ 484 h 512"/>
                  <a:gd name="T8" fmla="*/ 72 w 100"/>
                  <a:gd name="T9" fmla="*/ 512 h 512"/>
                  <a:gd name="T10" fmla="*/ 26 w 100"/>
                  <a:gd name="T11" fmla="*/ 512 h 512"/>
                  <a:gd name="T12" fmla="*/ 0 w 100"/>
                  <a:gd name="T13" fmla="*/ 484 h 512"/>
                </a:gdLst>
                <a:ahLst/>
                <a:cxnLst>
                  <a:cxn ang="0">
                    <a:pos x="T0" y="T1"/>
                  </a:cxn>
                  <a:cxn ang="0">
                    <a:pos x="T2" y="T3"/>
                  </a:cxn>
                  <a:cxn ang="0">
                    <a:pos x="T4" y="T5"/>
                  </a:cxn>
                  <a:cxn ang="0">
                    <a:pos x="T6" y="T7"/>
                  </a:cxn>
                  <a:cxn ang="0">
                    <a:pos x="T8" y="T9"/>
                  </a:cxn>
                  <a:cxn ang="0">
                    <a:pos x="T10" y="T11"/>
                  </a:cxn>
                  <a:cxn ang="0">
                    <a:pos x="T12" y="T13"/>
                  </a:cxn>
                </a:cxnLst>
                <a:rect l="0" t="0" r="r" b="b"/>
                <a:pathLst>
                  <a:path w="100" h="512">
                    <a:moveTo>
                      <a:pt x="0" y="484"/>
                    </a:moveTo>
                    <a:lnTo>
                      <a:pt x="0" y="0"/>
                    </a:lnTo>
                    <a:lnTo>
                      <a:pt x="100" y="0"/>
                    </a:lnTo>
                    <a:lnTo>
                      <a:pt x="100" y="484"/>
                    </a:lnTo>
                    <a:lnTo>
                      <a:pt x="72" y="512"/>
                    </a:lnTo>
                    <a:lnTo>
                      <a:pt x="26" y="512"/>
                    </a:lnTo>
                    <a:lnTo>
                      <a:pt x="0" y="484"/>
                    </a:lnTo>
                    <a:close/>
                  </a:path>
                </a:pathLst>
              </a:custGeom>
              <a:solidFill>
                <a:srgbClr val="39055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9" name="Line 41">
                <a:extLst>
                  <a:ext uri="{FF2B5EF4-FFF2-40B4-BE49-F238E27FC236}">
                    <a16:creationId xmlns:a16="http://schemas.microsoft.com/office/drawing/2014/main" id="{125F0CD1-A60A-AF4A-9C2B-37624F30919A}"/>
                  </a:ext>
                </a:extLst>
              </p:cNvPr>
              <p:cNvSpPr>
                <a:spLocks noChangeShapeType="1"/>
              </p:cNvSpPr>
              <p:nvPr/>
            </p:nvSpPr>
            <p:spPr bwMode="auto">
              <a:xfrm flipV="1">
                <a:off x="9467299" y="4942831"/>
                <a:ext cx="0" cy="962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0" name="Freeform 42">
                <a:extLst>
                  <a:ext uri="{FF2B5EF4-FFF2-40B4-BE49-F238E27FC236}">
                    <a16:creationId xmlns:a16="http://schemas.microsoft.com/office/drawing/2014/main" id="{1F55493D-01B1-9AAB-0432-21196A7A6DD1}"/>
                  </a:ext>
                </a:extLst>
              </p:cNvPr>
              <p:cNvSpPr>
                <a:spLocks/>
              </p:cNvSpPr>
              <p:nvPr/>
            </p:nvSpPr>
            <p:spPr bwMode="auto">
              <a:xfrm>
                <a:off x="9384749" y="3958581"/>
                <a:ext cx="161925" cy="984250"/>
              </a:xfrm>
              <a:custGeom>
                <a:avLst/>
                <a:gdLst>
                  <a:gd name="T0" fmla="*/ 102 w 102"/>
                  <a:gd name="T1" fmla="*/ 28 h 620"/>
                  <a:gd name="T2" fmla="*/ 102 w 102"/>
                  <a:gd name="T3" fmla="*/ 620 h 620"/>
                  <a:gd name="T4" fmla="*/ 0 w 102"/>
                  <a:gd name="T5" fmla="*/ 620 h 620"/>
                  <a:gd name="T6" fmla="*/ 0 w 102"/>
                  <a:gd name="T7" fmla="*/ 28 h 620"/>
                  <a:gd name="T8" fmla="*/ 28 w 102"/>
                  <a:gd name="T9" fmla="*/ 0 h 620"/>
                  <a:gd name="T10" fmla="*/ 74 w 102"/>
                  <a:gd name="T11" fmla="*/ 0 h 620"/>
                  <a:gd name="T12" fmla="*/ 102 w 102"/>
                  <a:gd name="T13" fmla="*/ 28 h 620"/>
                </a:gdLst>
                <a:ahLst/>
                <a:cxnLst>
                  <a:cxn ang="0">
                    <a:pos x="T0" y="T1"/>
                  </a:cxn>
                  <a:cxn ang="0">
                    <a:pos x="T2" y="T3"/>
                  </a:cxn>
                  <a:cxn ang="0">
                    <a:pos x="T4" y="T5"/>
                  </a:cxn>
                  <a:cxn ang="0">
                    <a:pos x="T6" y="T7"/>
                  </a:cxn>
                  <a:cxn ang="0">
                    <a:pos x="T8" y="T9"/>
                  </a:cxn>
                  <a:cxn ang="0">
                    <a:pos x="T10" y="T11"/>
                  </a:cxn>
                  <a:cxn ang="0">
                    <a:pos x="T12" y="T13"/>
                  </a:cxn>
                </a:cxnLst>
                <a:rect l="0" t="0" r="r" b="b"/>
                <a:pathLst>
                  <a:path w="102" h="620">
                    <a:moveTo>
                      <a:pt x="102" y="28"/>
                    </a:moveTo>
                    <a:lnTo>
                      <a:pt x="102" y="620"/>
                    </a:lnTo>
                    <a:lnTo>
                      <a:pt x="0" y="620"/>
                    </a:lnTo>
                    <a:lnTo>
                      <a:pt x="0" y="28"/>
                    </a:lnTo>
                    <a:lnTo>
                      <a:pt x="28" y="0"/>
                    </a:lnTo>
                    <a:lnTo>
                      <a:pt x="74" y="0"/>
                    </a:lnTo>
                    <a:lnTo>
                      <a:pt x="102" y="28"/>
                    </a:lnTo>
                    <a:close/>
                  </a:path>
                </a:pathLst>
              </a:custGeom>
              <a:solidFill>
                <a:srgbClr val="41066E"/>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1" name="Line 43">
                <a:extLst>
                  <a:ext uri="{FF2B5EF4-FFF2-40B4-BE49-F238E27FC236}">
                    <a16:creationId xmlns:a16="http://schemas.microsoft.com/office/drawing/2014/main" id="{EACD07DD-4FFB-1A44-1334-B04DB8AEB95A}"/>
                  </a:ext>
                </a:extLst>
              </p:cNvPr>
              <p:cNvSpPr>
                <a:spLocks noChangeShapeType="1"/>
              </p:cNvSpPr>
              <p:nvPr/>
            </p:nvSpPr>
            <p:spPr bwMode="auto">
              <a:xfrm>
                <a:off x="9464124" y="2698106"/>
                <a:ext cx="0" cy="4984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2" name="Freeform 44">
                <a:extLst>
                  <a:ext uri="{FF2B5EF4-FFF2-40B4-BE49-F238E27FC236}">
                    <a16:creationId xmlns:a16="http://schemas.microsoft.com/office/drawing/2014/main" id="{D53FCCEE-0FD2-3658-BCD1-D41E29E70485}"/>
                  </a:ext>
                </a:extLst>
              </p:cNvPr>
              <p:cNvSpPr>
                <a:spLocks/>
              </p:cNvSpPr>
              <p:nvPr/>
            </p:nvSpPr>
            <p:spPr bwMode="auto">
              <a:xfrm>
                <a:off x="9384749" y="3196581"/>
                <a:ext cx="161925" cy="762000"/>
              </a:xfrm>
              <a:custGeom>
                <a:avLst/>
                <a:gdLst>
                  <a:gd name="T0" fmla="*/ 0 w 102"/>
                  <a:gd name="T1" fmla="*/ 452 h 480"/>
                  <a:gd name="T2" fmla="*/ 0 w 102"/>
                  <a:gd name="T3" fmla="*/ 0 h 480"/>
                  <a:gd name="T4" fmla="*/ 102 w 102"/>
                  <a:gd name="T5" fmla="*/ 0 h 480"/>
                  <a:gd name="T6" fmla="*/ 102 w 102"/>
                  <a:gd name="T7" fmla="*/ 452 h 480"/>
                  <a:gd name="T8" fmla="*/ 74 w 102"/>
                  <a:gd name="T9" fmla="*/ 480 h 480"/>
                  <a:gd name="T10" fmla="*/ 26 w 102"/>
                  <a:gd name="T11" fmla="*/ 480 h 480"/>
                  <a:gd name="T12" fmla="*/ 0 w 102"/>
                  <a:gd name="T13" fmla="*/ 452 h 480"/>
                </a:gdLst>
                <a:ahLst/>
                <a:cxnLst>
                  <a:cxn ang="0">
                    <a:pos x="T0" y="T1"/>
                  </a:cxn>
                  <a:cxn ang="0">
                    <a:pos x="T2" y="T3"/>
                  </a:cxn>
                  <a:cxn ang="0">
                    <a:pos x="T4" y="T5"/>
                  </a:cxn>
                  <a:cxn ang="0">
                    <a:pos x="T6" y="T7"/>
                  </a:cxn>
                  <a:cxn ang="0">
                    <a:pos x="T8" y="T9"/>
                  </a:cxn>
                  <a:cxn ang="0">
                    <a:pos x="T10" y="T11"/>
                  </a:cxn>
                  <a:cxn ang="0">
                    <a:pos x="T12" y="T13"/>
                  </a:cxn>
                </a:cxnLst>
                <a:rect l="0" t="0" r="r" b="b"/>
                <a:pathLst>
                  <a:path w="102" h="480">
                    <a:moveTo>
                      <a:pt x="0" y="452"/>
                    </a:moveTo>
                    <a:lnTo>
                      <a:pt x="0" y="0"/>
                    </a:lnTo>
                    <a:lnTo>
                      <a:pt x="102" y="0"/>
                    </a:lnTo>
                    <a:lnTo>
                      <a:pt x="102" y="452"/>
                    </a:lnTo>
                    <a:lnTo>
                      <a:pt x="74" y="480"/>
                    </a:lnTo>
                    <a:lnTo>
                      <a:pt x="26" y="480"/>
                    </a:lnTo>
                    <a:lnTo>
                      <a:pt x="0" y="452"/>
                    </a:lnTo>
                    <a:close/>
                  </a:path>
                </a:pathLst>
              </a:custGeom>
              <a:solidFill>
                <a:srgbClr val="41066E"/>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3" name="Line 45">
                <a:extLst>
                  <a:ext uri="{FF2B5EF4-FFF2-40B4-BE49-F238E27FC236}">
                    <a16:creationId xmlns:a16="http://schemas.microsoft.com/office/drawing/2014/main" id="{A7397FBB-0D36-0C3D-2D8E-8109568A753B}"/>
                  </a:ext>
                </a:extLst>
              </p:cNvPr>
              <p:cNvSpPr>
                <a:spLocks noChangeShapeType="1"/>
              </p:cNvSpPr>
              <p:nvPr/>
            </p:nvSpPr>
            <p:spPr bwMode="auto">
              <a:xfrm flipV="1">
                <a:off x="9248224" y="4892031"/>
                <a:ext cx="0" cy="10128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4" name="Freeform 46">
                <a:extLst>
                  <a:ext uri="{FF2B5EF4-FFF2-40B4-BE49-F238E27FC236}">
                    <a16:creationId xmlns:a16="http://schemas.microsoft.com/office/drawing/2014/main" id="{319D9614-59F5-8E87-257E-206EF1836918}"/>
                  </a:ext>
                </a:extLst>
              </p:cNvPr>
              <p:cNvSpPr>
                <a:spLocks/>
              </p:cNvSpPr>
              <p:nvPr/>
            </p:nvSpPr>
            <p:spPr bwMode="auto">
              <a:xfrm>
                <a:off x="9168849" y="3930006"/>
                <a:ext cx="158750" cy="962025"/>
              </a:xfrm>
              <a:custGeom>
                <a:avLst/>
                <a:gdLst>
                  <a:gd name="T0" fmla="*/ 100 w 100"/>
                  <a:gd name="T1" fmla="*/ 28 h 606"/>
                  <a:gd name="T2" fmla="*/ 100 w 100"/>
                  <a:gd name="T3" fmla="*/ 606 h 606"/>
                  <a:gd name="T4" fmla="*/ 0 w 100"/>
                  <a:gd name="T5" fmla="*/ 606 h 606"/>
                  <a:gd name="T6" fmla="*/ 0 w 100"/>
                  <a:gd name="T7" fmla="*/ 28 h 606"/>
                  <a:gd name="T8" fmla="*/ 28 w 100"/>
                  <a:gd name="T9" fmla="*/ 0 h 606"/>
                  <a:gd name="T10" fmla="*/ 74 w 100"/>
                  <a:gd name="T11" fmla="*/ 0 h 606"/>
                  <a:gd name="T12" fmla="*/ 100 w 100"/>
                  <a:gd name="T13" fmla="*/ 28 h 606"/>
                </a:gdLst>
                <a:ahLst/>
                <a:cxnLst>
                  <a:cxn ang="0">
                    <a:pos x="T0" y="T1"/>
                  </a:cxn>
                  <a:cxn ang="0">
                    <a:pos x="T2" y="T3"/>
                  </a:cxn>
                  <a:cxn ang="0">
                    <a:pos x="T4" y="T5"/>
                  </a:cxn>
                  <a:cxn ang="0">
                    <a:pos x="T6" y="T7"/>
                  </a:cxn>
                  <a:cxn ang="0">
                    <a:pos x="T8" y="T9"/>
                  </a:cxn>
                  <a:cxn ang="0">
                    <a:pos x="T10" y="T11"/>
                  </a:cxn>
                  <a:cxn ang="0">
                    <a:pos x="T12" y="T13"/>
                  </a:cxn>
                </a:cxnLst>
                <a:rect l="0" t="0" r="r" b="b"/>
                <a:pathLst>
                  <a:path w="100" h="606">
                    <a:moveTo>
                      <a:pt x="100" y="28"/>
                    </a:moveTo>
                    <a:lnTo>
                      <a:pt x="100" y="606"/>
                    </a:lnTo>
                    <a:lnTo>
                      <a:pt x="0" y="606"/>
                    </a:lnTo>
                    <a:lnTo>
                      <a:pt x="0" y="28"/>
                    </a:lnTo>
                    <a:lnTo>
                      <a:pt x="28" y="0"/>
                    </a:lnTo>
                    <a:lnTo>
                      <a:pt x="74" y="0"/>
                    </a:lnTo>
                    <a:lnTo>
                      <a:pt x="100" y="28"/>
                    </a:lnTo>
                    <a:close/>
                  </a:path>
                </a:pathLst>
              </a:custGeom>
              <a:solidFill>
                <a:srgbClr val="4A077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5" name="Line 47">
                <a:extLst>
                  <a:ext uri="{FF2B5EF4-FFF2-40B4-BE49-F238E27FC236}">
                    <a16:creationId xmlns:a16="http://schemas.microsoft.com/office/drawing/2014/main" id="{F2C2ACB1-3629-686C-1662-57F9E6F5E44B}"/>
                  </a:ext>
                </a:extLst>
              </p:cNvPr>
              <p:cNvSpPr>
                <a:spLocks noChangeShapeType="1"/>
              </p:cNvSpPr>
              <p:nvPr/>
            </p:nvSpPr>
            <p:spPr bwMode="auto">
              <a:xfrm>
                <a:off x="9248224" y="2698106"/>
                <a:ext cx="0" cy="4667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6" name="Freeform 48">
                <a:extLst>
                  <a:ext uri="{FF2B5EF4-FFF2-40B4-BE49-F238E27FC236}">
                    <a16:creationId xmlns:a16="http://schemas.microsoft.com/office/drawing/2014/main" id="{83EEAD95-5974-E6C1-4187-EBD89BD9FB7F}"/>
                  </a:ext>
                </a:extLst>
              </p:cNvPr>
              <p:cNvSpPr>
                <a:spLocks/>
              </p:cNvSpPr>
              <p:nvPr/>
            </p:nvSpPr>
            <p:spPr bwMode="auto">
              <a:xfrm>
                <a:off x="9168849" y="3164831"/>
                <a:ext cx="158750" cy="765175"/>
              </a:xfrm>
              <a:custGeom>
                <a:avLst/>
                <a:gdLst>
                  <a:gd name="T0" fmla="*/ 0 w 100"/>
                  <a:gd name="T1" fmla="*/ 454 h 482"/>
                  <a:gd name="T2" fmla="*/ 0 w 100"/>
                  <a:gd name="T3" fmla="*/ 0 h 482"/>
                  <a:gd name="T4" fmla="*/ 100 w 100"/>
                  <a:gd name="T5" fmla="*/ 0 h 482"/>
                  <a:gd name="T6" fmla="*/ 100 w 100"/>
                  <a:gd name="T7" fmla="*/ 454 h 482"/>
                  <a:gd name="T8" fmla="*/ 72 w 100"/>
                  <a:gd name="T9" fmla="*/ 482 h 482"/>
                  <a:gd name="T10" fmla="*/ 26 w 100"/>
                  <a:gd name="T11" fmla="*/ 482 h 482"/>
                  <a:gd name="T12" fmla="*/ 0 w 100"/>
                  <a:gd name="T13" fmla="*/ 454 h 482"/>
                </a:gdLst>
                <a:ahLst/>
                <a:cxnLst>
                  <a:cxn ang="0">
                    <a:pos x="T0" y="T1"/>
                  </a:cxn>
                  <a:cxn ang="0">
                    <a:pos x="T2" y="T3"/>
                  </a:cxn>
                  <a:cxn ang="0">
                    <a:pos x="T4" y="T5"/>
                  </a:cxn>
                  <a:cxn ang="0">
                    <a:pos x="T6" y="T7"/>
                  </a:cxn>
                  <a:cxn ang="0">
                    <a:pos x="T8" y="T9"/>
                  </a:cxn>
                  <a:cxn ang="0">
                    <a:pos x="T10" y="T11"/>
                  </a:cxn>
                  <a:cxn ang="0">
                    <a:pos x="T12" y="T13"/>
                  </a:cxn>
                </a:cxnLst>
                <a:rect l="0" t="0" r="r" b="b"/>
                <a:pathLst>
                  <a:path w="100" h="482">
                    <a:moveTo>
                      <a:pt x="0" y="454"/>
                    </a:moveTo>
                    <a:lnTo>
                      <a:pt x="0" y="0"/>
                    </a:lnTo>
                    <a:lnTo>
                      <a:pt x="100" y="0"/>
                    </a:lnTo>
                    <a:lnTo>
                      <a:pt x="100" y="454"/>
                    </a:lnTo>
                    <a:lnTo>
                      <a:pt x="72" y="482"/>
                    </a:lnTo>
                    <a:lnTo>
                      <a:pt x="26" y="482"/>
                    </a:lnTo>
                    <a:lnTo>
                      <a:pt x="0" y="454"/>
                    </a:lnTo>
                    <a:close/>
                  </a:path>
                </a:pathLst>
              </a:custGeom>
              <a:solidFill>
                <a:srgbClr val="4A077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7" name="Line 49">
                <a:extLst>
                  <a:ext uri="{FF2B5EF4-FFF2-40B4-BE49-F238E27FC236}">
                    <a16:creationId xmlns:a16="http://schemas.microsoft.com/office/drawing/2014/main" id="{A61EE04B-05BE-AAD5-9152-BE5CF5D07811}"/>
                  </a:ext>
                </a:extLst>
              </p:cNvPr>
              <p:cNvSpPr>
                <a:spLocks noChangeShapeType="1"/>
              </p:cNvSpPr>
              <p:nvPr/>
            </p:nvSpPr>
            <p:spPr bwMode="auto">
              <a:xfrm flipV="1">
                <a:off x="9035499" y="4892031"/>
                <a:ext cx="3175" cy="10128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8" name="Freeform 50">
                <a:extLst>
                  <a:ext uri="{FF2B5EF4-FFF2-40B4-BE49-F238E27FC236}">
                    <a16:creationId xmlns:a16="http://schemas.microsoft.com/office/drawing/2014/main" id="{A49B3A58-0B64-6AF6-DDD1-5B71EDCA95A3}"/>
                  </a:ext>
                </a:extLst>
              </p:cNvPr>
              <p:cNvSpPr>
                <a:spLocks/>
              </p:cNvSpPr>
              <p:nvPr/>
            </p:nvSpPr>
            <p:spPr bwMode="auto">
              <a:xfrm>
                <a:off x="8952949" y="3914131"/>
                <a:ext cx="165100" cy="977900"/>
              </a:xfrm>
              <a:custGeom>
                <a:avLst/>
                <a:gdLst>
                  <a:gd name="T0" fmla="*/ 102 w 104"/>
                  <a:gd name="T1" fmla="*/ 28 h 616"/>
                  <a:gd name="T2" fmla="*/ 104 w 104"/>
                  <a:gd name="T3" fmla="*/ 616 h 616"/>
                  <a:gd name="T4" fmla="*/ 2 w 104"/>
                  <a:gd name="T5" fmla="*/ 616 h 616"/>
                  <a:gd name="T6" fmla="*/ 0 w 104"/>
                  <a:gd name="T7" fmla="*/ 28 h 616"/>
                  <a:gd name="T8" fmla="*/ 28 w 104"/>
                  <a:gd name="T9" fmla="*/ 0 h 616"/>
                  <a:gd name="T10" fmla="*/ 76 w 104"/>
                  <a:gd name="T11" fmla="*/ 0 h 616"/>
                  <a:gd name="T12" fmla="*/ 102 w 104"/>
                  <a:gd name="T13" fmla="*/ 28 h 616"/>
                </a:gdLst>
                <a:ahLst/>
                <a:cxnLst>
                  <a:cxn ang="0">
                    <a:pos x="T0" y="T1"/>
                  </a:cxn>
                  <a:cxn ang="0">
                    <a:pos x="T2" y="T3"/>
                  </a:cxn>
                  <a:cxn ang="0">
                    <a:pos x="T4" y="T5"/>
                  </a:cxn>
                  <a:cxn ang="0">
                    <a:pos x="T6" y="T7"/>
                  </a:cxn>
                  <a:cxn ang="0">
                    <a:pos x="T8" y="T9"/>
                  </a:cxn>
                  <a:cxn ang="0">
                    <a:pos x="T10" y="T11"/>
                  </a:cxn>
                  <a:cxn ang="0">
                    <a:pos x="T12" y="T13"/>
                  </a:cxn>
                </a:cxnLst>
                <a:rect l="0" t="0" r="r" b="b"/>
                <a:pathLst>
                  <a:path w="104" h="616">
                    <a:moveTo>
                      <a:pt x="102" y="28"/>
                    </a:moveTo>
                    <a:lnTo>
                      <a:pt x="104" y="616"/>
                    </a:lnTo>
                    <a:lnTo>
                      <a:pt x="2" y="616"/>
                    </a:lnTo>
                    <a:lnTo>
                      <a:pt x="0" y="28"/>
                    </a:lnTo>
                    <a:lnTo>
                      <a:pt x="28" y="0"/>
                    </a:lnTo>
                    <a:lnTo>
                      <a:pt x="76" y="0"/>
                    </a:lnTo>
                    <a:lnTo>
                      <a:pt x="102" y="28"/>
                    </a:lnTo>
                    <a:close/>
                  </a:path>
                </a:pathLst>
              </a:custGeom>
              <a:solidFill>
                <a:srgbClr val="54088C"/>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9" name="Line 51">
                <a:extLst>
                  <a:ext uri="{FF2B5EF4-FFF2-40B4-BE49-F238E27FC236}">
                    <a16:creationId xmlns:a16="http://schemas.microsoft.com/office/drawing/2014/main" id="{916643A5-EB36-417A-5F93-4ACC519C162D}"/>
                  </a:ext>
                </a:extLst>
              </p:cNvPr>
              <p:cNvSpPr>
                <a:spLocks noChangeShapeType="1"/>
              </p:cNvSpPr>
              <p:nvPr/>
            </p:nvSpPr>
            <p:spPr bwMode="auto">
              <a:xfrm>
                <a:off x="9035499" y="2698106"/>
                <a:ext cx="0" cy="4603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0" name="Freeform 52">
                <a:extLst>
                  <a:ext uri="{FF2B5EF4-FFF2-40B4-BE49-F238E27FC236}">
                    <a16:creationId xmlns:a16="http://schemas.microsoft.com/office/drawing/2014/main" id="{33E3D7A0-8ADD-CB5D-1534-6680AE394D7A}"/>
                  </a:ext>
                </a:extLst>
              </p:cNvPr>
              <p:cNvSpPr>
                <a:spLocks/>
              </p:cNvSpPr>
              <p:nvPr/>
            </p:nvSpPr>
            <p:spPr bwMode="auto">
              <a:xfrm>
                <a:off x="8952949" y="3158481"/>
                <a:ext cx="161925" cy="755650"/>
              </a:xfrm>
              <a:custGeom>
                <a:avLst/>
                <a:gdLst>
                  <a:gd name="T0" fmla="*/ 0 w 102"/>
                  <a:gd name="T1" fmla="*/ 448 h 476"/>
                  <a:gd name="T2" fmla="*/ 0 w 102"/>
                  <a:gd name="T3" fmla="*/ 0 h 476"/>
                  <a:gd name="T4" fmla="*/ 102 w 102"/>
                  <a:gd name="T5" fmla="*/ 0 h 476"/>
                  <a:gd name="T6" fmla="*/ 102 w 102"/>
                  <a:gd name="T7" fmla="*/ 448 h 476"/>
                  <a:gd name="T8" fmla="*/ 74 w 102"/>
                  <a:gd name="T9" fmla="*/ 476 h 476"/>
                  <a:gd name="T10" fmla="*/ 26 w 102"/>
                  <a:gd name="T11" fmla="*/ 476 h 476"/>
                  <a:gd name="T12" fmla="*/ 0 w 102"/>
                  <a:gd name="T13" fmla="*/ 448 h 476"/>
                </a:gdLst>
                <a:ahLst/>
                <a:cxnLst>
                  <a:cxn ang="0">
                    <a:pos x="T0" y="T1"/>
                  </a:cxn>
                  <a:cxn ang="0">
                    <a:pos x="T2" y="T3"/>
                  </a:cxn>
                  <a:cxn ang="0">
                    <a:pos x="T4" y="T5"/>
                  </a:cxn>
                  <a:cxn ang="0">
                    <a:pos x="T6" y="T7"/>
                  </a:cxn>
                  <a:cxn ang="0">
                    <a:pos x="T8" y="T9"/>
                  </a:cxn>
                  <a:cxn ang="0">
                    <a:pos x="T10" y="T11"/>
                  </a:cxn>
                  <a:cxn ang="0">
                    <a:pos x="T12" y="T13"/>
                  </a:cxn>
                </a:cxnLst>
                <a:rect l="0" t="0" r="r" b="b"/>
                <a:pathLst>
                  <a:path w="102" h="476">
                    <a:moveTo>
                      <a:pt x="0" y="448"/>
                    </a:moveTo>
                    <a:lnTo>
                      <a:pt x="0" y="0"/>
                    </a:lnTo>
                    <a:lnTo>
                      <a:pt x="102" y="0"/>
                    </a:lnTo>
                    <a:lnTo>
                      <a:pt x="102" y="448"/>
                    </a:lnTo>
                    <a:lnTo>
                      <a:pt x="74" y="476"/>
                    </a:lnTo>
                    <a:lnTo>
                      <a:pt x="26" y="476"/>
                    </a:lnTo>
                    <a:lnTo>
                      <a:pt x="0" y="448"/>
                    </a:lnTo>
                    <a:close/>
                  </a:path>
                </a:pathLst>
              </a:custGeom>
              <a:solidFill>
                <a:srgbClr val="54088C"/>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1" name="Line 53">
                <a:extLst>
                  <a:ext uri="{FF2B5EF4-FFF2-40B4-BE49-F238E27FC236}">
                    <a16:creationId xmlns:a16="http://schemas.microsoft.com/office/drawing/2014/main" id="{B59DDCE6-4793-8CF1-963C-3E83809B1600}"/>
                  </a:ext>
                </a:extLst>
              </p:cNvPr>
              <p:cNvSpPr>
                <a:spLocks noChangeShapeType="1"/>
              </p:cNvSpPr>
              <p:nvPr/>
            </p:nvSpPr>
            <p:spPr bwMode="auto">
              <a:xfrm flipV="1">
                <a:off x="8822774" y="4876156"/>
                <a:ext cx="3175" cy="10287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2" name="Freeform 54">
                <a:extLst>
                  <a:ext uri="{FF2B5EF4-FFF2-40B4-BE49-F238E27FC236}">
                    <a16:creationId xmlns:a16="http://schemas.microsoft.com/office/drawing/2014/main" id="{C10B4397-4B6A-4DFD-1C56-8FDA0FBD2FD7}"/>
                  </a:ext>
                </a:extLst>
              </p:cNvPr>
              <p:cNvSpPr>
                <a:spLocks/>
              </p:cNvSpPr>
              <p:nvPr/>
            </p:nvSpPr>
            <p:spPr bwMode="auto">
              <a:xfrm>
                <a:off x="8743399" y="3904606"/>
                <a:ext cx="161925" cy="971550"/>
              </a:xfrm>
              <a:custGeom>
                <a:avLst/>
                <a:gdLst>
                  <a:gd name="T0" fmla="*/ 100 w 102"/>
                  <a:gd name="T1" fmla="*/ 28 h 612"/>
                  <a:gd name="T2" fmla="*/ 102 w 102"/>
                  <a:gd name="T3" fmla="*/ 612 h 612"/>
                  <a:gd name="T4" fmla="*/ 0 w 102"/>
                  <a:gd name="T5" fmla="*/ 612 h 612"/>
                  <a:gd name="T6" fmla="*/ 0 w 102"/>
                  <a:gd name="T7" fmla="*/ 28 h 612"/>
                  <a:gd name="T8" fmla="*/ 28 w 102"/>
                  <a:gd name="T9" fmla="*/ 0 h 612"/>
                  <a:gd name="T10" fmla="*/ 74 w 102"/>
                  <a:gd name="T11" fmla="*/ 0 h 612"/>
                  <a:gd name="T12" fmla="*/ 100 w 102"/>
                  <a:gd name="T13" fmla="*/ 28 h 612"/>
                </a:gdLst>
                <a:ahLst/>
                <a:cxnLst>
                  <a:cxn ang="0">
                    <a:pos x="T0" y="T1"/>
                  </a:cxn>
                  <a:cxn ang="0">
                    <a:pos x="T2" y="T3"/>
                  </a:cxn>
                  <a:cxn ang="0">
                    <a:pos x="T4" y="T5"/>
                  </a:cxn>
                  <a:cxn ang="0">
                    <a:pos x="T6" y="T7"/>
                  </a:cxn>
                  <a:cxn ang="0">
                    <a:pos x="T8" y="T9"/>
                  </a:cxn>
                  <a:cxn ang="0">
                    <a:pos x="T10" y="T11"/>
                  </a:cxn>
                  <a:cxn ang="0">
                    <a:pos x="T12" y="T13"/>
                  </a:cxn>
                </a:cxnLst>
                <a:rect l="0" t="0" r="r" b="b"/>
                <a:pathLst>
                  <a:path w="102" h="612">
                    <a:moveTo>
                      <a:pt x="100" y="28"/>
                    </a:moveTo>
                    <a:lnTo>
                      <a:pt x="102" y="612"/>
                    </a:lnTo>
                    <a:lnTo>
                      <a:pt x="0" y="612"/>
                    </a:lnTo>
                    <a:lnTo>
                      <a:pt x="0" y="28"/>
                    </a:lnTo>
                    <a:lnTo>
                      <a:pt x="28" y="0"/>
                    </a:lnTo>
                    <a:lnTo>
                      <a:pt x="74" y="0"/>
                    </a:lnTo>
                    <a:lnTo>
                      <a:pt x="100" y="28"/>
                    </a:lnTo>
                    <a:close/>
                  </a:path>
                </a:pathLst>
              </a:custGeom>
              <a:solidFill>
                <a:srgbClr val="5F0D9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3" name="Line 55">
                <a:extLst>
                  <a:ext uri="{FF2B5EF4-FFF2-40B4-BE49-F238E27FC236}">
                    <a16:creationId xmlns:a16="http://schemas.microsoft.com/office/drawing/2014/main" id="{23A3B93B-B9B2-1855-840D-B3E71A48C526}"/>
                  </a:ext>
                </a:extLst>
              </p:cNvPr>
              <p:cNvSpPr>
                <a:spLocks noChangeShapeType="1"/>
              </p:cNvSpPr>
              <p:nvPr/>
            </p:nvSpPr>
            <p:spPr bwMode="auto">
              <a:xfrm>
                <a:off x="8822774" y="2698106"/>
                <a:ext cx="0" cy="454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4" name="Freeform 56">
                <a:extLst>
                  <a:ext uri="{FF2B5EF4-FFF2-40B4-BE49-F238E27FC236}">
                    <a16:creationId xmlns:a16="http://schemas.microsoft.com/office/drawing/2014/main" id="{755155CA-1DCB-5279-72F1-43DF2EE4245B}"/>
                  </a:ext>
                </a:extLst>
              </p:cNvPr>
              <p:cNvSpPr>
                <a:spLocks/>
              </p:cNvSpPr>
              <p:nvPr/>
            </p:nvSpPr>
            <p:spPr bwMode="auto">
              <a:xfrm>
                <a:off x="8743399" y="3152131"/>
                <a:ext cx="158750" cy="752475"/>
              </a:xfrm>
              <a:custGeom>
                <a:avLst/>
                <a:gdLst>
                  <a:gd name="T0" fmla="*/ 0 w 100"/>
                  <a:gd name="T1" fmla="*/ 448 h 474"/>
                  <a:gd name="T2" fmla="*/ 0 w 100"/>
                  <a:gd name="T3" fmla="*/ 0 h 474"/>
                  <a:gd name="T4" fmla="*/ 100 w 100"/>
                  <a:gd name="T5" fmla="*/ 0 h 474"/>
                  <a:gd name="T6" fmla="*/ 100 w 100"/>
                  <a:gd name="T7" fmla="*/ 448 h 474"/>
                  <a:gd name="T8" fmla="*/ 72 w 100"/>
                  <a:gd name="T9" fmla="*/ 474 h 474"/>
                  <a:gd name="T10" fmla="*/ 26 w 100"/>
                  <a:gd name="T11" fmla="*/ 474 h 474"/>
                  <a:gd name="T12" fmla="*/ 0 w 100"/>
                  <a:gd name="T13" fmla="*/ 448 h 474"/>
                </a:gdLst>
                <a:ahLst/>
                <a:cxnLst>
                  <a:cxn ang="0">
                    <a:pos x="T0" y="T1"/>
                  </a:cxn>
                  <a:cxn ang="0">
                    <a:pos x="T2" y="T3"/>
                  </a:cxn>
                  <a:cxn ang="0">
                    <a:pos x="T4" y="T5"/>
                  </a:cxn>
                  <a:cxn ang="0">
                    <a:pos x="T6" y="T7"/>
                  </a:cxn>
                  <a:cxn ang="0">
                    <a:pos x="T8" y="T9"/>
                  </a:cxn>
                  <a:cxn ang="0">
                    <a:pos x="T10" y="T11"/>
                  </a:cxn>
                  <a:cxn ang="0">
                    <a:pos x="T12" y="T13"/>
                  </a:cxn>
                </a:cxnLst>
                <a:rect l="0" t="0" r="r" b="b"/>
                <a:pathLst>
                  <a:path w="100" h="474">
                    <a:moveTo>
                      <a:pt x="0" y="448"/>
                    </a:moveTo>
                    <a:lnTo>
                      <a:pt x="0" y="0"/>
                    </a:lnTo>
                    <a:lnTo>
                      <a:pt x="100" y="0"/>
                    </a:lnTo>
                    <a:lnTo>
                      <a:pt x="100" y="448"/>
                    </a:lnTo>
                    <a:lnTo>
                      <a:pt x="72" y="474"/>
                    </a:lnTo>
                    <a:lnTo>
                      <a:pt x="26" y="474"/>
                    </a:lnTo>
                    <a:lnTo>
                      <a:pt x="0" y="448"/>
                    </a:lnTo>
                    <a:close/>
                  </a:path>
                </a:pathLst>
              </a:custGeom>
              <a:solidFill>
                <a:srgbClr val="5F0D9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5" name="Line 57">
                <a:extLst>
                  <a:ext uri="{FF2B5EF4-FFF2-40B4-BE49-F238E27FC236}">
                    <a16:creationId xmlns:a16="http://schemas.microsoft.com/office/drawing/2014/main" id="{4FB48781-8F90-4F22-4B83-1637609D5BDC}"/>
                  </a:ext>
                </a:extLst>
              </p:cNvPr>
              <p:cNvSpPr>
                <a:spLocks noChangeShapeType="1"/>
              </p:cNvSpPr>
              <p:nvPr/>
            </p:nvSpPr>
            <p:spPr bwMode="auto">
              <a:xfrm flipV="1">
                <a:off x="8613224" y="4844406"/>
                <a:ext cx="3175" cy="10541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6" name="Freeform 58">
                <a:extLst>
                  <a:ext uri="{FF2B5EF4-FFF2-40B4-BE49-F238E27FC236}">
                    <a16:creationId xmlns:a16="http://schemas.microsoft.com/office/drawing/2014/main" id="{0ACEDFF1-9A53-1A1F-98A5-1DC72B849CAB}"/>
                  </a:ext>
                </a:extLst>
              </p:cNvPr>
              <p:cNvSpPr>
                <a:spLocks/>
              </p:cNvSpPr>
              <p:nvPr/>
            </p:nvSpPr>
            <p:spPr bwMode="auto">
              <a:xfrm>
                <a:off x="8533849" y="3879206"/>
                <a:ext cx="161925" cy="965200"/>
              </a:xfrm>
              <a:custGeom>
                <a:avLst/>
                <a:gdLst>
                  <a:gd name="T0" fmla="*/ 100 w 102"/>
                  <a:gd name="T1" fmla="*/ 28 h 608"/>
                  <a:gd name="T2" fmla="*/ 102 w 102"/>
                  <a:gd name="T3" fmla="*/ 608 h 608"/>
                  <a:gd name="T4" fmla="*/ 0 w 102"/>
                  <a:gd name="T5" fmla="*/ 608 h 608"/>
                  <a:gd name="T6" fmla="*/ 0 w 102"/>
                  <a:gd name="T7" fmla="*/ 28 h 608"/>
                  <a:gd name="T8" fmla="*/ 26 w 102"/>
                  <a:gd name="T9" fmla="*/ 0 h 608"/>
                  <a:gd name="T10" fmla="*/ 74 w 102"/>
                  <a:gd name="T11" fmla="*/ 0 h 608"/>
                  <a:gd name="T12" fmla="*/ 100 w 102"/>
                  <a:gd name="T13" fmla="*/ 28 h 608"/>
                </a:gdLst>
                <a:ahLst/>
                <a:cxnLst>
                  <a:cxn ang="0">
                    <a:pos x="T0" y="T1"/>
                  </a:cxn>
                  <a:cxn ang="0">
                    <a:pos x="T2" y="T3"/>
                  </a:cxn>
                  <a:cxn ang="0">
                    <a:pos x="T4" y="T5"/>
                  </a:cxn>
                  <a:cxn ang="0">
                    <a:pos x="T6" y="T7"/>
                  </a:cxn>
                  <a:cxn ang="0">
                    <a:pos x="T8" y="T9"/>
                  </a:cxn>
                  <a:cxn ang="0">
                    <a:pos x="T10" y="T11"/>
                  </a:cxn>
                  <a:cxn ang="0">
                    <a:pos x="T12" y="T13"/>
                  </a:cxn>
                </a:cxnLst>
                <a:rect l="0" t="0" r="r" b="b"/>
                <a:pathLst>
                  <a:path w="102" h="608">
                    <a:moveTo>
                      <a:pt x="100" y="28"/>
                    </a:moveTo>
                    <a:lnTo>
                      <a:pt x="102" y="608"/>
                    </a:lnTo>
                    <a:lnTo>
                      <a:pt x="0" y="608"/>
                    </a:lnTo>
                    <a:lnTo>
                      <a:pt x="0" y="28"/>
                    </a:lnTo>
                    <a:lnTo>
                      <a:pt x="26" y="0"/>
                    </a:lnTo>
                    <a:lnTo>
                      <a:pt x="74" y="0"/>
                    </a:lnTo>
                    <a:lnTo>
                      <a:pt x="100" y="28"/>
                    </a:lnTo>
                    <a:close/>
                  </a:path>
                </a:pathLst>
              </a:custGeom>
              <a:solidFill>
                <a:srgbClr val="6D16B0"/>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7" name="Line 59">
                <a:extLst>
                  <a:ext uri="{FF2B5EF4-FFF2-40B4-BE49-F238E27FC236}">
                    <a16:creationId xmlns:a16="http://schemas.microsoft.com/office/drawing/2014/main" id="{B9B8AE51-463C-AC60-1F38-BB051AB03E3C}"/>
                  </a:ext>
                </a:extLst>
              </p:cNvPr>
              <p:cNvSpPr>
                <a:spLocks noChangeShapeType="1"/>
              </p:cNvSpPr>
              <p:nvPr/>
            </p:nvSpPr>
            <p:spPr bwMode="auto">
              <a:xfrm>
                <a:off x="8613224" y="2691756"/>
                <a:ext cx="0" cy="454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8" name="Freeform 60">
                <a:extLst>
                  <a:ext uri="{FF2B5EF4-FFF2-40B4-BE49-F238E27FC236}">
                    <a16:creationId xmlns:a16="http://schemas.microsoft.com/office/drawing/2014/main" id="{8050A6FD-D46C-9D54-809F-D5BF322ECEE3}"/>
                  </a:ext>
                </a:extLst>
              </p:cNvPr>
              <p:cNvSpPr>
                <a:spLocks/>
              </p:cNvSpPr>
              <p:nvPr/>
            </p:nvSpPr>
            <p:spPr bwMode="auto">
              <a:xfrm>
                <a:off x="8530674" y="3145781"/>
                <a:ext cx="161925" cy="733425"/>
              </a:xfrm>
              <a:custGeom>
                <a:avLst/>
                <a:gdLst>
                  <a:gd name="T0" fmla="*/ 2 w 102"/>
                  <a:gd name="T1" fmla="*/ 434 h 462"/>
                  <a:gd name="T2" fmla="*/ 0 w 102"/>
                  <a:gd name="T3" fmla="*/ 0 h 462"/>
                  <a:gd name="T4" fmla="*/ 102 w 102"/>
                  <a:gd name="T5" fmla="*/ 0 h 462"/>
                  <a:gd name="T6" fmla="*/ 102 w 102"/>
                  <a:gd name="T7" fmla="*/ 434 h 462"/>
                  <a:gd name="T8" fmla="*/ 74 w 102"/>
                  <a:gd name="T9" fmla="*/ 462 h 462"/>
                  <a:gd name="T10" fmla="*/ 28 w 102"/>
                  <a:gd name="T11" fmla="*/ 462 h 462"/>
                  <a:gd name="T12" fmla="*/ 2 w 102"/>
                  <a:gd name="T13" fmla="*/ 434 h 462"/>
                </a:gdLst>
                <a:ahLst/>
                <a:cxnLst>
                  <a:cxn ang="0">
                    <a:pos x="T0" y="T1"/>
                  </a:cxn>
                  <a:cxn ang="0">
                    <a:pos x="T2" y="T3"/>
                  </a:cxn>
                  <a:cxn ang="0">
                    <a:pos x="T4" y="T5"/>
                  </a:cxn>
                  <a:cxn ang="0">
                    <a:pos x="T6" y="T7"/>
                  </a:cxn>
                  <a:cxn ang="0">
                    <a:pos x="T8" y="T9"/>
                  </a:cxn>
                  <a:cxn ang="0">
                    <a:pos x="T10" y="T11"/>
                  </a:cxn>
                  <a:cxn ang="0">
                    <a:pos x="T12" y="T13"/>
                  </a:cxn>
                </a:cxnLst>
                <a:rect l="0" t="0" r="r" b="b"/>
                <a:pathLst>
                  <a:path w="102" h="462">
                    <a:moveTo>
                      <a:pt x="2" y="434"/>
                    </a:moveTo>
                    <a:lnTo>
                      <a:pt x="0" y="0"/>
                    </a:lnTo>
                    <a:lnTo>
                      <a:pt x="102" y="0"/>
                    </a:lnTo>
                    <a:lnTo>
                      <a:pt x="102" y="434"/>
                    </a:lnTo>
                    <a:lnTo>
                      <a:pt x="74" y="462"/>
                    </a:lnTo>
                    <a:lnTo>
                      <a:pt x="28" y="462"/>
                    </a:lnTo>
                    <a:lnTo>
                      <a:pt x="2" y="434"/>
                    </a:lnTo>
                    <a:close/>
                  </a:path>
                </a:pathLst>
              </a:custGeom>
              <a:solidFill>
                <a:srgbClr val="6D16B0"/>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9" name="Line 61">
                <a:extLst>
                  <a:ext uri="{FF2B5EF4-FFF2-40B4-BE49-F238E27FC236}">
                    <a16:creationId xmlns:a16="http://schemas.microsoft.com/office/drawing/2014/main" id="{3A05AEC1-2322-09EA-F78D-E3CB0969C8C3}"/>
                  </a:ext>
                </a:extLst>
              </p:cNvPr>
              <p:cNvSpPr>
                <a:spLocks noChangeShapeType="1"/>
              </p:cNvSpPr>
              <p:nvPr/>
            </p:nvSpPr>
            <p:spPr bwMode="auto">
              <a:xfrm flipV="1">
                <a:off x="8397324" y="4825356"/>
                <a:ext cx="0" cy="10731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0" name="Freeform 62">
                <a:extLst>
                  <a:ext uri="{FF2B5EF4-FFF2-40B4-BE49-F238E27FC236}">
                    <a16:creationId xmlns:a16="http://schemas.microsoft.com/office/drawing/2014/main" id="{1C4225CF-17AE-9C7D-3C14-3B3D46AD7921}"/>
                  </a:ext>
                </a:extLst>
              </p:cNvPr>
              <p:cNvSpPr>
                <a:spLocks/>
              </p:cNvSpPr>
              <p:nvPr/>
            </p:nvSpPr>
            <p:spPr bwMode="auto">
              <a:xfrm>
                <a:off x="8314774" y="3879206"/>
                <a:ext cx="161925" cy="946150"/>
              </a:xfrm>
              <a:custGeom>
                <a:avLst/>
                <a:gdLst>
                  <a:gd name="T0" fmla="*/ 102 w 102"/>
                  <a:gd name="T1" fmla="*/ 28 h 596"/>
                  <a:gd name="T2" fmla="*/ 102 w 102"/>
                  <a:gd name="T3" fmla="*/ 596 h 596"/>
                  <a:gd name="T4" fmla="*/ 2 w 102"/>
                  <a:gd name="T5" fmla="*/ 596 h 596"/>
                  <a:gd name="T6" fmla="*/ 0 w 102"/>
                  <a:gd name="T7" fmla="*/ 28 h 596"/>
                  <a:gd name="T8" fmla="*/ 28 w 102"/>
                  <a:gd name="T9" fmla="*/ 0 h 596"/>
                  <a:gd name="T10" fmla="*/ 76 w 102"/>
                  <a:gd name="T11" fmla="*/ 0 h 596"/>
                  <a:gd name="T12" fmla="*/ 102 w 102"/>
                  <a:gd name="T13" fmla="*/ 28 h 596"/>
                </a:gdLst>
                <a:ahLst/>
                <a:cxnLst>
                  <a:cxn ang="0">
                    <a:pos x="T0" y="T1"/>
                  </a:cxn>
                  <a:cxn ang="0">
                    <a:pos x="T2" y="T3"/>
                  </a:cxn>
                  <a:cxn ang="0">
                    <a:pos x="T4" y="T5"/>
                  </a:cxn>
                  <a:cxn ang="0">
                    <a:pos x="T6" y="T7"/>
                  </a:cxn>
                  <a:cxn ang="0">
                    <a:pos x="T8" y="T9"/>
                  </a:cxn>
                  <a:cxn ang="0">
                    <a:pos x="T10" y="T11"/>
                  </a:cxn>
                  <a:cxn ang="0">
                    <a:pos x="T12" y="T13"/>
                  </a:cxn>
                </a:cxnLst>
                <a:rect l="0" t="0" r="r" b="b"/>
                <a:pathLst>
                  <a:path w="102" h="596">
                    <a:moveTo>
                      <a:pt x="102" y="28"/>
                    </a:moveTo>
                    <a:lnTo>
                      <a:pt x="102" y="596"/>
                    </a:lnTo>
                    <a:lnTo>
                      <a:pt x="2" y="596"/>
                    </a:lnTo>
                    <a:lnTo>
                      <a:pt x="0" y="28"/>
                    </a:lnTo>
                    <a:lnTo>
                      <a:pt x="28" y="0"/>
                    </a:lnTo>
                    <a:lnTo>
                      <a:pt x="76" y="0"/>
                    </a:lnTo>
                    <a:lnTo>
                      <a:pt x="102" y="28"/>
                    </a:lnTo>
                    <a:close/>
                  </a:path>
                </a:pathLst>
              </a:custGeom>
              <a:solidFill>
                <a:srgbClr val="7C20C3"/>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1" name="Line 63">
                <a:extLst>
                  <a:ext uri="{FF2B5EF4-FFF2-40B4-BE49-F238E27FC236}">
                    <a16:creationId xmlns:a16="http://schemas.microsoft.com/office/drawing/2014/main" id="{DD52D426-33AC-492A-F4E7-1B5EB0AC3CF5}"/>
                  </a:ext>
                </a:extLst>
              </p:cNvPr>
              <p:cNvSpPr>
                <a:spLocks noChangeShapeType="1"/>
              </p:cNvSpPr>
              <p:nvPr/>
            </p:nvSpPr>
            <p:spPr bwMode="auto">
              <a:xfrm>
                <a:off x="8397324" y="2691756"/>
                <a:ext cx="0" cy="454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2" name="Freeform 64">
                <a:extLst>
                  <a:ext uri="{FF2B5EF4-FFF2-40B4-BE49-F238E27FC236}">
                    <a16:creationId xmlns:a16="http://schemas.microsoft.com/office/drawing/2014/main" id="{15EC8B4F-0667-8511-550E-6D010A2F91F2}"/>
                  </a:ext>
                </a:extLst>
              </p:cNvPr>
              <p:cNvSpPr>
                <a:spLocks/>
              </p:cNvSpPr>
              <p:nvPr/>
            </p:nvSpPr>
            <p:spPr bwMode="auto">
              <a:xfrm>
                <a:off x="8314774" y="3145781"/>
                <a:ext cx="161925" cy="733425"/>
              </a:xfrm>
              <a:custGeom>
                <a:avLst/>
                <a:gdLst>
                  <a:gd name="T0" fmla="*/ 0 w 102"/>
                  <a:gd name="T1" fmla="*/ 434 h 462"/>
                  <a:gd name="T2" fmla="*/ 0 w 102"/>
                  <a:gd name="T3" fmla="*/ 0 h 462"/>
                  <a:gd name="T4" fmla="*/ 102 w 102"/>
                  <a:gd name="T5" fmla="*/ 0 h 462"/>
                  <a:gd name="T6" fmla="*/ 102 w 102"/>
                  <a:gd name="T7" fmla="*/ 434 h 462"/>
                  <a:gd name="T8" fmla="*/ 74 w 102"/>
                  <a:gd name="T9" fmla="*/ 462 h 462"/>
                  <a:gd name="T10" fmla="*/ 26 w 102"/>
                  <a:gd name="T11" fmla="*/ 462 h 462"/>
                  <a:gd name="T12" fmla="*/ 0 w 102"/>
                  <a:gd name="T13" fmla="*/ 434 h 462"/>
                </a:gdLst>
                <a:ahLst/>
                <a:cxnLst>
                  <a:cxn ang="0">
                    <a:pos x="T0" y="T1"/>
                  </a:cxn>
                  <a:cxn ang="0">
                    <a:pos x="T2" y="T3"/>
                  </a:cxn>
                  <a:cxn ang="0">
                    <a:pos x="T4" y="T5"/>
                  </a:cxn>
                  <a:cxn ang="0">
                    <a:pos x="T6" y="T7"/>
                  </a:cxn>
                  <a:cxn ang="0">
                    <a:pos x="T8" y="T9"/>
                  </a:cxn>
                  <a:cxn ang="0">
                    <a:pos x="T10" y="T11"/>
                  </a:cxn>
                  <a:cxn ang="0">
                    <a:pos x="T12" y="T13"/>
                  </a:cxn>
                </a:cxnLst>
                <a:rect l="0" t="0" r="r" b="b"/>
                <a:pathLst>
                  <a:path w="102" h="462">
                    <a:moveTo>
                      <a:pt x="0" y="434"/>
                    </a:moveTo>
                    <a:lnTo>
                      <a:pt x="0" y="0"/>
                    </a:lnTo>
                    <a:lnTo>
                      <a:pt x="102" y="0"/>
                    </a:lnTo>
                    <a:lnTo>
                      <a:pt x="102" y="434"/>
                    </a:lnTo>
                    <a:lnTo>
                      <a:pt x="74" y="462"/>
                    </a:lnTo>
                    <a:lnTo>
                      <a:pt x="26" y="462"/>
                    </a:lnTo>
                    <a:lnTo>
                      <a:pt x="0" y="434"/>
                    </a:lnTo>
                    <a:close/>
                  </a:path>
                </a:pathLst>
              </a:custGeom>
              <a:solidFill>
                <a:srgbClr val="7C20C3"/>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3" name="Line 65">
                <a:extLst>
                  <a:ext uri="{FF2B5EF4-FFF2-40B4-BE49-F238E27FC236}">
                    <a16:creationId xmlns:a16="http://schemas.microsoft.com/office/drawing/2014/main" id="{98FCB6EF-D272-BF58-1512-6902A6992CCD}"/>
                  </a:ext>
                </a:extLst>
              </p:cNvPr>
              <p:cNvSpPr>
                <a:spLocks noChangeShapeType="1"/>
              </p:cNvSpPr>
              <p:nvPr/>
            </p:nvSpPr>
            <p:spPr bwMode="auto">
              <a:xfrm flipV="1">
                <a:off x="8181424" y="4819006"/>
                <a:ext cx="3175" cy="10795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4" name="Freeform 66">
                <a:extLst>
                  <a:ext uri="{FF2B5EF4-FFF2-40B4-BE49-F238E27FC236}">
                    <a16:creationId xmlns:a16="http://schemas.microsoft.com/office/drawing/2014/main" id="{7DB4B939-8B7B-4584-BD82-43BFA7838F54}"/>
                  </a:ext>
                </a:extLst>
              </p:cNvPr>
              <p:cNvSpPr>
                <a:spLocks/>
              </p:cNvSpPr>
              <p:nvPr/>
            </p:nvSpPr>
            <p:spPr bwMode="auto">
              <a:xfrm>
                <a:off x="8102049" y="3863331"/>
                <a:ext cx="161925" cy="955675"/>
              </a:xfrm>
              <a:custGeom>
                <a:avLst/>
                <a:gdLst>
                  <a:gd name="T0" fmla="*/ 100 w 102"/>
                  <a:gd name="T1" fmla="*/ 26 h 602"/>
                  <a:gd name="T2" fmla="*/ 102 w 102"/>
                  <a:gd name="T3" fmla="*/ 602 h 602"/>
                  <a:gd name="T4" fmla="*/ 0 w 102"/>
                  <a:gd name="T5" fmla="*/ 602 h 602"/>
                  <a:gd name="T6" fmla="*/ 0 w 102"/>
                  <a:gd name="T7" fmla="*/ 26 h 602"/>
                  <a:gd name="T8" fmla="*/ 28 w 102"/>
                  <a:gd name="T9" fmla="*/ 0 h 602"/>
                  <a:gd name="T10" fmla="*/ 74 w 102"/>
                  <a:gd name="T11" fmla="*/ 0 h 602"/>
                  <a:gd name="T12" fmla="*/ 100 w 102"/>
                  <a:gd name="T13" fmla="*/ 26 h 602"/>
                </a:gdLst>
                <a:ahLst/>
                <a:cxnLst>
                  <a:cxn ang="0">
                    <a:pos x="T0" y="T1"/>
                  </a:cxn>
                  <a:cxn ang="0">
                    <a:pos x="T2" y="T3"/>
                  </a:cxn>
                  <a:cxn ang="0">
                    <a:pos x="T4" y="T5"/>
                  </a:cxn>
                  <a:cxn ang="0">
                    <a:pos x="T6" y="T7"/>
                  </a:cxn>
                  <a:cxn ang="0">
                    <a:pos x="T8" y="T9"/>
                  </a:cxn>
                  <a:cxn ang="0">
                    <a:pos x="T10" y="T11"/>
                  </a:cxn>
                  <a:cxn ang="0">
                    <a:pos x="T12" y="T13"/>
                  </a:cxn>
                </a:cxnLst>
                <a:rect l="0" t="0" r="r" b="b"/>
                <a:pathLst>
                  <a:path w="102" h="602">
                    <a:moveTo>
                      <a:pt x="100" y="26"/>
                    </a:moveTo>
                    <a:lnTo>
                      <a:pt x="102" y="602"/>
                    </a:lnTo>
                    <a:lnTo>
                      <a:pt x="0" y="602"/>
                    </a:lnTo>
                    <a:lnTo>
                      <a:pt x="0" y="26"/>
                    </a:lnTo>
                    <a:lnTo>
                      <a:pt x="28" y="0"/>
                    </a:lnTo>
                    <a:lnTo>
                      <a:pt x="74" y="0"/>
                    </a:lnTo>
                    <a:lnTo>
                      <a:pt x="100" y="26"/>
                    </a:lnTo>
                    <a:close/>
                  </a:path>
                </a:pathLst>
              </a:custGeom>
              <a:solidFill>
                <a:srgbClr val="8A29D6"/>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5" name="Line 67">
                <a:extLst>
                  <a:ext uri="{FF2B5EF4-FFF2-40B4-BE49-F238E27FC236}">
                    <a16:creationId xmlns:a16="http://schemas.microsoft.com/office/drawing/2014/main" id="{45B11361-8BF8-8AF4-7A63-87E34A3B2448}"/>
                  </a:ext>
                </a:extLst>
              </p:cNvPr>
              <p:cNvSpPr>
                <a:spLocks noChangeShapeType="1"/>
              </p:cNvSpPr>
              <p:nvPr/>
            </p:nvSpPr>
            <p:spPr bwMode="auto">
              <a:xfrm>
                <a:off x="8181424" y="2691756"/>
                <a:ext cx="0" cy="4603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6" name="Freeform 68">
                <a:extLst>
                  <a:ext uri="{FF2B5EF4-FFF2-40B4-BE49-F238E27FC236}">
                    <a16:creationId xmlns:a16="http://schemas.microsoft.com/office/drawing/2014/main" id="{E5CA3EF3-C482-CC3D-F3AB-994E5773FC4D}"/>
                  </a:ext>
                </a:extLst>
              </p:cNvPr>
              <p:cNvSpPr>
                <a:spLocks/>
              </p:cNvSpPr>
              <p:nvPr/>
            </p:nvSpPr>
            <p:spPr bwMode="auto">
              <a:xfrm>
                <a:off x="8102049" y="3152131"/>
                <a:ext cx="161925" cy="711200"/>
              </a:xfrm>
              <a:custGeom>
                <a:avLst/>
                <a:gdLst>
                  <a:gd name="T0" fmla="*/ 0 w 102"/>
                  <a:gd name="T1" fmla="*/ 420 h 448"/>
                  <a:gd name="T2" fmla="*/ 0 w 102"/>
                  <a:gd name="T3" fmla="*/ 0 h 448"/>
                  <a:gd name="T4" fmla="*/ 102 w 102"/>
                  <a:gd name="T5" fmla="*/ 0 h 448"/>
                  <a:gd name="T6" fmla="*/ 102 w 102"/>
                  <a:gd name="T7" fmla="*/ 420 h 448"/>
                  <a:gd name="T8" fmla="*/ 74 w 102"/>
                  <a:gd name="T9" fmla="*/ 448 h 448"/>
                  <a:gd name="T10" fmla="*/ 26 w 102"/>
                  <a:gd name="T11" fmla="*/ 448 h 448"/>
                  <a:gd name="T12" fmla="*/ 0 w 102"/>
                  <a:gd name="T13" fmla="*/ 420 h 448"/>
                </a:gdLst>
                <a:ahLst/>
                <a:cxnLst>
                  <a:cxn ang="0">
                    <a:pos x="T0" y="T1"/>
                  </a:cxn>
                  <a:cxn ang="0">
                    <a:pos x="T2" y="T3"/>
                  </a:cxn>
                  <a:cxn ang="0">
                    <a:pos x="T4" y="T5"/>
                  </a:cxn>
                  <a:cxn ang="0">
                    <a:pos x="T6" y="T7"/>
                  </a:cxn>
                  <a:cxn ang="0">
                    <a:pos x="T8" y="T9"/>
                  </a:cxn>
                  <a:cxn ang="0">
                    <a:pos x="T10" y="T11"/>
                  </a:cxn>
                  <a:cxn ang="0">
                    <a:pos x="T12" y="T13"/>
                  </a:cxn>
                </a:cxnLst>
                <a:rect l="0" t="0" r="r" b="b"/>
                <a:pathLst>
                  <a:path w="102" h="448">
                    <a:moveTo>
                      <a:pt x="0" y="420"/>
                    </a:moveTo>
                    <a:lnTo>
                      <a:pt x="0" y="0"/>
                    </a:lnTo>
                    <a:lnTo>
                      <a:pt x="102" y="0"/>
                    </a:lnTo>
                    <a:lnTo>
                      <a:pt x="102" y="420"/>
                    </a:lnTo>
                    <a:lnTo>
                      <a:pt x="74" y="448"/>
                    </a:lnTo>
                    <a:lnTo>
                      <a:pt x="26" y="448"/>
                    </a:lnTo>
                    <a:lnTo>
                      <a:pt x="0" y="420"/>
                    </a:lnTo>
                    <a:close/>
                  </a:path>
                </a:pathLst>
              </a:custGeom>
              <a:solidFill>
                <a:srgbClr val="8A29D6"/>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7" name="Line 69">
                <a:extLst>
                  <a:ext uri="{FF2B5EF4-FFF2-40B4-BE49-F238E27FC236}">
                    <a16:creationId xmlns:a16="http://schemas.microsoft.com/office/drawing/2014/main" id="{C2C5616E-B324-CFC0-DE87-832CE58B0614}"/>
                  </a:ext>
                </a:extLst>
              </p:cNvPr>
              <p:cNvSpPr>
                <a:spLocks noChangeShapeType="1"/>
              </p:cNvSpPr>
              <p:nvPr/>
            </p:nvSpPr>
            <p:spPr bwMode="auto">
              <a:xfrm flipV="1">
                <a:off x="7971874" y="4822181"/>
                <a:ext cx="0" cy="1076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8" name="Freeform 70">
                <a:extLst>
                  <a:ext uri="{FF2B5EF4-FFF2-40B4-BE49-F238E27FC236}">
                    <a16:creationId xmlns:a16="http://schemas.microsoft.com/office/drawing/2014/main" id="{AF7DCECD-88FA-1F03-58FE-214059BC0BCA}"/>
                  </a:ext>
                </a:extLst>
              </p:cNvPr>
              <p:cNvSpPr>
                <a:spLocks/>
              </p:cNvSpPr>
              <p:nvPr/>
            </p:nvSpPr>
            <p:spPr bwMode="auto">
              <a:xfrm>
                <a:off x="7889324" y="3834756"/>
                <a:ext cx="165100" cy="987425"/>
              </a:xfrm>
              <a:custGeom>
                <a:avLst/>
                <a:gdLst>
                  <a:gd name="T0" fmla="*/ 104 w 104"/>
                  <a:gd name="T1" fmla="*/ 28 h 622"/>
                  <a:gd name="T2" fmla="*/ 102 w 104"/>
                  <a:gd name="T3" fmla="*/ 622 h 622"/>
                  <a:gd name="T4" fmla="*/ 0 w 104"/>
                  <a:gd name="T5" fmla="*/ 622 h 622"/>
                  <a:gd name="T6" fmla="*/ 2 w 104"/>
                  <a:gd name="T7" fmla="*/ 28 h 622"/>
                  <a:gd name="T8" fmla="*/ 30 w 104"/>
                  <a:gd name="T9" fmla="*/ 0 h 622"/>
                  <a:gd name="T10" fmla="*/ 78 w 104"/>
                  <a:gd name="T11" fmla="*/ 0 h 622"/>
                  <a:gd name="T12" fmla="*/ 104 w 104"/>
                  <a:gd name="T13" fmla="*/ 28 h 622"/>
                </a:gdLst>
                <a:ahLst/>
                <a:cxnLst>
                  <a:cxn ang="0">
                    <a:pos x="T0" y="T1"/>
                  </a:cxn>
                  <a:cxn ang="0">
                    <a:pos x="T2" y="T3"/>
                  </a:cxn>
                  <a:cxn ang="0">
                    <a:pos x="T4" y="T5"/>
                  </a:cxn>
                  <a:cxn ang="0">
                    <a:pos x="T6" y="T7"/>
                  </a:cxn>
                  <a:cxn ang="0">
                    <a:pos x="T8" y="T9"/>
                  </a:cxn>
                  <a:cxn ang="0">
                    <a:pos x="T10" y="T11"/>
                  </a:cxn>
                  <a:cxn ang="0">
                    <a:pos x="T12" y="T13"/>
                  </a:cxn>
                </a:cxnLst>
                <a:rect l="0" t="0" r="r" b="b"/>
                <a:pathLst>
                  <a:path w="104" h="622">
                    <a:moveTo>
                      <a:pt x="104" y="28"/>
                    </a:moveTo>
                    <a:lnTo>
                      <a:pt x="102" y="622"/>
                    </a:lnTo>
                    <a:lnTo>
                      <a:pt x="0" y="622"/>
                    </a:lnTo>
                    <a:lnTo>
                      <a:pt x="2" y="28"/>
                    </a:lnTo>
                    <a:lnTo>
                      <a:pt x="30" y="0"/>
                    </a:lnTo>
                    <a:lnTo>
                      <a:pt x="78" y="0"/>
                    </a:lnTo>
                    <a:lnTo>
                      <a:pt x="104" y="28"/>
                    </a:lnTo>
                    <a:close/>
                  </a:path>
                </a:pathLst>
              </a:custGeom>
              <a:solidFill>
                <a:srgbClr val="9832E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9" name="Line 71">
                <a:extLst>
                  <a:ext uri="{FF2B5EF4-FFF2-40B4-BE49-F238E27FC236}">
                    <a16:creationId xmlns:a16="http://schemas.microsoft.com/office/drawing/2014/main" id="{E445A266-FBDF-D1E6-F95C-962F0C0FE325}"/>
                  </a:ext>
                </a:extLst>
              </p:cNvPr>
              <p:cNvSpPr>
                <a:spLocks noChangeShapeType="1"/>
              </p:cNvSpPr>
              <p:nvPr/>
            </p:nvSpPr>
            <p:spPr bwMode="auto">
              <a:xfrm>
                <a:off x="7975049" y="2691756"/>
                <a:ext cx="0" cy="441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0" name="Freeform 72">
                <a:extLst>
                  <a:ext uri="{FF2B5EF4-FFF2-40B4-BE49-F238E27FC236}">
                    <a16:creationId xmlns:a16="http://schemas.microsoft.com/office/drawing/2014/main" id="{1F9096D3-6677-0138-E942-729F0528F972}"/>
                  </a:ext>
                </a:extLst>
              </p:cNvPr>
              <p:cNvSpPr>
                <a:spLocks/>
              </p:cNvSpPr>
              <p:nvPr/>
            </p:nvSpPr>
            <p:spPr bwMode="auto">
              <a:xfrm>
                <a:off x="7892499" y="3133081"/>
                <a:ext cx="161925" cy="701675"/>
              </a:xfrm>
              <a:custGeom>
                <a:avLst/>
                <a:gdLst>
                  <a:gd name="T0" fmla="*/ 2 w 102"/>
                  <a:gd name="T1" fmla="*/ 414 h 442"/>
                  <a:gd name="T2" fmla="*/ 0 w 102"/>
                  <a:gd name="T3" fmla="*/ 0 h 442"/>
                  <a:gd name="T4" fmla="*/ 102 w 102"/>
                  <a:gd name="T5" fmla="*/ 0 h 442"/>
                  <a:gd name="T6" fmla="*/ 102 w 102"/>
                  <a:gd name="T7" fmla="*/ 414 h 442"/>
                  <a:gd name="T8" fmla="*/ 74 w 102"/>
                  <a:gd name="T9" fmla="*/ 442 h 442"/>
                  <a:gd name="T10" fmla="*/ 28 w 102"/>
                  <a:gd name="T11" fmla="*/ 442 h 442"/>
                  <a:gd name="T12" fmla="*/ 2 w 102"/>
                  <a:gd name="T13" fmla="*/ 414 h 442"/>
                </a:gdLst>
                <a:ahLst/>
                <a:cxnLst>
                  <a:cxn ang="0">
                    <a:pos x="T0" y="T1"/>
                  </a:cxn>
                  <a:cxn ang="0">
                    <a:pos x="T2" y="T3"/>
                  </a:cxn>
                  <a:cxn ang="0">
                    <a:pos x="T4" y="T5"/>
                  </a:cxn>
                  <a:cxn ang="0">
                    <a:pos x="T6" y="T7"/>
                  </a:cxn>
                  <a:cxn ang="0">
                    <a:pos x="T8" y="T9"/>
                  </a:cxn>
                  <a:cxn ang="0">
                    <a:pos x="T10" y="T11"/>
                  </a:cxn>
                  <a:cxn ang="0">
                    <a:pos x="T12" y="T13"/>
                  </a:cxn>
                </a:cxnLst>
                <a:rect l="0" t="0" r="r" b="b"/>
                <a:pathLst>
                  <a:path w="102" h="442">
                    <a:moveTo>
                      <a:pt x="2" y="414"/>
                    </a:moveTo>
                    <a:lnTo>
                      <a:pt x="0" y="0"/>
                    </a:lnTo>
                    <a:lnTo>
                      <a:pt x="102" y="0"/>
                    </a:lnTo>
                    <a:lnTo>
                      <a:pt x="102" y="414"/>
                    </a:lnTo>
                    <a:lnTo>
                      <a:pt x="74" y="442"/>
                    </a:lnTo>
                    <a:lnTo>
                      <a:pt x="28" y="442"/>
                    </a:lnTo>
                    <a:lnTo>
                      <a:pt x="2" y="414"/>
                    </a:lnTo>
                    <a:close/>
                  </a:path>
                </a:pathLst>
              </a:custGeom>
              <a:solidFill>
                <a:srgbClr val="9832E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1" name="Line 73">
                <a:extLst>
                  <a:ext uri="{FF2B5EF4-FFF2-40B4-BE49-F238E27FC236}">
                    <a16:creationId xmlns:a16="http://schemas.microsoft.com/office/drawing/2014/main" id="{13B3BEEE-8450-D446-BBF9-136A83CA795C}"/>
                  </a:ext>
                </a:extLst>
              </p:cNvPr>
              <p:cNvSpPr>
                <a:spLocks noChangeShapeType="1"/>
              </p:cNvSpPr>
              <p:nvPr/>
            </p:nvSpPr>
            <p:spPr bwMode="auto">
              <a:xfrm flipH="1" flipV="1">
                <a:off x="7752799" y="4796781"/>
                <a:ext cx="3175" cy="11017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2" name="Freeform 74">
                <a:extLst>
                  <a:ext uri="{FF2B5EF4-FFF2-40B4-BE49-F238E27FC236}">
                    <a16:creationId xmlns:a16="http://schemas.microsoft.com/office/drawing/2014/main" id="{914597B6-95D5-497E-EAE6-3A2AB7905176}"/>
                  </a:ext>
                </a:extLst>
              </p:cNvPr>
              <p:cNvSpPr>
                <a:spLocks/>
              </p:cNvSpPr>
              <p:nvPr/>
            </p:nvSpPr>
            <p:spPr bwMode="auto">
              <a:xfrm>
                <a:off x="7670249" y="3764906"/>
                <a:ext cx="165100" cy="1031875"/>
              </a:xfrm>
              <a:custGeom>
                <a:avLst/>
                <a:gdLst>
                  <a:gd name="T0" fmla="*/ 104 w 104"/>
                  <a:gd name="T1" fmla="*/ 28 h 650"/>
                  <a:gd name="T2" fmla="*/ 102 w 104"/>
                  <a:gd name="T3" fmla="*/ 650 h 650"/>
                  <a:gd name="T4" fmla="*/ 0 w 104"/>
                  <a:gd name="T5" fmla="*/ 650 h 650"/>
                  <a:gd name="T6" fmla="*/ 2 w 104"/>
                  <a:gd name="T7" fmla="*/ 28 h 650"/>
                  <a:gd name="T8" fmla="*/ 30 w 104"/>
                  <a:gd name="T9" fmla="*/ 0 h 650"/>
                  <a:gd name="T10" fmla="*/ 78 w 104"/>
                  <a:gd name="T11" fmla="*/ 0 h 650"/>
                  <a:gd name="T12" fmla="*/ 104 w 104"/>
                  <a:gd name="T13" fmla="*/ 28 h 650"/>
                </a:gdLst>
                <a:ahLst/>
                <a:cxnLst>
                  <a:cxn ang="0">
                    <a:pos x="T0" y="T1"/>
                  </a:cxn>
                  <a:cxn ang="0">
                    <a:pos x="T2" y="T3"/>
                  </a:cxn>
                  <a:cxn ang="0">
                    <a:pos x="T4" y="T5"/>
                  </a:cxn>
                  <a:cxn ang="0">
                    <a:pos x="T6" y="T7"/>
                  </a:cxn>
                  <a:cxn ang="0">
                    <a:pos x="T8" y="T9"/>
                  </a:cxn>
                  <a:cxn ang="0">
                    <a:pos x="T10" y="T11"/>
                  </a:cxn>
                  <a:cxn ang="0">
                    <a:pos x="T12" y="T13"/>
                  </a:cxn>
                </a:cxnLst>
                <a:rect l="0" t="0" r="r" b="b"/>
                <a:pathLst>
                  <a:path w="104" h="650">
                    <a:moveTo>
                      <a:pt x="104" y="28"/>
                    </a:moveTo>
                    <a:lnTo>
                      <a:pt x="102" y="650"/>
                    </a:lnTo>
                    <a:lnTo>
                      <a:pt x="0" y="650"/>
                    </a:lnTo>
                    <a:lnTo>
                      <a:pt x="2" y="28"/>
                    </a:lnTo>
                    <a:lnTo>
                      <a:pt x="30" y="0"/>
                    </a:lnTo>
                    <a:lnTo>
                      <a:pt x="78" y="0"/>
                    </a:lnTo>
                    <a:lnTo>
                      <a:pt x="104" y="28"/>
                    </a:lnTo>
                    <a:close/>
                  </a:path>
                </a:pathLst>
              </a:custGeom>
              <a:solidFill>
                <a:srgbClr val="9543F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3" name="Line 75">
                <a:extLst>
                  <a:ext uri="{FF2B5EF4-FFF2-40B4-BE49-F238E27FC236}">
                    <a16:creationId xmlns:a16="http://schemas.microsoft.com/office/drawing/2014/main" id="{97887C4A-B285-376F-726E-DECDE892517C}"/>
                  </a:ext>
                </a:extLst>
              </p:cNvPr>
              <p:cNvSpPr>
                <a:spLocks noChangeShapeType="1"/>
              </p:cNvSpPr>
              <p:nvPr/>
            </p:nvSpPr>
            <p:spPr bwMode="auto">
              <a:xfrm>
                <a:off x="7755974" y="2691756"/>
                <a:ext cx="0" cy="3492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4" name="Freeform 76">
                <a:extLst>
                  <a:ext uri="{FF2B5EF4-FFF2-40B4-BE49-F238E27FC236}">
                    <a16:creationId xmlns:a16="http://schemas.microsoft.com/office/drawing/2014/main" id="{9BDFB2D5-4BC8-D821-F6D8-2E3CF37AF68C}"/>
                  </a:ext>
                </a:extLst>
              </p:cNvPr>
              <p:cNvSpPr>
                <a:spLocks/>
              </p:cNvSpPr>
              <p:nvPr/>
            </p:nvSpPr>
            <p:spPr bwMode="auto">
              <a:xfrm>
                <a:off x="7673424" y="3041006"/>
                <a:ext cx="161925" cy="723900"/>
              </a:xfrm>
              <a:custGeom>
                <a:avLst/>
                <a:gdLst>
                  <a:gd name="T0" fmla="*/ 2 w 102"/>
                  <a:gd name="T1" fmla="*/ 428 h 456"/>
                  <a:gd name="T2" fmla="*/ 0 w 102"/>
                  <a:gd name="T3" fmla="*/ 0 h 456"/>
                  <a:gd name="T4" fmla="*/ 102 w 102"/>
                  <a:gd name="T5" fmla="*/ 0 h 456"/>
                  <a:gd name="T6" fmla="*/ 102 w 102"/>
                  <a:gd name="T7" fmla="*/ 428 h 456"/>
                  <a:gd name="T8" fmla="*/ 74 w 102"/>
                  <a:gd name="T9" fmla="*/ 456 h 456"/>
                  <a:gd name="T10" fmla="*/ 28 w 102"/>
                  <a:gd name="T11" fmla="*/ 456 h 456"/>
                  <a:gd name="T12" fmla="*/ 2 w 102"/>
                  <a:gd name="T13" fmla="*/ 428 h 456"/>
                </a:gdLst>
                <a:ahLst/>
                <a:cxnLst>
                  <a:cxn ang="0">
                    <a:pos x="T0" y="T1"/>
                  </a:cxn>
                  <a:cxn ang="0">
                    <a:pos x="T2" y="T3"/>
                  </a:cxn>
                  <a:cxn ang="0">
                    <a:pos x="T4" y="T5"/>
                  </a:cxn>
                  <a:cxn ang="0">
                    <a:pos x="T6" y="T7"/>
                  </a:cxn>
                  <a:cxn ang="0">
                    <a:pos x="T8" y="T9"/>
                  </a:cxn>
                  <a:cxn ang="0">
                    <a:pos x="T10" y="T11"/>
                  </a:cxn>
                  <a:cxn ang="0">
                    <a:pos x="T12" y="T13"/>
                  </a:cxn>
                </a:cxnLst>
                <a:rect l="0" t="0" r="r" b="b"/>
                <a:pathLst>
                  <a:path w="102" h="456">
                    <a:moveTo>
                      <a:pt x="2" y="428"/>
                    </a:moveTo>
                    <a:lnTo>
                      <a:pt x="0" y="0"/>
                    </a:lnTo>
                    <a:lnTo>
                      <a:pt x="102" y="0"/>
                    </a:lnTo>
                    <a:lnTo>
                      <a:pt x="102" y="428"/>
                    </a:lnTo>
                    <a:lnTo>
                      <a:pt x="74" y="456"/>
                    </a:lnTo>
                    <a:lnTo>
                      <a:pt x="28" y="456"/>
                    </a:lnTo>
                    <a:lnTo>
                      <a:pt x="2" y="428"/>
                    </a:lnTo>
                    <a:close/>
                  </a:path>
                </a:pathLst>
              </a:custGeom>
              <a:solidFill>
                <a:srgbClr val="9543F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5" name="Line 77">
                <a:extLst>
                  <a:ext uri="{FF2B5EF4-FFF2-40B4-BE49-F238E27FC236}">
                    <a16:creationId xmlns:a16="http://schemas.microsoft.com/office/drawing/2014/main" id="{14DE1AE0-0D0D-9EC5-5FD4-88D23A1D4A0F}"/>
                  </a:ext>
                </a:extLst>
              </p:cNvPr>
              <p:cNvSpPr>
                <a:spLocks noChangeShapeType="1"/>
              </p:cNvSpPr>
              <p:nvPr/>
            </p:nvSpPr>
            <p:spPr bwMode="auto">
              <a:xfrm flipH="1" flipV="1">
                <a:off x="7540074" y="4720581"/>
                <a:ext cx="3175" cy="11779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6" name="Freeform 78">
                <a:extLst>
                  <a:ext uri="{FF2B5EF4-FFF2-40B4-BE49-F238E27FC236}">
                    <a16:creationId xmlns:a16="http://schemas.microsoft.com/office/drawing/2014/main" id="{18CE24C3-6F8E-234A-CD50-08BFCDDB3FB1}"/>
                  </a:ext>
                </a:extLst>
              </p:cNvPr>
              <p:cNvSpPr>
                <a:spLocks/>
              </p:cNvSpPr>
              <p:nvPr/>
            </p:nvSpPr>
            <p:spPr bwMode="auto">
              <a:xfrm>
                <a:off x="7460699" y="3676006"/>
                <a:ext cx="165100" cy="1044575"/>
              </a:xfrm>
              <a:custGeom>
                <a:avLst/>
                <a:gdLst>
                  <a:gd name="T0" fmla="*/ 104 w 104"/>
                  <a:gd name="T1" fmla="*/ 28 h 658"/>
                  <a:gd name="T2" fmla="*/ 102 w 104"/>
                  <a:gd name="T3" fmla="*/ 658 h 658"/>
                  <a:gd name="T4" fmla="*/ 0 w 104"/>
                  <a:gd name="T5" fmla="*/ 658 h 658"/>
                  <a:gd name="T6" fmla="*/ 2 w 104"/>
                  <a:gd name="T7" fmla="*/ 28 h 658"/>
                  <a:gd name="T8" fmla="*/ 30 w 104"/>
                  <a:gd name="T9" fmla="*/ 0 h 658"/>
                  <a:gd name="T10" fmla="*/ 78 w 104"/>
                  <a:gd name="T11" fmla="*/ 0 h 658"/>
                  <a:gd name="T12" fmla="*/ 104 w 104"/>
                  <a:gd name="T13" fmla="*/ 28 h 658"/>
                </a:gdLst>
                <a:ahLst/>
                <a:cxnLst>
                  <a:cxn ang="0">
                    <a:pos x="T0" y="T1"/>
                  </a:cxn>
                  <a:cxn ang="0">
                    <a:pos x="T2" y="T3"/>
                  </a:cxn>
                  <a:cxn ang="0">
                    <a:pos x="T4" y="T5"/>
                  </a:cxn>
                  <a:cxn ang="0">
                    <a:pos x="T6" y="T7"/>
                  </a:cxn>
                  <a:cxn ang="0">
                    <a:pos x="T8" y="T9"/>
                  </a:cxn>
                  <a:cxn ang="0">
                    <a:pos x="T10" y="T11"/>
                  </a:cxn>
                  <a:cxn ang="0">
                    <a:pos x="T12" y="T13"/>
                  </a:cxn>
                </a:cxnLst>
                <a:rect l="0" t="0" r="r" b="b"/>
                <a:pathLst>
                  <a:path w="104" h="658">
                    <a:moveTo>
                      <a:pt x="104" y="28"/>
                    </a:moveTo>
                    <a:lnTo>
                      <a:pt x="102" y="658"/>
                    </a:lnTo>
                    <a:lnTo>
                      <a:pt x="0" y="658"/>
                    </a:lnTo>
                    <a:lnTo>
                      <a:pt x="2" y="28"/>
                    </a:lnTo>
                    <a:lnTo>
                      <a:pt x="30" y="0"/>
                    </a:lnTo>
                    <a:lnTo>
                      <a:pt x="78" y="0"/>
                    </a:lnTo>
                    <a:lnTo>
                      <a:pt x="104" y="28"/>
                    </a:lnTo>
                    <a:close/>
                  </a:path>
                </a:pathLst>
              </a:custGeom>
              <a:solidFill>
                <a:srgbClr val="795D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7" name="Line 79">
                <a:extLst>
                  <a:ext uri="{FF2B5EF4-FFF2-40B4-BE49-F238E27FC236}">
                    <a16:creationId xmlns:a16="http://schemas.microsoft.com/office/drawing/2014/main" id="{0D54C771-ECAD-BECF-2ACA-678BD75E0AFC}"/>
                  </a:ext>
                </a:extLst>
              </p:cNvPr>
              <p:cNvSpPr>
                <a:spLocks noChangeShapeType="1"/>
              </p:cNvSpPr>
              <p:nvPr/>
            </p:nvSpPr>
            <p:spPr bwMode="auto">
              <a:xfrm>
                <a:off x="7546424" y="2691756"/>
                <a:ext cx="0" cy="2667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8" name="Freeform 80">
                <a:extLst>
                  <a:ext uri="{FF2B5EF4-FFF2-40B4-BE49-F238E27FC236}">
                    <a16:creationId xmlns:a16="http://schemas.microsoft.com/office/drawing/2014/main" id="{23DBCA89-DB5A-0453-172C-B91A7B63D1A9}"/>
                  </a:ext>
                </a:extLst>
              </p:cNvPr>
              <p:cNvSpPr>
                <a:spLocks/>
              </p:cNvSpPr>
              <p:nvPr/>
            </p:nvSpPr>
            <p:spPr bwMode="auto">
              <a:xfrm>
                <a:off x="7463874" y="2958456"/>
                <a:ext cx="161925" cy="717550"/>
              </a:xfrm>
              <a:custGeom>
                <a:avLst/>
                <a:gdLst>
                  <a:gd name="T0" fmla="*/ 0 w 102"/>
                  <a:gd name="T1" fmla="*/ 424 h 452"/>
                  <a:gd name="T2" fmla="*/ 0 w 102"/>
                  <a:gd name="T3" fmla="*/ 0 h 452"/>
                  <a:gd name="T4" fmla="*/ 102 w 102"/>
                  <a:gd name="T5" fmla="*/ 0 h 452"/>
                  <a:gd name="T6" fmla="*/ 102 w 102"/>
                  <a:gd name="T7" fmla="*/ 424 h 452"/>
                  <a:gd name="T8" fmla="*/ 74 w 102"/>
                  <a:gd name="T9" fmla="*/ 452 h 452"/>
                  <a:gd name="T10" fmla="*/ 28 w 102"/>
                  <a:gd name="T11" fmla="*/ 452 h 452"/>
                  <a:gd name="T12" fmla="*/ 0 w 102"/>
                  <a:gd name="T13" fmla="*/ 424 h 452"/>
                </a:gdLst>
                <a:ahLst/>
                <a:cxnLst>
                  <a:cxn ang="0">
                    <a:pos x="T0" y="T1"/>
                  </a:cxn>
                  <a:cxn ang="0">
                    <a:pos x="T2" y="T3"/>
                  </a:cxn>
                  <a:cxn ang="0">
                    <a:pos x="T4" y="T5"/>
                  </a:cxn>
                  <a:cxn ang="0">
                    <a:pos x="T6" y="T7"/>
                  </a:cxn>
                  <a:cxn ang="0">
                    <a:pos x="T8" y="T9"/>
                  </a:cxn>
                  <a:cxn ang="0">
                    <a:pos x="T10" y="T11"/>
                  </a:cxn>
                  <a:cxn ang="0">
                    <a:pos x="T12" y="T13"/>
                  </a:cxn>
                </a:cxnLst>
                <a:rect l="0" t="0" r="r" b="b"/>
                <a:pathLst>
                  <a:path w="102" h="452">
                    <a:moveTo>
                      <a:pt x="0" y="424"/>
                    </a:moveTo>
                    <a:lnTo>
                      <a:pt x="0" y="0"/>
                    </a:lnTo>
                    <a:lnTo>
                      <a:pt x="102" y="0"/>
                    </a:lnTo>
                    <a:lnTo>
                      <a:pt x="102" y="424"/>
                    </a:lnTo>
                    <a:lnTo>
                      <a:pt x="74" y="452"/>
                    </a:lnTo>
                    <a:lnTo>
                      <a:pt x="28" y="452"/>
                    </a:lnTo>
                    <a:lnTo>
                      <a:pt x="0" y="424"/>
                    </a:lnTo>
                    <a:close/>
                  </a:path>
                </a:pathLst>
              </a:custGeom>
              <a:solidFill>
                <a:srgbClr val="795D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9" name="Line 81">
                <a:extLst>
                  <a:ext uri="{FF2B5EF4-FFF2-40B4-BE49-F238E27FC236}">
                    <a16:creationId xmlns:a16="http://schemas.microsoft.com/office/drawing/2014/main" id="{949F4983-E819-840D-B1CE-CFB8E13DAE03}"/>
                  </a:ext>
                </a:extLst>
              </p:cNvPr>
              <p:cNvSpPr>
                <a:spLocks noChangeShapeType="1"/>
              </p:cNvSpPr>
              <p:nvPr/>
            </p:nvSpPr>
            <p:spPr bwMode="auto">
              <a:xfrm flipH="1" flipV="1">
                <a:off x="7324174" y="4625331"/>
                <a:ext cx="3175" cy="12731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0" name="Freeform 82">
                <a:extLst>
                  <a:ext uri="{FF2B5EF4-FFF2-40B4-BE49-F238E27FC236}">
                    <a16:creationId xmlns:a16="http://schemas.microsoft.com/office/drawing/2014/main" id="{94724312-37D2-9589-80B4-FDE563FD899F}"/>
                  </a:ext>
                </a:extLst>
              </p:cNvPr>
              <p:cNvSpPr>
                <a:spLocks/>
              </p:cNvSpPr>
              <p:nvPr/>
            </p:nvSpPr>
            <p:spPr bwMode="auto">
              <a:xfrm>
                <a:off x="7244799" y="3583931"/>
                <a:ext cx="161925" cy="1041400"/>
              </a:xfrm>
              <a:custGeom>
                <a:avLst/>
                <a:gdLst>
                  <a:gd name="T0" fmla="*/ 102 w 102"/>
                  <a:gd name="T1" fmla="*/ 28 h 656"/>
                  <a:gd name="T2" fmla="*/ 100 w 102"/>
                  <a:gd name="T3" fmla="*/ 656 h 656"/>
                  <a:gd name="T4" fmla="*/ 0 w 102"/>
                  <a:gd name="T5" fmla="*/ 656 h 656"/>
                  <a:gd name="T6" fmla="*/ 2 w 102"/>
                  <a:gd name="T7" fmla="*/ 28 h 656"/>
                  <a:gd name="T8" fmla="*/ 30 w 102"/>
                  <a:gd name="T9" fmla="*/ 0 h 656"/>
                  <a:gd name="T10" fmla="*/ 76 w 102"/>
                  <a:gd name="T11" fmla="*/ 0 h 656"/>
                  <a:gd name="T12" fmla="*/ 102 w 102"/>
                  <a:gd name="T13" fmla="*/ 28 h 656"/>
                </a:gdLst>
                <a:ahLst/>
                <a:cxnLst>
                  <a:cxn ang="0">
                    <a:pos x="T0" y="T1"/>
                  </a:cxn>
                  <a:cxn ang="0">
                    <a:pos x="T2" y="T3"/>
                  </a:cxn>
                  <a:cxn ang="0">
                    <a:pos x="T4" y="T5"/>
                  </a:cxn>
                  <a:cxn ang="0">
                    <a:pos x="T6" y="T7"/>
                  </a:cxn>
                  <a:cxn ang="0">
                    <a:pos x="T8" y="T9"/>
                  </a:cxn>
                  <a:cxn ang="0">
                    <a:pos x="T10" y="T11"/>
                  </a:cxn>
                  <a:cxn ang="0">
                    <a:pos x="T12" y="T13"/>
                  </a:cxn>
                </a:cxnLst>
                <a:rect l="0" t="0" r="r" b="b"/>
                <a:pathLst>
                  <a:path w="102" h="656">
                    <a:moveTo>
                      <a:pt x="102" y="28"/>
                    </a:moveTo>
                    <a:lnTo>
                      <a:pt x="100" y="656"/>
                    </a:lnTo>
                    <a:lnTo>
                      <a:pt x="0" y="656"/>
                    </a:lnTo>
                    <a:lnTo>
                      <a:pt x="2" y="28"/>
                    </a:lnTo>
                    <a:lnTo>
                      <a:pt x="30" y="0"/>
                    </a:lnTo>
                    <a:lnTo>
                      <a:pt x="76" y="0"/>
                    </a:lnTo>
                    <a:lnTo>
                      <a:pt x="102" y="28"/>
                    </a:lnTo>
                    <a:close/>
                  </a:path>
                </a:pathLst>
              </a:custGeom>
              <a:solidFill>
                <a:srgbClr val="5D78E9"/>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1" name="Line 83">
                <a:extLst>
                  <a:ext uri="{FF2B5EF4-FFF2-40B4-BE49-F238E27FC236}">
                    <a16:creationId xmlns:a16="http://schemas.microsoft.com/office/drawing/2014/main" id="{5D6E057C-E670-E8DB-A5AF-22728DC3816C}"/>
                  </a:ext>
                </a:extLst>
              </p:cNvPr>
              <p:cNvSpPr>
                <a:spLocks noChangeShapeType="1"/>
              </p:cNvSpPr>
              <p:nvPr/>
            </p:nvSpPr>
            <p:spPr bwMode="auto">
              <a:xfrm>
                <a:off x="7327349" y="2691756"/>
                <a:ext cx="0" cy="2667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2" name="Freeform 84">
                <a:extLst>
                  <a:ext uri="{FF2B5EF4-FFF2-40B4-BE49-F238E27FC236}">
                    <a16:creationId xmlns:a16="http://schemas.microsoft.com/office/drawing/2014/main" id="{7AADD8A9-F885-7335-0A7E-D99DC8398554}"/>
                  </a:ext>
                </a:extLst>
              </p:cNvPr>
              <p:cNvSpPr>
                <a:spLocks/>
              </p:cNvSpPr>
              <p:nvPr/>
            </p:nvSpPr>
            <p:spPr bwMode="auto">
              <a:xfrm>
                <a:off x="7247974" y="2958456"/>
                <a:ext cx="158750" cy="625475"/>
              </a:xfrm>
              <a:custGeom>
                <a:avLst/>
                <a:gdLst>
                  <a:gd name="T0" fmla="*/ 0 w 100"/>
                  <a:gd name="T1" fmla="*/ 366 h 394"/>
                  <a:gd name="T2" fmla="*/ 0 w 100"/>
                  <a:gd name="T3" fmla="*/ 0 h 394"/>
                  <a:gd name="T4" fmla="*/ 100 w 100"/>
                  <a:gd name="T5" fmla="*/ 0 h 394"/>
                  <a:gd name="T6" fmla="*/ 100 w 100"/>
                  <a:gd name="T7" fmla="*/ 366 h 394"/>
                  <a:gd name="T8" fmla="*/ 74 w 100"/>
                  <a:gd name="T9" fmla="*/ 394 h 394"/>
                  <a:gd name="T10" fmla="*/ 26 w 100"/>
                  <a:gd name="T11" fmla="*/ 394 h 394"/>
                  <a:gd name="T12" fmla="*/ 0 w 100"/>
                  <a:gd name="T13" fmla="*/ 366 h 394"/>
                </a:gdLst>
                <a:ahLst/>
                <a:cxnLst>
                  <a:cxn ang="0">
                    <a:pos x="T0" y="T1"/>
                  </a:cxn>
                  <a:cxn ang="0">
                    <a:pos x="T2" y="T3"/>
                  </a:cxn>
                  <a:cxn ang="0">
                    <a:pos x="T4" y="T5"/>
                  </a:cxn>
                  <a:cxn ang="0">
                    <a:pos x="T6" y="T7"/>
                  </a:cxn>
                  <a:cxn ang="0">
                    <a:pos x="T8" y="T9"/>
                  </a:cxn>
                  <a:cxn ang="0">
                    <a:pos x="T10" y="T11"/>
                  </a:cxn>
                  <a:cxn ang="0">
                    <a:pos x="T12" y="T13"/>
                  </a:cxn>
                </a:cxnLst>
                <a:rect l="0" t="0" r="r" b="b"/>
                <a:pathLst>
                  <a:path w="100" h="394">
                    <a:moveTo>
                      <a:pt x="0" y="366"/>
                    </a:moveTo>
                    <a:lnTo>
                      <a:pt x="0" y="0"/>
                    </a:lnTo>
                    <a:lnTo>
                      <a:pt x="100" y="0"/>
                    </a:lnTo>
                    <a:lnTo>
                      <a:pt x="100" y="366"/>
                    </a:lnTo>
                    <a:lnTo>
                      <a:pt x="74" y="394"/>
                    </a:lnTo>
                    <a:lnTo>
                      <a:pt x="26" y="394"/>
                    </a:lnTo>
                    <a:lnTo>
                      <a:pt x="0" y="366"/>
                    </a:lnTo>
                    <a:close/>
                  </a:path>
                </a:pathLst>
              </a:custGeom>
              <a:solidFill>
                <a:srgbClr val="5D78E9"/>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3" name="Line 85">
                <a:extLst>
                  <a:ext uri="{FF2B5EF4-FFF2-40B4-BE49-F238E27FC236}">
                    <a16:creationId xmlns:a16="http://schemas.microsoft.com/office/drawing/2014/main" id="{16BD6575-BD66-8A54-FEF2-024C4ED4B9B0}"/>
                  </a:ext>
                </a:extLst>
              </p:cNvPr>
              <p:cNvSpPr>
                <a:spLocks noChangeShapeType="1"/>
              </p:cNvSpPr>
              <p:nvPr/>
            </p:nvSpPr>
            <p:spPr bwMode="auto">
              <a:xfrm flipH="1" flipV="1">
                <a:off x="7111449" y="4276081"/>
                <a:ext cx="3175" cy="16224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4" name="Freeform 86">
                <a:extLst>
                  <a:ext uri="{FF2B5EF4-FFF2-40B4-BE49-F238E27FC236}">
                    <a16:creationId xmlns:a16="http://schemas.microsoft.com/office/drawing/2014/main" id="{3FC5DCDE-9FD8-AE51-DF64-14DE7E74AD6A}"/>
                  </a:ext>
                </a:extLst>
              </p:cNvPr>
              <p:cNvSpPr>
                <a:spLocks/>
              </p:cNvSpPr>
              <p:nvPr/>
            </p:nvSpPr>
            <p:spPr bwMode="auto">
              <a:xfrm>
                <a:off x="7028899" y="3317231"/>
                <a:ext cx="165100" cy="958850"/>
              </a:xfrm>
              <a:custGeom>
                <a:avLst/>
                <a:gdLst>
                  <a:gd name="T0" fmla="*/ 104 w 104"/>
                  <a:gd name="T1" fmla="*/ 28 h 604"/>
                  <a:gd name="T2" fmla="*/ 102 w 104"/>
                  <a:gd name="T3" fmla="*/ 604 h 604"/>
                  <a:gd name="T4" fmla="*/ 0 w 104"/>
                  <a:gd name="T5" fmla="*/ 604 h 604"/>
                  <a:gd name="T6" fmla="*/ 2 w 104"/>
                  <a:gd name="T7" fmla="*/ 28 h 604"/>
                  <a:gd name="T8" fmla="*/ 30 w 104"/>
                  <a:gd name="T9" fmla="*/ 0 h 604"/>
                  <a:gd name="T10" fmla="*/ 78 w 104"/>
                  <a:gd name="T11" fmla="*/ 0 h 604"/>
                  <a:gd name="T12" fmla="*/ 104 w 104"/>
                  <a:gd name="T13" fmla="*/ 28 h 604"/>
                </a:gdLst>
                <a:ahLst/>
                <a:cxnLst>
                  <a:cxn ang="0">
                    <a:pos x="T0" y="T1"/>
                  </a:cxn>
                  <a:cxn ang="0">
                    <a:pos x="T2" y="T3"/>
                  </a:cxn>
                  <a:cxn ang="0">
                    <a:pos x="T4" y="T5"/>
                  </a:cxn>
                  <a:cxn ang="0">
                    <a:pos x="T6" y="T7"/>
                  </a:cxn>
                  <a:cxn ang="0">
                    <a:pos x="T8" y="T9"/>
                  </a:cxn>
                  <a:cxn ang="0">
                    <a:pos x="T10" y="T11"/>
                  </a:cxn>
                  <a:cxn ang="0">
                    <a:pos x="T12" y="T13"/>
                  </a:cxn>
                </a:cxnLst>
                <a:rect l="0" t="0" r="r" b="b"/>
                <a:pathLst>
                  <a:path w="104" h="604">
                    <a:moveTo>
                      <a:pt x="104" y="28"/>
                    </a:moveTo>
                    <a:lnTo>
                      <a:pt x="102" y="604"/>
                    </a:lnTo>
                    <a:lnTo>
                      <a:pt x="0" y="604"/>
                    </a:lnTo>
                    <a:lnTo>
                      <a:pt x="2" y="28"/>
                    </a:lnTo>
                    <a:lnTo>
                      <a:pt x="30" y="0"/>
                    </a:lnTo>
                    <a:lnTo>
                      <a:pt x="78" y="0"/>
                    </a:lnTo>
                    <a:lnTo>
                      <a:pt x="104" y="28"/>
                    </a:lnTo>
                    <a:close/>
                  </a:path>
                </a:pathLst>
              </a:custGeom>
              <a:solidFill>
                <a:srgbClr val="4391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5" name="Line 87">
                <a:extLst>
                  <a:ext uri="{FF2B5EF4-FFF2-40B4-BE49-F238E27FC236}">
                    <a16:creationId xmlns:a16="http://schemas.microsoft.com/office/drawing/2014/main" id="{B0AA7232-9BA0-BC38-578C-A4B31CEF0302}"/>
                  </a:ext>
                </a:extLst>
              </p:cNvPr>
              <p:cNvSpPr>
                <a:spLocks noChangeShapeType="1"/>
              </p:cNvSpPr>
              <p:nvPr/>
            </p:nvSpPr>
            <p:spPr bwMode="auto">
              <a:xfrm>
                <a:off x="7114624" y="2691756"/>
                <a:ext cx="0" cy="1809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6" name="Freeform 88">
                <a:extLst>
                  <a:ext uri="{FF2B5EF4-FFF2-40B4-BE49-F238E27FC236}">
                    <a16:creationId xmlns:a16="http://schemas.microsoft.com/office/drawing/2014/main" id="{40774280-3508-187D-C2DA-DF24403E640E}"/>
                  </a:ext>
                </a:extLst>
              </p:cNvPr>
              <p:cNvSpPr>
                <a:spLocks/>
              </p:cNvSpPr>
              <p:nvPr/>
            </p:nvSpPr>
            <p:spPr bwMode="auto">
              <a:xfrm>
                <a:off x="7035249" y="2872731"/>
                <a:ext cx="158750" cy="444500"/>
              </a:xfrm>
              <a:custGeom>
                <a:avLst/>
                <a:gdLst>
                  <a:gd name="T0" fmla="*/ 0 w 100"/>
                  <a:gd name="T1" fmla="*/ 252 h 280"/>
                  <a:gd name="T2" fmla="*/ 0 w 100"/>
                  <a:gd name="T3" fmla="*/ 0 h 280"/>
                  <a:gd name="T4" fmla="*/ 100 w 100"/>
                  <a:gd name="T5" fmla="*/ 0 h 280"/>
                  <a:gd name="T6" fmla="*/ 100 w 100"/>
                  <a:gd name="T7" fmla="*/ 252 h 280"/>
                  <a:gd name="T8" fmla="*/ 72 w 100"/>
                  <a:gd name="T9" fmla="*/ 280 h 280"/>
                  <a:gd name="T10" fmla="*/ 26 w 100"/>
                  <a:gd name="T11" fmla="*/ 280 h 280"/>
                  <a:gd name="T12" fmla="*/ 0 w 100"/>
                  <a:gd name="T13" fmla="*/ 252 h 280"/>
                </a:gdLst>
                <a:ahLst/>
                <a:cxnLst>
                  <a:cxn ang="0">
                    <a:pos x="T0" y="T1"/>
                  </a:cxn>
                  <a:cxn ang="0">
                    <a:pos x="T2" y="T3"/>
                  </a:cxn>
                  <a:cxn ang="0">
                    <a:pos x="T4" y="T5"/>
                  </a:cxn>
                  <a:cxn ang="0">
                    <a:pos x="T6" y="T7"/>
                  </a:cxn>
                  <a:cxn ang="0">
                    <a:pos x="T8" y="T9"/>
                  </a:cxn>
                  <a:cxn ang="0">
                    <a:pos x="T10" y="T11"/>
                  </a:cxn>
                  <a:cxn ang="0">
                    <a:pos x="T12" y="T13"/>
                  </a:cxn>
                </a:cxnLst>
                <a:rect l="0" t="0" r="r" b="b"/>
                <a:pathLst>
                  <a:path w="100" h="280">
                    <a:moveTo>
                      <a:pt x="0" y="252"/>
                    </a:moveTo>
                    <a:lnTo>
                      <a:pt x="0" y="0"/>
                    </a:lnTo>
                    <a:lnTo>
                      <a:pt x="100" y="0"/>
                    </a:lnTo>
                    <a:lnTo>
                      <a:pt x="100" y="252"/>
                    </a:lnTo>
                    <a:lnTo>
                      <a:pt x="72" y="280"/>
                    </a:lnTo>
                    <a:lnTo>
                      <a:pt x="26" y="280"/>
                    </a:lnTo>
                    <a:lnTo>
                      <a:pt x="0" y="252"/>
                    </a:lnTo>
                    <a:close/>
                  </a:path>
                </a:pathLst>
              </a:custGeom>
              <a:solidFill>
                <a:srgbClr val="4391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7" name="Line 89">
                <a:extLst>
                  <a:ext uri="{FF2B5EF4-FFF2-40B4-BE49-F238E27FC236}">
                    <a16:creationId xmlns:a16="http://schemas.microsoft.com/office/drawing/2014/main" id="{86EE9914-7173-7B2E-7B50-295E88588994}"/>
                  </a:ext>
                </a:extLst>
              </p:cNvPr>
              <p:cNvSpPr>
                <a:spLocks noChangeShapeType="1"/>
              </p:cNvSpPr>
              <p:nvPr/>
            </p:nvSpPr>
            <p:spPr bwMode="auto">
              <a:xfrm flipH="1" flipV="1">
                <a:off x="6895549" y="4352281"/>
                <a:ext cx="3175" cy="15462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8" name="Freeform 90">
                <a:extLst>
                  <a:ext uri="{FF2B5EF4-FFF2-40B4-BE49-F238E27FC236}">
                    <a16:creationId xmlns:a16="http://schemas.microsoft.com/office/drawing/2014/main" id="{0F1D0353-7815-481F-61E9-6339EF4A5DCA}"/>
                  </a:ext>
                </a:extLst>
              </p:cNvPr>
              <p:cNvSpPr>
                <a:spLocks/>
              </p:cNvSpPr>
              <p:nvPr/>
            </p:nvSpPr>
            <p:spPr bwMode="auto">
              <a:xfrm>
                <a:off x="6816174" y="3304531"/>
                <a:ext cx="161925" cy="1047750"/>
              </a:xfrm>
              <a:custGeom>
                <a:avLst/>
                <a:gdLst>
                  <a:gd name="T0" fmla="*/ 102 w 102"/>
                  <a:gd name="T1" fmla="*/ 28 h 660"/>
                  <a:gd name="T2" fmla="*/ 100 w 102"/>
                  <a:gd name="T3" fmla="*/ 660 h 660"/>
                  <a:gd name="T4" fmla="*/ 0 w 102"/>
                  <a:gd name="T5" fmla="*/ 660 h 660"/>
                  <a:gd name="T6" fmla="*/ 2 w 102"/>
                  <a:gd name="T7" fmla="*/ 28 h 660"/>
                  <a:gd name="T8" fmla="*/ 30 w 102"/>
                  <a:gd name="T9" fmla="*/ 0 h 660"/>
                  <a:gd name="T10" fmla="*/ 76 w 102"/>
                  <a:gd name="T11" fmla="*/ 0 h 660"/>
                  <a:gd name="T12" fmla="*/ 102 w 102"/>
                  <a:gd name="T13" fmla="*/ 28 h 660"/>
                </a:gdLst>
                <a:ahLst/>
                <a:cxnLst>
                  <a:cxn ang="0">
                    <a:pos x="T0" y="T1"/>
                  </a:cxn>
                  <a:cxn ang="0">
                    <a:pos x="T2" y="T3"/>
                  </a:cxn>
                  <a:cxn ang="0">
                    <a:pos x="T4" y="T5"/>
                  </a:cxn>
                  <a:cxn ang="0">
                    <a:pos x="T6" y="T7"/>
                  </a:cxn>
                  <a:cxn ang="0">
                    <a:pos x="T8" y="T9"/>
                  </a:cxn>
                  <a:cxn ang="0">
                    <a:pos x="T10" y="T11"/>
                  </a:cxn>
                  <a:cxn ang="0">
                    <a:pos x="T12" y="T13"/>
                  </a:cxn>
                </a:cxnLst>
                <a:rect l="0" t="0" r="r" b="b"/>
                <a:pathLst>
                  <a:path w="102" h="660">
                    <a:moveTo>
                      <a:pt x="102" y="28"/>
                    </a:moveTo>
                    <a:lnTo>
                      <a:pt x="100" y="660"/>
                    </a:lnTo>
                    <a:lnTo>
                      <a:pt x="0" y="660"/>
                    </a:lnTo>
                    <a:lnTo>
                      <a:pt x="2" y="28"/>
                    </a:lnTo>
                    <a:lnTo>
                      <a:pt x="30" y="0"/>
                    </a:lnTo>
                    <a:lnTo>
                      <a:pt x="76" y="0"/>
                    </a:lnTo>
                    <a:lnTo>
                      <a:pt x="102" y="28"/>
                    </a:lnTo>
                    <a:close/>
                  </a:path>
                </a:pathLst>
              </a:custGeom>
              <a:solidFill>
                <a:srgbClr val="2CA8E2"/>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9" name="Line 91">
                <a:extLst>
                  <a:ext uri="{FF2B5EF4-FFF2-40B4-BE49-F238E27FC236}">
                    <a16:creationId xmlns:a16="http://schemas.microsoft.com/office/drawing/2014/main" id="{EBC24CE1-6DA6-D9BE-1BEB-683879D89088}"/>
                  </a:ext>
                </a:extLst>
              </p:cNvPr>
              <p:cNvSpPr>
                <a:spLocks noChangeShapeType="1"/>
              </p:cNvSpPr>
              <p:nvPr/>
            </p:nvSpPr>
            <p:spPr bwMode="auto">
              <a:xfrm>
                <a:off x="6898724" y="2691756"/>
                <a:ext cx="0" cy="187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0" name="Freeform 92">
                <a:extLst>
                  <a:ext uri="{FF2B5EF4-FFF2-40B4-BE49-F238E27FC236}">
                    <a16:creationId xmlns:a16="http://schemas.microsoft.com/office/drawing/2014/main" id="{DC31D8D6-6C88-7185-8512-50E74ECED7D5}"/>
                  </a:ext>
                </a:extLst>
              </p:cNvPr>
              <p:cNvSpPr>
                <a:spLocks/>
              </p:cNvSpPr>
              <p:nvPr/>
            </p:nvSpPr>
            <p:spPr bwMode="auto">
              <a:xfrm>
                <a:off x="6819349" y="2879081"/>
                <a:ext cx="161925" cy="425450"/>
              </a:xfrm>
              <a:custGeom>
                <a:avLst/>
                <a:gdLst>
                  <a:gd name="T0" fmla="*/ 0 w 102"/>
                  <a:gd name="T1" fmla="*/ 240 h 268"/>
                  <a:gd name="T2" fmla="*/ 0 w 102"/>
                  <a:gd name="T3" fmla="*/ 0 h 268"/>
                  <a:gd name="T4" fmla="*/ 100 w 102"/>
                  <a:gd name="T5" fmla="*/ 0 h 268"/>
                  <a:gd name="T6" fmla="*/ 102 w 102"/>
                  <a:gd name="T7" fmla="*/ 240 h 268"/>
                  <a:gd name="T8" fmla="*/ 74 w 102"/>
                  <a:gd name="T9" fmla="*/ 268 h 268"/>
                  <a:gd name="T10" fmla="*/ 26 w 102"/>
                  <a:gd name="T11" fmla="*/ 268 h 268"/>
                  <a:gd name="T12" fmla="*/ 0 w 102"/>
                  <a:gd name="T13" fmla="*/ 240 h 268"/>
                </a:gdLst>
                <a:ahLst/>
                <a:cxnLst>
                  <a:cxn ang="0">
                    <a:pos x="T0" y="T1"/>
                  </a:cxn>
                  <a:cxn ang="0">
                    <a:pos x="T2" y="T3"/>
                  </a:cxn>
                  <a:cxn ang="0">
                    <a:pos x="T4" y="T5"/>
                  </a:cxn>
                  <a:cxn ang="0">
                    <a:pos x="T6" y="T7"/>
                  </a:cxn>
                  <a:cxn ang="0">
                    <a:pos x="T8" y="T9"/>
                  </a:cxn>
                  <a:cxn ang="0">
                    <a:pos x="T10" y="T11"/>
                  </a:cxn>
                  <a:cxn ang="0">
                    <a:pos x="T12" y="T13"/>
                  </a:cxn>
                </a:cxnLst>
                <a:rect l="0" t="0" r="r" b="b"/>
                <a:pathLst>
                  <a:path w="102" h="268">
                    <a:moveTo>
                      <a:pt x="0" y="240"/>
                    </a:moveTo>
                    <a:lnTo>
                      <a:pt x="0" y="0"/>
                    </a:lnTo>
                    <a:lnTo>
                      <a:pt x="100" y="0"/>
                    </a:lnTo>
                    <a:lnTo>
                      <a:pt x="102" y="240"/>
                    </a:lnTo>
                    <a:lnTo>
                      <a:pt x="74" y="268"/>
                    </a:lnTo>
                    <a:lnTo>
                      <a:pt x="26" y="268"/>
                    </a:lnTo>
                    <a:lnTo>
                      <a:pt x="0" y="240"/>
                    </a:lnTo>
                    <a:close/>
                  </a:path>
                </a:pathLst>
              </a:custGeom>
              <a:solidFill>
                <a:srgbClr val="2CA8E2"/>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1" name="Line 93">
                <a:extLst>
                  <a:ext uri="{FF2B5EF4-FFF2-40B4-BE49-F238E27FC236}">
                    <a16:creationId xmlns:a16="http://schemas.microsoft.com/office/drawing/2014/main" id="{BD162D31-4620-09ED-90EA-ABB372A425DB}"/>
                  </a:ext>
                </a:extLst>
              </p:cNvPr>
              <p:cNvSpPr>
                <a:spLocks noChangeShapeType="1"/>
              </p:cNvSpPr>
              <p:nvPr/>
            </p:nvSpPr>
            <p:spPr bwMode="auto">
              <a:xfrm flipH="1" flipV="1">
                <a:off x="6682824" y="4285606"/>
                <a:ext cx="3175" cy="16129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2" name="Freeform 94">
                <a:extLst>
                  <a:ext uri="{FF2B5EF4-FFF2-40B4-BE49-F238E27FC236}">
                    <a16:creationId xmlns:a16="http://schemas.microsoft.com/office/drawing/2014/main" id="{DFF0BA1B-D2D2-03E1-052B-63EC96AF2F09}"/>
                  </a:ext>
                </a:extLst>
              </p:cNvPr>
              <p:cNvSpPr>
                <a:spLocks/>
              </p:cNvSpPr>
              <p:nvPr/>
            </p:nvSpPr>
            <p:spPr bwMode="auto">
              <a:xfrm>
                <a:off x="6603449" y="3304531"/>
                <a:ext cx="165100" cy="981075"/>
              </a:xfrm>
              <a:custGeom>
                <a:avLst/>
                <a:gdLst>
                  <a:gd name="T0" fmla="*/ 104 w 104"/>
                  <a:gd name="T1" fmla="*/ 28 h 618"/>
                  <a:gd name="T2" fmla="*/ 102 w 104"/>
                  <a:gd name="T3" fmla="*/ 618 h 618"/>
                  <a:gd name="T4" fmla="*/ 0 w 104"/>
                  <a:gd name="T5" fmla="*/ 618 h 618"/>
                  <a:gd name="T6" fmla="*/ 2 w 104"/>
                  <a:gd name="T7" fmla="*/ 28 h 618"/>
                  <a:gd name="T8" fmla="*/ 30 w 104"/>
                  <a:gd name="T9" fmla="*/ 0 h 618"/>
                  <a:gd name="T10" fmla="*/ 78 w 104"/>
                  <a:gd name="T11" fmla="*/ 0 h 618"/>
                  <a:gd name="T12" fmla="*/ 104 w 104"/>
                  <a:gd name="T13" fmla="*/ 28 h 618"/>
                </a:gdLst>
                <a:ahLst/>
                <a:cxnLst>
                  <a:cxn ang="0">
                    <a:pos x="T0" y="T1"/>
                  </a:cxn>
                  <a:cxn ang="0">
                    <a:pos x="T2" y="T3"/>
                  </a:cxn>
                  <a:cxn ang="0">
                    <a:pos x="T4" y="T5"/>
                  </a:cxn>
                  <a:cxn ang="0">
                    <a:pos x="T6" y="T7"/>
                  </a:cxn>
                  <a:cxn ang="0">
                    <a:pos x="T8" y="T9"/>
                  </a:cxn>
                  <a:cxn ang="0">
                    <a:pos x="T10" y="T11"/>
                  </a:cxn>
                  <a:cxn ang="0">
                    <a:pos x="T12" y="T13"/>
                  </a:cxn>
                </a:cxnLst>
                <a:rect l="0" t="0" r="r" b="b"/>
                <a:pathLst>
                  <a:path w="104" h="618">
                    <a:moveTo>
                      <a:pt x="104" y="28"/>
                    </a:moveTo>
                    <a:lnTo>
                      <a:pt x="102" y="618"/>
                    </a:lnTo>
                    <a:lnTo>
                      <a:pt x="0" y="618"/>
                    </a:lnTo>
                    <a:lnTo>
                      <a:pt x="2" y="28"/>
                    </a:lnTo>
                    <a:lnTo>
                      <a:pt x="30" y="0"/>
                    </a:lnTo>
                    <a:lnTo>
                      <a:pt x="78" y="0"/>
                    </a:lnTo>
                    <a:lnTo>
                      <a:pt x="104" y="28"/>
                    </a:lnTo>
                    <a:close/>
                  </a:path>
                </a:pathLst>
              </a:custGeom>
              <a:solidFill>
                <a:srgbClr val="45B6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3" name="Line 95">
                <a:extLst>
                  <a:ext uri="{FF2B5EF4-FFF2-40B4-BE49-F238E27FC236}">
                    <a16:creationId xmlns:a16="http://schemas.microsoft.com/office/drawing/2014/main" id="{25B7560D-B4CA-DE0F-E66E-92ED2DE6B210}"/>
                  </a:ext>
                </a:extLst>
              </p:cNvPr>
              <p:cNvSpPr>
                <a:spLocks noChangeShapeType="1"/>
              </p:cNvSpPr>
              <p:nvPr/>
            </p:nvSpPr>
            <p:spPr bwMode="auto">
              <a:xfrm>
                <a:off x="6689174" y="2691756"/>
                <a:ext cx="0" cy="1936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4" name="Freeform 96">
                <a:extLst>
                  <a:ext uri="{FF2B5EF4-FFF2-40B4-BE49-F238E27FC236}">
                    <a16:creationId xmlns:a16="http://schemas.microsoft.com/office/drawing/2014/main" id="{9FB70E79-49CE-F09D-8401-E7276BDBD1DD}"/>
                  </a:ext>
                </a:extLst>
              </p:cNvPr>
              <p:cNvSpPr>
                <a:spLocks/>
              </p:cNvSpPr>
              <p:nvPr/>
            </p:nvSpPr>
            <p:spPr bwMode="auto">
              <a:xfrm>
                <a:off x="6606624" y="2885431"/>
                <a:ext cx="161925" cy="419100"/>
              </a:xfrm>
              <a:custGeom>
                <a:avLst/>
                <a:gdLst>
                  <a:gd name="T0" fmla="*/ 0 w 102"/>
                  <a:gd name="T1" fmla="*/ 236 h 264"/>
                  <a:gd name="T2" fmla="*/ 0 w 102"/>
                  <a:gd name="T3" fmla="*/ 0 h 264"/>
                  <a:gd name="T4" fmla="*/ 102 w 102"/>
                  <a:gd name="T5" fmla="*/ 0 h 264"/>
                  <a:gd name="T6" fmla="*/ 102 w 102"/>
                  <a:gd name="T7" fmla="*/ 236 h 264"/>
                  <a:gd name="T8" fmla="*/ 74 w 102"/>
                  <a:gd name="T9" fmla="*/ 264 h 264"/>
                  <a:gd name="T10" fmla="*/ 26 w 102"/>
                  <a:gd name="T11" fmla="*/ 264 h 264"/>
                  <a:gd name="T12" fmla="*/ 0 w 102"/>
                  <a:gd name="T13" fmla="*/ 236 h 264"/>
                </a:gdLst>
                <a:ahLst/>
                <a:cxnLst>
                  <a:cxn ang="0">
                    <a:pos x="T0" y="T1"/>
                  </a:cxn>
                  <a:cxn ang="0">
                    <a:pos x="T2" y="T3"/>
                  </a:cxn>
                  <a:cxn ang="0">
                    <a:pos x="T4" y="T5"/>
                  </a:cxn>
                  <a:cxn ang="0">
                    <a:pos x="T6" y="T7"/>
                  </a:cxn>
                  <a:cxn ang="0">
                    <a:pos x="T8" y="T9"/>
                  </a:cxn>
                  <a:cxn ang="0">
                    <a:pos x="T10" y="T11"/>
                  </a:cxn>
                  <a:cxn ang="0">
                    <a:pos x="T12" y="T13"/>
                  </a:cxn>
                </a:cxnLst>
                <a:rect l="0" t="0" r="r" b="b"/>
                <a:pathLst>
                  <a:path w="102" h="264">
                    <a:moveTo>
                      <a:pt x="0" y="236"/>
                    </a:moveTo>
                    <a:lnTo>
                      <a:pt x="0" y="0"/>
                    </a:lnTo>
                    <a:lnTo>
                      <a:pt x="102" y="0"/>
                    </a:lnTo>
                    <a:lnTo>
                      <a:pt x="102" y="236"/>
                    </a:lnTo>
                    <a:lnTo>
                      <a:pt x="74" y="264"/>
                    </a:lnTo>
                    <a:lnTo>
                      <a:pt x="26" y="264"/>
                    </a:lnTo>
                    <a:lnTo>
                      <a:pt x="0" y="236"/>
                    </a:lnTo>
                    <a:close/>
                  </a:path>
                </a:pathLst>
              </a:custGeom>
              <a:solidFill>
                <a:srgbClr val="45B6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5" name="Line 97">
                <a:extLst>
                  <a:ext uri="{FF2B5EF4-FFF2-40B4-BE49-F238E27FC236}">
                    <a16:creationId xmlns:a16="http://schemas.microsoft.com/office/drawing/2014/main" id="{AE4314B2-66ED-EB06-A387-BBB21AFAC4A3}"/>
                  </a:ext>
                </a:extLst>
              </p:cNvPr>
              <p:cNvSpPr>
                <a:spLocks noChangeShapeType="1"/>
              </p:cNvSpPr>
              <p:nvPr/>
            </p:nvSpPr>
            <p:spPr bwMode="auto">
              <a:xfrm flipH="1" flipV="1">
                <a:off x="6471687" y="4250681"/>
                <a:ext cx="3175" cy="16478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6" name="Freeform 98">
                <a:extLst>
                  <a:ext uri="{FF2B5EF4-FFF2-40B4-BE49-F238E27FC236}">
                    <a16:creationId xmlns:a16="http://schemas.microsoft.com/office/drawing/2014/main" id="{6ED90519-DCDA-649F-5A78-E2B24DF9084E}"/>
                  </a:ext>
                </a:extLst>
              </p:cNvPr>
              <p:cNvSpPr>
                <a:spLocks/>
              </p:cNvSpPr>
              <p:nvPr/>
            </p:nvSpPr>
            <p:spPr bwMode="auto">
              <a:xfrm>
                <a:off x="6389137" y="3260081"/>
                <a:ext cx="163513" cy="990600"/>
              </a:xfrm>
              <a:custGeom>
                <a:avLst/>
                <a:gdLst>
                  <a:gd name="T0" fmla="*/ 103 w 103"/>
                  <a:gd name="T1" fmla="*/ 28 h 624"/>
                  <a:gd name="T2" fmla="*/ 101 w 103"/>
                  <a:gd name="T3" fmla="*/ 624 h 624"/>
                  <a:gd name="T4" fmla="*/ 0 w 103"/>
                  <a:gd name="T5" fmla="*/ 624 h 624"/>
                  <a:gd name="T6" fmla="*/ 2 w 103"/>
                  <a:gd name="T7" fmla="*/ 28 h 624"/>
                  <a:gd name="T8" fmla="*/ 30 w 103"/>
                  <a:gd name="T9" fmla="*/ 0 h 624"/>
                  <a:gd name="T10" fmla="*/ 77 w 103"/>
                  <a:gd name="T11" fmla="*/ 0 h 624"/>
                  <a:gd name="T12" fmla="*/ 103 w 103"/>
                  <a:gd name="T13" fmla="*/ 28 h 624"/>
                </a:gdLst>
                <a:ahLst/>
                <a:cxnLst>
                  <a:cxn ang="0">
                    <a:pos x="T0" y="T1"/>
                  </a:cxn>
                  <a:cxn ang="0">
                    <a:pos x="T2" y="T3"/>
                  </a:cxn>
                  <a:cxn ang="0">
                    <a:pos x="T4" y="T5"/>
                  </a:cxn>
                  <a:cxn ang="0">
                    <a:pos x="T6" y="T7"/>
                  </a:cxn>
                  <a:cxn ang="0">
                    <a:pos x="T8" y="T9"/>
                  </a:cxn>
                  <a:cxn ang="0">
                    <a:pos x="T10" y="T11"/>
                  </a:cxn>
                  <a:cxn ang="0">
                    <a:pos x="T12" y="T13"/>
                  </a:cxn>
                </a:cxnLst>
                <a:rect l="0" t="0" r="r" b="b"/>
                <a:pathLst>
                  <a:path w="103" h="624">
                    <a:moveTo>
                      <a:pt x="103" y="28"/>
                    </a:moveTo>
                    <a:lnTo>
                      <a:pt x="101" y="624"/>
                    </a:lnTo>
                    <a:lnTo>
                      <a:pt x="0" y="624"/>
                    </a:lnTo>
                    <a:lnTo>
                      <a:pt x="2" y="28"/>
                    </a:lnTo>
                    <a:lnTo>
                      <a:pt x="30" y="0"/>
                    </a:lnTo>
                    <a:lnTo>
                      <a:pt x="77" y="0"/>
                    </a:lnTo>
                    <a:lnTo>
                      <a:pt x="103" y="28"/>
                    </a:lnTo>
                    <a:close/>
                  </a:path>
                </a:pathLst>
              </a:custGeom>
              <a:solidFill>
                <a:srgbClr val="68C4EA"/>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7" name="Line 99">
                <a:extLst>
                  <a:ext uri="{FF2B5EF4-FFF2-40B4-BE49-F238E27FC236}">
                    <a16:creationId xmlns:a16="http://schemas.microsoft.com/office/drawing/2014/main" id="{4A6CBB3B-ED45-4C7A-7BEC-605C1592D4BC}"/>
                  </a:ext>
                </a:extLst>
              </p:cNvPr>
              <p:cNvSpPr>
                <a:spLocks noChangeShapeType="1"/>
              </p:cNvSpPr>
              <p:nvPr/>
            </p:nvSpPr>
            <p:spPr bwMode="auto">
              <a:xfrm>
                <a:off x="6474862" y="2691756"/>
                <a:ext cx="0" cy="187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8" name="Freeform 100">
                <a:extLst>
                  <a:ext uri="{FF2B5EF4-FFF2-40B4-BE49-F238E27FC236}">
                    <a16:creationId xmlns:a16="http://schemas.microsoft.com/office/drawing/2014/main" id="{B9A33194-853B-4B37-4F5B-BCAE8C403DD8}"/>
                  </a:ext>
                </a:extLst>
              </p:cNvPr>
              <p:cNvSpPr>
                <a:spLocks/>
              </p:cNvSpPr>
              <p:nvPr/>
            </p:nvSpPr>
            <p:spPr bwMode="auto">
              <a:xfrm>
                <a:off x="6395487" y="2879081"/>
                <a:ext cx="157163" cy="381000"/>
              </a:xfrm>
              <a:custGeom>
                <a:avLst/>
                <a:gdLst>
                  <a:gd name="T0" fmla="*/ 0 w 99"/>
                  <a:gd name="T1" fmla="*/ 212 h 240"/>
                  <a:gd name="T2" fmla="*/ 0 w 99"/>
                  <a:gd name="T3" fmla="*/ 0 h 240"/>
                  <a:gd name="T4" fmla="*/ 99 w 99"/>
                  <a:gd name="T5" fmla="*/ 0 h 240"/>
                  <a:gd name="T6" fmla="*/ 99 w 99"/>
                  <a:gd name="T7" fmla="*/ 212 h 240"/>
                  <a:gd name="T8" fmla="*/ 71 w 99"/>
                  <a:gd name="T9" fmla="*/ 240 h 240"/>
                  <a:gd name="T10" fmla="*/ 26 w 99"/>
                  <a:gd name="T11" fmla="*/ 240 h 240"/>
                  <a:gd name="T12" fmla="*/ 0 w 99"/>
                  <a:gd name="T13" fmla="*/ 212 h 240"/>
                </a:gdLst>
                <a:ahLst/>
                <a:cxnLst>
                  <a:cxn ang="0">
                    <a:pos x="T0" y="T1"/>
                  </a:cxn>
                  <a:cxn ang="0">
                    <a:pos x="T2" y="T3"/>
                  </a:cxn>
                  <a:cxn ang="0">
                    <a:pos x="T4" y="T5"/>
                  </a:cxn>
                  <a:cxn ang="0">
                    <a:pos x="T6" y="T7"/>
                  </a:cxn>
                  <a:cxn ang="0">
                    <a:pos x="T8" y="T9"/>
                  </a:cxn>
                  <a:cxn ang="0">
                    <a:pos x="T10" y="T11"/>
                  </a:cxn>
                  <a:cxn ang="0">
                    <a:pos x="T12" y="T13"/>
                  </a:cxn>
                </a:cxnLst>
                <a:rect l="0" t="0" r="r" b="b"/>
                <a:pathLst>
                  <a:path w="99" h="240">
                    <a:moveTo>
                      <a:pt x="0" y="212"/>
                    </a:moveTo>
                    <a:lnTo>
                      <a:pt x="0" y="0"/>
                    </a:lnTo>
                    <a:lnTo>
                      <a:pt x="99" y="0"/>
                    </a:lnTo>
                    <a:lnTo>
                      <a:pt x="99" y="212"/>
                    </a:lnTo>
                    <a:lnTo>
                      <a:pt x="71" y="240"/>
                    </a:lnTo>
                    <a:lnTo>
                      <a:pt x="26" y="240"/>
                    </a:lnTo>
                    <a:lnTo>
                      <a:pt x="0" y="212"/>
                    </a:lnTo>
                    <a:close/>
                  </a:path>
                </a:pathLst>
              </a:custGeom>
              <a:solidFill>
                <a:srgbClr val="68C4EA"/>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9" name="Line 101">
                <a:extLst>
                  <a:ext uri="{FF2B5EF4-FFF2-40B4-BE49-F238E27FC236}">
                    <a16:creationId xmlns:a16="http://schemas.microsoft.com/office/drawing/2014/main" id="{5ADD99D0-ED86-91A4-ACD9-B72311B9AB6F}"/>
                  </a:ext>
                </a:extLst>
              </p:cNvPr>
              <p:cNvSpPr>
                <a:spLocks noChangeShapeType="1"/>
              </p:cNvSpPr>
              <p:nvPr/>
            </p:nvSpPr>
            <p:spPr bwMode="auto">
              <a:xfrm flipH="1" flipV="1">
                <a:off x="6258962" y="4380856"/>
                <a:ext cx="3175" cy="15176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0" name="Freeform 102">
                <a:extLst>
                  <a:ext uri="{FF2B5EF4-FFF2-40B4-BE49-F238E27FC236}">
                    <a16:creationId xmlns:a16="http://schemas.microsoft.com/office/drawing/2014/main" id="{B5F5904B-02A3-5383-DFE7-F0BFCB168946}"/>
                  </a:ext>
                </a:extLst>
              </p:cNvPr>
              <p:cNvSpPr>
                <a:spLocks/>
              </p:cNvSpPr>
              <p:nvPr/>
            </p:nvSpPr>
            <p:spPr bwMode="auto">
              <a:xfrm>
                <a:off x="6179587" y="3234681"/>
                <a:ext cx="161925" cy="1146175"/>
              </a:xfrm>
              <a:custGeom>
                <a:avLst/>
                <a:gdLst>
                  <a:gd name="T0" fmla="*/ 102 w 102"/>
                  <a:gd name="T1" fmla="*/ 28 h 722"/>
                  <a:gd name="T2" fmla="*/ 100 w 102"/>
                  <a:gd name="T3" fmla="*/ 722 h 722"/>
                  <a:gd name="T4" fmla="*/ 0 w 102"/>
                  <a:gd name="T5" fmla="*/ 722 h 722"/>
                  <a:gd name="T6" fmla="*/ 2 w 102"/>
                  <a:gd name="T7" fmla="*/ 28 h 722"/>
                  <a:gd name="T8" fmla="*/ 30 w 102"/>
                  <a:gd name="T9" fmla="*/ 0 h 722"/>
                  <a:gd name="T10" fmla="*/ 76 w 102"/>
                  <a:gd name="T11" fmla="*/ 0 h 722"/>
                  <a:gd name="T12" fmla="*/ 102 w 102"/>
                  <a:gd name="T13" fmla="*/ 28 h 722"/>
                </a:gdLst>
                <a:ahLst/>
                <a:cxnLst>
                  <a:cxn ang="0">
                    <a:pos x="T0" y="T1"/>
                  </a:cxn>
                  <a:cxn ang="0">
                    <a:pos x="T2" y="T3"/>
                  </a:cxn>
                  <a:cxn ang="0">
                    <a:pos x="T4" y="T5"/>
                  </a:cxn>
                  <a:cxn ang="0">
                    <a:pos x="T6" y="T7"/>
                  </a:cxn>
                  <a:cxn ang="0">
                    <a:pos x="T8" y="T9"/>
                  </a:cxn>
                  <a:cxn ang="0">
                    <a:pos x="T10" y="T11"/>
                  </a:cxn>
                  <a:cxn ang="0">
                    <a:pos x="T12" y="T13"/>
                  </a:cxn>
                </a:cxnLst>
                <a:rect l="0" t="0" r="r" b="b"/>
                <a:pathLst>
                  <a:path w="102" h="722">
                    <a:moveTo>
                      <a:pt x="102" y="28"/>
                    </a:moveTo>
                    <a:lnTo>
                      <a:pt x="100" y="722"/>
                    </a:lnTo>
                    <a:lnTo>
                      <a:pt x="0" y="722"/>
                    </a:lnTo>
                    <a:lnTo>
                      <a:pt x="2" y="28"/>
                    </a:lnTo>
                    <a:lnTo>
                      <a:pt x="30" y="0"/>
                    </a:lnTo>
                    <a:lnTo>
                      <a:pt x="76" y="0"/>
                    </a:lnTo>
                    <a:lnTo>
                      <a:pt x="102" y="28"/>
                    </a:lnTo>
                    <a:close/>
                  </a:path>
                </a:pathLst>
              </a:custGeom>
              <a:solidFill>
                <a:srgbClr val="81CE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1" name="Line 103">
                <a:extLst>
                  <a:ext uri="{FF2B5EF4-FFF2-40B4-BE49-F238E27FC236}">
                    <a16:creationId xmlns:a16="http://schemas.microsoft.com/office/drawing/2014/main" id="{161010EB-B360-5928-C4F5-04358F6FA20A}"/>
                  </a:ext>
                </a:extLst>
              </p:cNvPr>
              <p:cNvSpPr>
                <a:spLocks noChangeShapeType="1"/>
              </p:cNvSpPr>
              <p:nvPr/>
            </p:nvSpPr>
            <p:spPr bwMode="auto">
              <a:xfrm>
                <a:off x="6262137" y="2691756"/>
                <a:ext cx="0" cy="155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2" name="Freeform 104">
                <a:extLst>
                  <a:ext uri="{FF2B5EF4-FFF2-40B4-BE49-F238E27FC236}">
                    <a16:creationId xmlns:a16="http://schemas.microsoft.com/office/drawing/2014/main" id="{546DD4DF-6C40-C117-B4B4-FBD3850486AC}"/>
                  </a:ext>
                </a:extLst>
              </p:cNvPr>
              <p:cNvSpPr>
                <a:spLocks/>
              </p:cNvSpPr>
              <p:nvPr/>
            </p:nvSpPr>
            <p:spPr bwMode="auto">
              <a:xfrm>
                <a:off x="6182762" y="2847331"/>
                <a:ext cx="161925" cy="387350"/>
              </a:xfrm>
              <a:custGeom>
                <a:avLst/>
                <a:gdLst>
                  <a:gd name="T0" fmla="*/ 0 w 102"/>
                  <a:gd name="T1" fmla="*/ 216 h 244"/>
                  <a:gd name="T2" fmla="*/ 0 w 102"/>
                  <a:gd name="T3" fmla="*/ 0 h 244"/>
                  <a:gd name="T4" fmla="*/ 100 w 102"/>
                  <a:gd name="T5" fmla="*/ 0 h 244"/>
                  <a:gd name="T6" fmla="*/ 102 w 102"/>
                  <a:gd name="T7" fmla="*/ 216 h 244"/>
                  <a:gd name="T8" fmla="*/ 74 w 102"/>
                  <a:gd name="T9" fmla="*/ 244 h 244"/>
                  <a:gd name="T10" fmla="*/ 26 w 102"/>
                  <a:gd name="T11" fmla="*/ 244 h 244"/>
                  <a:gd name="T12" fmla="*/ 0 w 102"/>
                  <a:gd name="T13" fmla="*/ 216 h 244"/>
                </a:gdLst>
                <a:ahLst/>
                <a:cxnLst>
                  <a:cxn ang="0">
                    <a:pos x="T0" y="T1"/>
                  </a:cxn>
                  <a:cxn ang="0">
                    <a:pos x="T2" y="T3"/>
                  </a:cxn>
                  <a:cxn ang="0">
                    <a:pos x="T4" y="T5"/>
                  </a:cxn>
                  <a:cxn ang="0">
                    <a:pos x="T6" y="T7"/>
                  </a:cxn>
                  <a:cxn ang="0">
                    <a:pos x="T8" y="T9"/>
                  </a:cxn>
                  <a:cxn ang="0">
                    <a:pos x="T10" y="T11"/>
                  </a:cxn>
                  <a:cxn ang="0">
                    <a:pos x="T12" y="T13"/>
                  </a:cxn>
                </a:cxnLst>
                <a:rect l="0" t="0" r="r" b="b"/>
                <a:pathLst>
                  <a:path w="102" h="244">
                    <a:moveTo>
                      <a:pt x="0" y="216"/>
                    </a:moveTo>
                    <a:lnTo>
                      <a:pt x="0" y="0"/>
                    </a:lnTo>
                    <a:lnTo>
                      <a:pt x="100" y="0"/>
                    </a:lnTo>
                    <a:lnTo>
                      <a:pt x="102" y="216"/>
                    </a:lnTo>
                    <a:lnTo>
                      <a:pt x="74" y="244"/>
                    </a:lnTo>
                    <a:lnTo>
                      <a:pt x="26" y="244"/>
                    </a:lnTo>
                    <a:lnTo>
                      <a:pt x="0" y="216"/>
                    </a:lnTo>
                    <a:close/>
                  </a:path>
                </a:pathLst>
              </a:custGeom>
              <a:solidFill>
                <a:srgbClr val="81CE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3" name="Line 105">
                <a:extLst>
                  <a:ext uri="{FF2B5EF4-FFF2-40B4-BE49-F238E27FC236}">
                    <a16:creationId xmlns:a16="http://schemas.microsoft.com/office/drawing/2014/main" id="{78FB7051-28BF-7061-9A66-721804561716}"/>
                  </a:ext>
                </a:extLst>
              </p:cNvPr>
              <p:cNvSpPr>
                <a:spLocks noChangeShapeType="1"/>
              </p:cNvSpPr>
              <p:nvPr/>
            </p:nvSpPr>
            <p:spPr bwMode="auto">
              <a:xfrm flipH="1" flipV="1">
                <a:off x="6046237" y="3977631"/>
                <a:ext cx="3175" cy="16732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4" name="Freeform 106">
                <a:extLst>
                  <a:ext uri="{FF2B5EF4-FFF2-40B4-BE49-F238E27FC236}">
                    <a16:creationId xmlns:a16="http://schemas.microsoft.com/office/drawing/2014/main" id="{F1F35E06-C5B9-674D-1750-4C4D2A0E87DE}"/>
                  </a:ext>
                </a:extLst>
              </p:cNvPr>
              <p:cNvSpPr>
                <a:spLocks/>
              </p:cNvSpPr>
              <p:nvPr/>
            </p:nvSpPr>
            <p:spPr bwMode="auto">
              <a:xfrm>
                <a:off x="5963687" y="3164831"/>
                <a:ext cx="165100" cy="812800"/>
              </a:xfrm>
              <a:custGeom>
                <a:avLst/>
                <a:gdLst>
                  <a:gd name="T0" fmla="*/ 104 w 104"/>
                  <a:gd name="T1" fmla="*/ 28 h 512"/>
                  <a:gd name="T2" fmla="*/ 102 w 104"/>
                  <a:gd name="T3" fmla="*/ 512 h 512"/>
                  <a:gd name="T4" fmla="*/ 0 w 104"/>
                  <a:gd name="T5" fmla="*/ 512 h 512"/>
                  <a:gd name="T6" fmla="*/ 2 w 104"/>
                  <a:gd name="T7" fmla="*/ 28 h 512"/>
                  <a:gd name="T8" fmla="*/ 30 w 104"/>
                  <a:gd name="T9" fmla="*/ 0 h 512"/>
                  <a:gd name="T10" fmla="*/ 78 w 104"/>
                  <a:gd name="T11" fmla="*/ 0 h 512"/>
                  <a:gd name="T12" fmla="*/ 104 w 104"/>
                  <a:gd name="T13" fmla="*/ 28 h 512"/>
                </a:gdLst>
                <a:ahLst/>
                <a:cxnLst>
                  <a:cxn ang="0">
                    <a:pos x="T0" y="T1"/>
                  </a:cxn>
                  <a:cxn ang="0">
                    <a:pos x="T2" y="T3"/>
                  </a:cxn>
                  <a:cxn ang="0">
                    <a:pos x="T4" y="T5"/>
                  </a:cxn>
                  <a:cxn ang="0">
                    <a:pos x="T6" y="T7"/>
                  </a:cxn>
                  <a:cxn ang="0">
                    <a:pos x="T8" y="T9"/>
                  </a:cxn>
                  <a:cxn ang="0">
                    <a:pos x="T10" y="T11"/>
                  </a:cxn>
                  <a:cxn ang="0">
                    <a:pos x="T12" y="T13"/>
                  </a:cxn>
                </a:cxnLst>
                <a:rect l="0" t="0" r="r" b="b"/>
                <a:pathLst>
                  <a:path w="104" h="512">
                    <a:moveTo>
                      <a:pt x="104" y="28"/>
                    </a:moveTo>
                    <a:lnTo>
                      <a:pt x="102" y="512"/>
                    </a:lnTo>
                    <a:lnTo>
                      <a:pt x="0" y="512"/>
                    </a:lnTo>
                    <a:lnTo>
                      <a:pt x="2" y="28"/>
                    </a:lnTo>
                    <a:lnTo>
                      <a:pt x="30" y="0"/>
                    </a:lnTo>
                    <a:lnTo>
                      <a:pt x="78" y="0"/>
                    </a:lnTo>
                    <a:lnTo>
                      <a:pt x="104" y="28"/>
                    </a:lnTo>
                    <a:close/>
                  </a:path>
                </a:pathLst>
              </a:custGeom>
              <a:solidFill>
                <a:srgbClr val="ADDFF4"/>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5" name="Line 107">
                <a:extLst>
                  <a:ext uri="{FF2B5EF4-FFF2-40B4-BE49-F238E27FC236}">
                    <a16:creationId xmlns:a16="http://schemas.microsoft.com/office/drawing/2014/main" id="{53C6E33F-56B4-9939-AE7E-D84631D7FB87}"/>
                  </a:ext>
                </a:extLst>
              </p:cNvPr>
              <p:cNvSpPr>
                <a:spLocks noChangeShapeType="1"/>
              </p:cNvSpPr>
              <p:nvPr/>
            </p:nvSpPr>
            <p:spPr bwMode="auto">
              <a:xfrm>
                <a:off x="6049412" y="2691756"/>
                <a:ext cx="0" cy="1619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6" name="Freeform 108">
                <a:extLst>
                  <a:ext uri="{FF2B5EF4-FFF2-40B4-BE49-F238E27FC236}">
                    <a16:creationId xmlns:a16="http://schemas.microsoft.com/office/drawing/2014/main" id="{20E535E8-0772-606C-94AE-E9EEA5723FB3}"/>
                  </a:ext>
                </a:extLst>
              </p:cNvPr>
              <p:cNvSpPr>
                <a:spLocks/>
              </p:cNvSpPr>
              <p:nvPr/>
            </p:nvSpPr>
            <p:spPr bwMode="auto">
              <a:xfrm>
                <a:off x="5970037" y="2853681"/>
                <a:ext cx="158750" cy="311150"/>
              </a:xfrm>
              <a:custGeom>
                <a:avLst/>
                <a:gdLst>
                  <a:gd name="T0" fmla="*/ 0 w 100"/>
                  <a:gd name="T1" fmla="*/ 168 h 196"/>
                  <a:gd name="T2" fmla="*/ 0 w 100"/>
                  <a:gd name="T3" fmla="*/ 0 h 196"/>
                  <a:gd name="T4" fmla="*/ 100 w 100"/>
                  <a:gd name="T5" fmla="*/ 0 h 196"/>
                  <a:gd name="T6" fmla="*/ 100 w 100"/>
                  <a:gd name="T7" fmla="*/ 168 h 196"/>
                  <a:gd name="T8" fmla="*/ 72 w 100"/>
                  <a:gd name="T9" fmla="*/ 196 h 196"/>
                  <a:gd name="T10" fmla="*/ 26 w 100"/>
                  <a:gd name="T11" fmla="*/ 196 h 196"/>
                  <a:gd name="T12" fmla="*/ 0 w 100"/>
                  <a:gd name="T13" fmla="*/ 168 h 196"/>
                </a:gdLst>
                <a:ahLst/>
                <a:cxnLst>
                  <a:cxn ang="0">
                    <a:pos x="T0" y="T1"/>
                  </a:cxn>
                  <a:cxn ang="0">
                    <a:pos x="T2" y="T3"/>
                  </a:cxn>
                  <a:cxn ang="0">
                    <a:pos x="T4" y="T5"/>
                  </a:cxn>
                  <a:cxn ang="0">
                    <a:pos x="T6" y="T7"/>
                  </a:cxn>
                  <a:cxn ang="0">
                    <a:pos x="T8" y="T9"/>
                  </a:cxn>
                  <a:cxn ang="0">
                    <a:pos x="T10" y="T11"/>
                  </a:cxn>
                  <a:cxn ang="0">
                    <a:pos x="T12" y="T13"/>
                  </a:cxn>
                </a:cxnLst>
                <a:rect l="0" t="0" r="r" b="b"/>
                <a:pathLst>
                  <a:path w="100" h="196">
                    <a:moveTo>
                      <a:pt x="0" y="168"/>
                    </a:moveTo>
                    <a:lnTo>
                      <a:pt x="0" y="0"/>
                    </a:lnTo>
                    <a:lnTo>
                      <a:pt x="100" y="0"/>
                    </a:lnTo>
                    <a:lnTo>
                      <a:pt x="100" y="168"/>
                    </a:lnTo>
                    <a:lnTo>
                      <a:pt x="72" y="196"/>
                    </a:lnTo>
                    <a:lnTo>
                      <a:pt x="26" y="196"/>
                    </a:lnTo>
                    <a:lnTo>
                      <a:pt x="0" y="168"/>
                    </a:lnTo>
                    <a:close/>
                  </a:path>
                </a:pathLst>
              </a:custGeom>
              <a:solidFill>
                <a:srgbClr val="ADDFF4"/>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7" name="Line 109">
                <a:extLst>
                  <a:ext uri="{FF2B5EF4-FFF2-40B4-BE49-F238E27FC236}">
                    <a16:creationId xmlns:a16="http://schemas.microsoft.com/office/drawing/2014/main" id="{56D82F1B-9982-B66E-9306-D84E2A9B14AB}"/>
                  </a:ext>
                </a:extLst>
              </p:cNvPr>
              <p:cNvSpPr>
                <a:spLocks noChangeShapeType="1"/>
              </p:cNvSpPr>
              <p:nvPr/>
            </p:nvSpPr>
            <p:spPr bwMode="auto">
              <a:xfrm flipH="1" flipV="1">
                <a:off x="5827162" y="3691881"/>
                <a:ext cx="3175" cy="1330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8" name="Freeform 110">
                <a:extLst>
                  <a:ext uri="{FF2B5EF4-FFF2-40B4-BE49-F238E27FC236}">
                    <a16:creationId xmlns:a16="http://schemas.microsoft.com/office/drawing/2014/main" id="{D0D090AA-951F-79D2-24A9-17D8DA4DD81F}"/>
                  </a:ext>
                </a:extLst>
              </p:cNvPr>
              <p:cNvSpPr>
                <a:spLocks/>
              </p:cNvSpPr>
              <p:nvPr/>
            </p:nvSpPr>
            <p:spPr bwMode="auto">
              <a:xfrm>
                <a:off x="5747787" y="2967981"/>
                <a:ext cx="165100" cy="723900"/>
              </a:xfrm>
              <a:custGeom>
                <a:avLst/>
                <a:gdLst>
                  <a:gd name="T0" fmla="*/ 104 w 104"/>
                  <a:gd name="T1" fmla="*/ 28 h 456"/>
                  <a:gd name="T2" fmla="*/ 102 w 104"/>
                  <a:gd name="T3" fmla="*/ 456 h 456"/>
                  <a:gd name="T4" fmla="*/ 0 w 104"/>
                  <a:gd name="T5" fmla="*/ 456 h 456"/>
                  <a:gd name="T6" fmla="*/ 2 w 104"/>
                  <a:gd name="T7" fmla="*/ 28 h 456"/>
                  <a:gd name="T8" fmla="*/ 30 w 104"/>
                  <a:gd name="T9" fmla="*/ 0 h 456"/>
                  <a:gd name="T10" fmla="*/ 78 w 104"/>
                  <a:gd name="T11" fmla="*/ 0 h 456"/>
                  <a:gd name="T12" fmla="*/ 104 w 104"/>
                  <a:gd name="T13" fmla="*/ 28 h 456"/>
                </a:gdLst>
                <a:ahLst/>
                <a:cxnLst>
                  <a:cxn ang="0">
                    <a:pos x="T0" y="T1"/>
                  </a:cxn>
                  <a:cxn ang="0">
                    <a:pos x="T2" y="T3"/>
                  </a:cxn>
                  <a:cxn ang="0">
                    <a:pos x="T4" y="T5"/>
                  </a:cxn>
                  <a:cxn ang="0">
                    <a:pos x="T6" y="T7"/>
                  </a:cxn>
                  <a:cxn ang="0">
                    <a:pos x="T8" y="T9"/>
                  </a:cxn>
                  <a:cxn ang="0">
                    <a:pos x="T10" y="T11"/>
                  </a:cxn>
                  <a:cxn ang="0">
                    <a:pos x="T12" y="T13"/>
                  </a:cxn>
                </a:cxnLst>
                <a:rect l="0" t="0" r="r" b="b"/>
                <a:pathLst>
                  <a:path w="104" h="456">
                    <a:moveTo>
                      <a:pt x="104" y="28"/>
                    </a:moveTo>
                    <a:lnTo>
                      <a:pt x="102" y="456"/>
                    </a:lnTo>
                    <a:lnTo>
                      <a:pt x="0" y="456"/>
                    </a:lnTo>
                    <a:lnTo>
                      <a:pt x="2" y="28"/>
                    </a:lnTo>
                    <a:lnTo>
                      <a:pt x="30" y="0"/>
                    </a:lnTo>
                    <a:lnTo>
                      <a:pt x="78" y="0"/>
                    </a:lnTo>
                    <a:lnTo>
                      <a:pt x="104" y="28"/>
                    </a:lnTo>
                    <a:close/>
                  </a:path>
                </a:pathLst>
              </a:cu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9" name="Line 111">
                <a:extLst>
                  <a:ext uri="{FF2B5EF4-FFF2-40B4-BE49-F238E27FC236}">
                    <a16:creationId xmlns:a16="http://schemas.microsoft.com/office/drawing/2014/main" id="{5DC3986F-D110-1A41-DE1E-5988D82EFB11}"/>
                  </a:ext>
                </a:extLst>
              </p:cNvPr>
              <p:cNvSpPr>
                <a:spLocks noChangeShapeType="1"/>
              </p:cNvSpPr>
              <p:nvPr/>
            </p:nvSpPr>
            <p:spPr bwMode="auto">
              <a:xfrm>
                <a:off x="5833512" y="2691756"/>
                <a:ext cx="0" cy="1079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0" name="Freeform 112">
                <a:extLst>
                  <a:ext uri="{FF2B5EF4-FFF2-40B4-BE49-F238E27FC236}">
                    <a16:creationId xmlns:a16="http://schemas.microsoft.com/office/drawing/2014/main" id="{9F00D365-3786-05C3-BEA2-51C54023385C}"/>
                  </a:ext>
                </a:extLst>
              </p:cNvPr>
              <p:cNvSpPr>
                <a:spLocks/>
              </p:cNvSpPr>
              <p:nvPr/>
            </p:nvSpPr>
            <p:spPr bwMode="auto">
              <a:xfrm>
                <a:off x="5750962" y="2799706"/>
                <a:ext cx="161925" cy="168275"/>
              </a:xfrm>
              <a:custGeom>
                <a:avLst/>
                <a:gdLst>
                  <a:gd name="T0" fmla="*/ 0 w 102"/>
                  <a:gd name="T1" fmla="*/ 78 h 106"/>
                  <a:gd name="T2" fmla="*/ 0 w 102"/>
                  <a:gd name="T3" fmla="*/ 0 h 106"/>
                  <a:gd name="T4" fmla="*/ 102 w 102"/>
                  <a:gd name="T5" fmla="*/ 0 h 106"/>
                  <a:gd name="T6" fmla="*/ 102 w 102"/>
                  <a:gd name="T7" fmla="*/ 78 h 106"/>
                  <a:gd name="T8" fmla="*/ 74 w 102"/>
                  <a:gd name="T9" fmla="*/ 106 h 106"/>
                  <a:gd name="T10" fmla="*/ 28 w 102"/>
                  <a:gd name="T11" fmla="*/ 106 h 106"/>
                  <a:gd name="T12" fmla="*/ 0 w 102"/>
                  <a:gd name="T13" fmla="*/ 78 h 106"/>
                </a:gdLst>
                <a:ahLst/>
                <a:cxnLst>
                  <a:cxn ang="0">
                    <a:pos x="T0" y="T1"/>
                  </a:cxn>
                  <a:cxn ang="0">
                    <a:pos x="T2" y="T3"/>
                  </a:cxn>
                  <a:cxn ang="0">
                    <a:pos x="T4" y="T5"/>
                  </a:cxn>
                  <a:cxn ang="0">
                    <a:pos x="T6" y="T7"/>
                  </a:cxn>
                  <a:cxn ang="0">
                    <a:pos x="T8" y="T9"/>
                  </a:cxn>
                  <a:cxn ang="0">
                    <a:pos x="T10" y="T11"/>
                  </a:cxn>
                  <a:cxn ang="0">
                    <a:pos x="T12" y="T13"/>
                  </a:cxn>
                </a:cxnLst>
                <a:rect l="0" t="0" r="r" b="b"/>
                <a:pathLst>
                  <a:path w="102" h="106">
                    <a:moveTo>
                      <a:pt x="0" y="78"/>
                    </a:moveTo>
                    <a:lnTo>
                      <a:pt x="0" y="0"/>
                    </a:lnTo>
                    <a:lnTo>
                      <a:pt x="102" y="0"/>
                    </a:lnTo>
                    <a:lnTo>
                      <a:pt x="102" y="78"/>
                    </a:lnTo>
                    <a:lnTo>
                      <a:pt x="74" y="106"/>
                    </a:lnTo>
                    <a:lnTo>
                      <a:pt x="28" y="106"/>
                    </a:lnTo>
                    <a:lnTo>
                      <a:pt x="0" y="78"/>
                    </a:lnTo>
                    <a:close/>
                  </a:path>
                </a:pathLst>
              </a:cu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31" name="Oval 113">
                <a:extLst>
                  <a:ext uri="{FF2B5EF4-FFF2-40B4-BE49-F238E27FC236}">
                    <a16:creationId xmlns:a16="http://schemas.microsoft.com/office/drawing/2014/main" id="{BDAE7B68-45D1-DC97-F184-76F27979F2D5}"/>
                  </a:ext>
                </a:extLst>
              </p:cNvPr>
              <p:cNvSpPr>
                <a:spLocks noChangeArrowheads="1"/>
              </p:cNvSpPr>
              <p:nvPr/>
            </p:nvSpPr>
            <p:spPr bwMode="auto">
              <a:xfrm>
                <a:off x="5817637" y="50222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2" name="Oval 114">
                <a:extLst>
                  <a:ext uri="{FF2B5EF4-FFF2-40B4-BE49-F238E27FC236}">
                    <a16:creationId xmlns:a16="http://schemas.microsoft.com/office/drawing/2014/main" id="{236D1D9E-169F-0511-696C-60E2A3D3DBCF}"/>
                  </a:ext>
                </a:extLst>
              </p:cNvPr>
              <p:cNvSpPr>
                <a:spLocks noChangeArrowheads="1"/>
              </p:cNvSpPr>
              <p:nvPr/>
            </p:nvSpPr>
            <p:spPr bwMode="auto">
              <a:xfrm>
                <a:off x="5817637" y="50571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3" name="Oval 115">
                <a:extLst>
                  <a:ext uri="{FF2B5EF4-FFF2-40B4-BE49-F238E27FC236}">
                    <a16:creationId xmlns:a16="http://schemas.microsoft.com/office/drawing/2014/main" id="{19F5C787-0CE0-B60C-AF67-ABBFEB3A820D}"/>
                  </a:ext>
                </a:extLst>
              </p:cNvPr>
              <p:cNvSpPr>
                <a:spLocks noChangeArrowheads="1"/>
              </p:cNvSpPr>
              <p:nvPr/>
            </p:nvSpPr>
            <p:spPr bwMode="auto">
              <a:xfrm>
                <a:off x="5817637" y="50793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4" name="Oval 116">
                <a:extLst>
                  <a:ext uri="{FF2B5EF4-FFF2-40B4-BE49-F238E27FC236}">
                    <a16:creationId xmlns:a16="http://schemas.microsoft.com/office/drawing/2014/main" id="{AEC09FD6-6DF7-0053-A25B-C2046E1426B8}"/>
                  </a:ext>
                </a:extLst>
              </p:cNvPr>
              <p:cNvSpPr>
                <a:spLocks noChangeArrowheads="1"/>
              </p:cNvSpPr>
              <p:nvPr/>
            </p:nvSpPr>
            <p:spPr bwMode="auto">
              <a:xfrm>
                <a:off x="5817637" y="5107931"/>
                <a:ext cx="34925" cy="38100"/>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5" name="Oval 117">
                <a:extLst>
                  <a:ext uri="{FF2B5EF4-FFF2-40B4-BE49-F238E27FC236}">
                    <a16:creationId xmlns:a16="http://schemas.microsoft.com/office/drawing/2014/main" id="{186B55C2-4A56-5DA9-DE12-B0FB00241F2E}"/>
                  </a:ext>
                </a:extLst>
              </p:cNvPr>
              <p:cNvSpPr>
                <a:spLocks noChangeArrowheads="1"/>
              </p:cNvSpPr>
              <p:nvPr/>
            </p:nvSpPr>
            <p:spPr bwMode="auto">
              <a:xfrm>
                <a:off x="5817637" y="51396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6" name="Oval 118">
                <a:extLst>
                  <a:ext uri="{FF2B5EF4-FFF2-40B4-BE49-F238E27FC236}">
                    <a16:creationId xmlns:a16="http://schemas.microsoft.com/office/drawing/2014/main" id="{EDCCAEE9-CB60-AD5A-4EBE-223974C75592}"/>
                  </a:ext>
                </a:extLst>
              </p:cNvPr>
              <p:cNvSpPr>
                <a:spLocks noChangeArrowheads="1"/>
              </p:cNvSpPr>
              <p:nvPr/>
            </p:nvSpPr>
            <p:spPr bwMode="auto">
              <a:xfrm>
                <a:off x="5817637" y="51682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7" name="Oval 119">
                <a:extLst>
                  <a:ext uri="{FF2B5EF4-FFF2-40B4-BE49-F238E27FC236}">
                    <a16:creationId xmlns:a16="http://schemas.microsoft.com/office/drawing/2014/main" id="{40905237-8EB1-3189-5CE7-CA98741D97AA}"/>
                  </a:ext>
                </a:extLst>
              </p:cNvPr>
              <p:cNvSpPr>
                <a:spLocks noChangeArrowheads="1"/>
              </p:cNvSpPr>
              <p:nvPr/>
            </p:nvSpPr>
            <p:spPr bwMode="auto">
              <a:xfrm>
                <a:off x="5817637" y="51968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8" name="Oval 120">
                <a:extLst>
                  <a:ext uri="{FF2B5EF4-FFF2-40B4-BE49-F238E27FC236}">
                    <a16:creationId xmlns:a16="http://schemas.microsoft.com/office/drawing/2014/main" id="{5AB67998-73C2-0327-BE46-8AA4D18F3CCD}"/>
                  </a:ext>
                </a:extLst>
              </p:cNvPr>
              <p:cNvSpPr>
                <a:spLocks noChangeArrowheads="1"/>
              </p:cNvSpPr>
              <p:nvPr/>
            </p:nvSpPr>
            <p:spPr bwMode="auto">
              <a:xfrm>
                <a:off x="5817637" y="52222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9" name="Oval 121">
                <a:extLst>
                  <a:ext uri="{FF2B5EF4-FFF2-40B4-BE49-F238E27FC236}">
                    <a16:creationId xmlns:a16="http://schemas.microsoft.com/office/drawing/2014/main" id="{AB6EC40E-8CFF-3A97-34AF-C68797A1170F}"/>
                  </a:ext>
                </a:extLst>
              </p:cNvPr>
              <p:cNvSpPr>
                <a:spLocks noChangeArrowheads="1"/>
              </p:cNvSpPr>
              <p:nvPr/>
            </p:nvSpPr>
            <p:spPr bwMode="auto">
              <a:xfrm>
                <a:off x="5817637" y="52571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0" name="Oval 122">
                <a:extLst>
                  <a:ext uri="{FF2B5EF4-FFF2-40B4-BE49-F238E27FC236}">
                    <a16:creationId xmlns:a16="http://schemas.microsoft.com/office/drawing/2014/main" id="{C502FCC9-2531-B347-14F9-DDAAE32DD549}"/>
                  </a:ext>
                </a:extLst>
              </p:cNvPr>
              <p:cNvSpPr>
                <a:spLocks noChangeArrowheads="1"/>
              </p:cNvSpPr>
              <p:nvPr/>
            </p:nvSpPr>
            <p:spPr bwMode="auto">
              <a:xfrm>
                <a:off x="5817637" y="52952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1" name="Oval 123">
                <a:extLst>
                  <a:ext uri="{FF2B5EF4-FFF2-40B4-BE49-F238E27FC236}">
                    <a16:creationId xmlns:a16="http://schemas.microsoft.com/office/drawing/2014/main" id="{A872D661-EC1A-2779-6C42-A4E298280E4B}"/>
                  </a:ext>
                </a:extLst>
              </p:cNvPr>
              <p:cNvSpPr>
                <a:spLocks noChangeArrowheads="1"/>
              </p:cNvSpPr>
              <p:nvPr/>
            </p:nvSpPr>
            <p:spPr bwMode="auto">
              <a:xfrm>
                <a:off x="5817637" y="53397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2" name="Oval 124">
                <a:extLst>
                  <a:ext uri="{FF2B5EF4-FFF2-40B4-BE49-F238E27FC236}">
                    <a16:creationId xmlns:a16="http://schemas.microsoft.com/office/drawing/2014/main" id="{A0CA18F4-A11A-0750-8064-0D14E9B710AF}"/>
                  </a:ext>
                </a:extLst>
              </p:cNvPr>
              <p:cNvSpPr>
                <a:spLocks noChangeArrowheads="1"/>
              </p:cNvSpPr>
              <p:nvPr/>
            </p:nvSpPr>
            <p:spPr bwMode="auto">
              <a:xfrm>
                <a:off x="5817637" y="54825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3" name="Oval 125">
                <a:extLst>
                  <a:ext uri="{FF2B5EF4-FFF2-40B4-BE49-F238E27FC236}">
                    <a16:creationId xmlns:a16="http://schemas.microsoft.com/office/drawing/2014/main" id="{1B7C8868-26A5-3DFD-4D24-2BF1296D466B}"/>
                  </a:ext>
                </a:extLst>
              </p:cNvPr>
              <p:cNvSpPr>
                <a:spLocks noChangeArrowheads="1"/>
              </p:cNvSpPr>
              <p:nvPr/>
            </p:nvSpPr>
            <p:spPr bwMode="auto">
              <a:xfrm>
                <a:off x="5817637" y="55492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4" name="Oval 126">
                <a:extLst>
                  <a:ext uri="{FF2B5EF4-FFF2-40B4-BE49-F238E27FC236}">
                    <a16:creationId xmlns:a16="http://schemas.microsoft.com/office/drawing/2014/main" id="{F6F5A7CC-284E-238E-B5F9-29079953B3BE}"/>
                  </a:ext>
                </a:extLst>
              </p:cNvPr>
              <p:cNvSpPr>
                <a:spLocks noChangeArrowheads="1"/>
              </p:cNvSpPr>
              <p:nvPr/>
            </p:nvSpPr>
            <p:spPr bwMode="auto">
              <a:xfrm>
                <a:off x="5817637" y="55714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5" name="Oval 127">
                <a:extLst>
                  <a:ext uri="{FF2B5EF4-FFF2-40B4-BE49-F238E27FC236}">
                    <a16:creationId xmlns:a16="http://schemas.microsoft.com/office/drawing/2014/main" id="{C4BB0C69-F87C-7B38-40F7-99CDE6DAC4ED}"/>
                  </a:ext>
                </a:extLst>
              </p:cNvPr>
              <p:cNvSpPr>
                <a:spLocks noChangeArrowheads="1"/>
              </p:cNvSpPr>
              <p:nvPr/>
            </p:nvSpPr>
            <p:spPr bwMode="auto">
              <a:xfrm>
                <a:off x="5817637" y="55587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6" name="Oval 128">
                <a:extLst>
                  <a:ext uri="{FF2B5EF4-FFF2-40B4-BE49-F238E27FC236}">
                    <a16:creationId xmlns:a16="http://schemas.microsoft.com/office/drawing/2014/main" id="{601D3701-0C5F-1D3A-4123-6EBE4532188A}"/>
                  </a:ext>
                </a:extLst>
              </p:cNvPr>
              <p:cNvSpPr>
                <a:spLocks noChangeArrowheads="1"/>
              </p:cNvSpPr>
              <p:nvPr/>
            </p:nvSpPr>
            <p:spPr bwMode="auto">
              <a:xfrm>
                <a:off x="5817637" y="56032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7" name="Oval 129">
                <a:extLst>
                  <a:ext uri="{FF2B5EF4-FFF2-40B4-BE49-F238E27FC236}">
                    <a16:creationId xmlns:a16="http://schemas.microsoft.com/office/drawing/2014/main" id="{25343CA8-342C-98A1-D1A6-45E42326338F}"/>
                  </a:ext>
                </a:extLst>
              </p:cNvPr>
              <p:cNvSpPr>
                <a:spLocks noChangeArrowheads="1"/>
              </p:cNvSpPr>
              <p:nvPr/>
            </p:nvSpPr>
            <p:spPr bwMode="auto">
              <a:xfrm>
                <a:off x="5817637" y="56413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8" name="Oval 130">
                <a:extLst>
                  <a:ext uri="{FF2B5EF4-FFF2-40B4-BE49-F238E27FC236}">
                    <a16:creationId xmlns:a16="http://schemas.microsoft.com/office/drawing/2014/main" id="{0A0405A9-C1A9-8092-16CB-2FF1665FD79C}"/>
                  </a:ext>
                </a:extLst>
              </p:cNvPr>
              <p:cNvSpPr>
                <a:spLocks noChangeArrowheads="1"/>
              </p:cNvSpPr>
              <p:nvPr/>
            </p:nvSpPr>
            <p:spPr bwMode="auto">
              <a:xfrm>
                <a:off x="5817637" y="5666731"/>
                <a:ext cx="34925" cy="38100"/>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9" name="Oval 131">
                <a:extLst>
                  <a:ext uri="{FF2B5EF4-FFF2-40B4-BE49-F238E27FC236}">
                    <a16:creationId xmlns:a16="http://schemas.microsoft.com/office/drawing/2014/main" id="{121DB35D-B424-51D0-CE9D-95F69550C093}"/>
                  </a:ext>
                </a:extLst>
              </p:cNvPr>
              <p:cNvSpPr>
                <a:spLocks noChangeArrowheads="1"/>
              </p:cNvSpPr>
              <p:nvPr/>
            </p:nvSpPr>
            <p:spPr bwMode="auto">
              <a:xfrm>
                <a:off x="5817637" y="56826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0" name="Oval 132">
                <a:extLst>
                  <a:ext uri="{FF2B5EF4-FFF2-40B4-BE49-F238E27FC236}">
                    <a16:creationId xmlns:a16="http://schemas.microsoft.com/office/drawing/2014/main" id="{766D905B-D4F4-5A7D-BBF5-4F1CF98BDD6C}"/>
                  </a:ext>
                </a:extLst>
              </p:cNvPr>
              <p:cNvSpPr>
                <a:spLocks noChangeArrowheads="1"/>
              </p:cNvSpPr>
              <p:nvPr/>
            </p:nvSpPr>
            <p:spPr bwMode="auto">
              <a:xfrm>
                <a:off x="5817637" y="58921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1" name="Oval 133">
                <a:extLst>
                  <a:ext uri="{FF2B5EF4-FFF2-40B4-BE49-F238E27FC236}">
                    <a16:creationId xmlns:a16="http://schemas.microsoft.com/office/drawing/2014/main" id="{1332484B-9CA7-F0CB-865D-337B81B84915}"/>
                  </a:ext>
                </a:extLst>
              </p:cNvPr>
              <p:cNvSpPr>
                <a:spLocks noChangeArrowheads="1"/>
              </p:cNvSpPr>
              <p:nvPr/>
            </p:nvSpPr>
            <p:spPr bwMode="auto">
              <a:xfrm>
                <a:off x="6030362" y="56476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2" name="Oval 134">
                <a:extLst>
                  <a:ext uri="{FF2B5EF4-FFF2-40B4-BE49-F238E27FC236}">
                    <a16:creationId xmlns:a16="http://schemas.microsoft.com/office/drawing/2014/main" id="{CEC73F50-3652-896F-B686-22C7F4A82EC1}"/>
                  </a:ext>
                </a:extLst>
              </p:cNvPr>
              <p:cNvSpPr>
                <a:spLocks noChangeArrowheads="1"/>
              </p:cNvSpPr>
              <p:nvPr/>
            </p:nvSpPr>
            <p:spPr bwMode="auto">
              <a:xfrm>
                <a:off x="6030362" y="56572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3" name="Oval 135">
                <a:extLst>
                  <a:ext uri="{FF2B5EF4-FFF2-40B4-BE49-F238E27FC236}">
                    <a16:creationId xmlns:a16="http://schemas.microsoft.com/office/drawing/2014/main" id="{8AC46E4E-7516-8611-1ED8-30DF8DF2E5F0}"/>
                  </a:ext>
                </a:extLst>
              </p:cNvPr>
              <p:cNvSpPr>
                <a:spLocks noChangeArrowheads="1"/>
              </p:cNvSpPr>
              <p:nvPr/>
            </p:nvSpPr>
            <p:spPr bwMode="auto">
              <a:xfrm>
                <a:off x="6030362" y="56667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4" name="Oval 136">
                <a:extLst>
                  <a:ext uri="{FF2B5EF4-FFF2-40B4-BE49-F238E27FC236}">
                    <a16:creationId xmlns:a16="http://schemas.microsoft.com/office/drawing/2014/main" id="{C4A34A7F-377F-F40D-CCF9-5CDFDAE4E584}"/>
                  </a:ext>
                </a:extLst>
              </p:cNvPr>
              <p:cNvSpPr>
                <a:spLocks noChangeArrowheads="1"/>
              </p:cNvSpPr>
              <p:nvPr/>
            </p:nvSpPr>
            <p:spPr bwMode="auto">
              <a:xfrm>
                <a:off x="6030362" y="5673081"/>
                <a:ext cx="34925" cy="38100"/>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5" name="Oval 137">
                <a:extLst>
                  <a:ext uri="{FF2B5EF4-FFF2-40B4-BE49-F238E27FC236}">
                    <a16:creationId xmlns:a16="http://schemas.microsoft.com/office/drawing/2014/main" id="{26CC0026-83B7-6125-59AC-8DE9CA2964FB}"/>
                  </a:ext>
                </a:extLst>
              </p:cNvPr>
              <p:cNvSpPr>
                <a:spLocks noChangeArrowheads="1"/>
              </p:cNvSpPr>
              <p:nvPr/>
            </p:nvSpPr>
            <p:spPr bwMode="auto">
              <a:xfrm>
                <a:off x="6030362" y="56826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6" name="Oval 138">
                <a:extLst>
                  <a:ext uri="{FF2B5EF4-FFF2-40B4-BE49-F238E27FC236}">
                    <a16:creationId xmlns:a16="http://schemas.microsoft.com/office/drawing/2014/main" id="{B49A3235-7EAD-3C6E-C382-73B0F8AE9AAC}"/>
                  </a:ext>
                </a:extLst>
              </p:cNvPr>
              <p:cNvSpPr>
                <a:spLocks noChangeArrowheads="1"/>
              </p:cNvSpPr>
              <p:nvPr/>
            </p:nvSpPr>
            <p:spPr bwMode="auto">
              <a:xfrm>
                <a:off x="6030362" y="56921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7" name="Oval 139">
                <a:extLst>
                  <a:ext uri="{FF2B5EF4-FFF2-40B4-BE49-F238E27FC236}">
                    <a16:creationId xmlns:a16="http://schemas.microsoft.com/office/drawing/2014/main" id="{286E5AD5-0072-1F64-CF3C-A04DF1A81CBF}"/>
                  </a:ext>
                </a:extLst>
              </p:cNvPr>
              <p:cNvSpPr>
                <a:spLocks noChangeArrowheads="1"/>
              </p:cNvSpPr>
              <p:nvPr/>
            </p:nvSpPr>
            <p:spPr bwMode="auto">
              <a:xfrm>
                <a:off x="6030362" y="57016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8" name="Oval 140">
                <a:extLst>
                  <a:ext uri="{FF2B5EF4-FFF2-40B4-BE49-F238E27FC236}">
                    <a16:creationId xmlns:a16="http://schemas.microsoft.com/office/drawing/2014/main" id="{7F5F5F64-5F1B-CDF9-6B62-0539B8F1E5C7}"/>
                  </a:ext>
                </a:extLst>
              </p:cNvPr>
              <p:cNvSpPr>
                <a:spLocks noChangeArrowheads="1"/>
              </p:cNvSpPr>
              <p:nvPr/>
            </p:nvSpPr>
            <p:spPr bwMode="auto">
              <a:xfrm>
                <a:off x="6030362" y="57111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9" name="Oval 141">
                <a:extLst>
                  <a:ext uri="{FF2B5EF4-FFF2-40B4-BE49-F238E27FC236}">
                    <a16:creationId xmlns:a16="http://schemas.microsoft.com/office/drawing/2014/main" id="{6CC8D51B-5C31-D635-3043-2466B4115999}"/>
                  </a:ext>
                </a:extLst>
              </p:cNvPr>
              <p:cNvSpPr>
                <a:spLocks noChangeArrowheads="1"/>
              </p:cNvSpPr>
              <p:nvPr/>
            </p:nvSpPr>
            <p:spPr bwMode="auto">
              <a:xfrm>
                <a:off x="6030362" y="57207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0" name="Oval 142">
                <a:extLst>
                  <a:ext uri="{FF2B5EF4-FFF2-40B4-BE49-F238E27FC236}">
                    <a16:creationId xmlns:a16="http://schemas.microsoft.com/office/drawing/2014/main" id="{5CD799AA-BDBF-9962-5AC2-8F22A55F43B1}"/>
                  </a:ext>
                </a:extLst>
              </p:cNvPr>
              <p:cNvSpPr>
                <a:spLocks noChangeArrowheads="1"/>
              </p:cNvSpPr>
              <p:nvPr/>
            </p:nvSpPr>
            <p:spPr bwMode="auto">
              <a:xfrm>
                <a:off x="6030362" y="57302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1" name="Oval 143">
                <a:extLst>
                  <a:ext uri="{FF2B5EF4-FFF2-40B4-BE49-F238E27FC236}">
                    <a16:creationId xmlns:a16="http://schemas.microsoft.com/office/drawing/2014/main" id="{DFD4B76A-2ADC-D6D6-4CF6-21BCDB34AF60}"/>
                  </a:ext>
                </a:extLst>
              </p:cNvPr>
              <p:cNvSpPr>
                <a:spLocks noChangeArrowheads="1"/>
              </p:cNvSpPr>
              <p:nvPr/>
            </p:nvSpPr>
            <p:spPr bwMode="auto">
              <a:xfrm>
                <a:off x="6030362" y="57397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2" name="Oval 144">
                <a:extLst>
                  <a:ext uri="{FF2B5EF4-FFF2-40B4-BE49-F238E27FC236}">
                    <a16:creationId xmlns:a16="http://schemas.microsoft.com/office/drawing/2014/main" id="{EE5D67F2-F966-3887-3338-50C91CF7E8CA}"/>
                  </a:ext>
                </a:extLst>
              </p:cNvPr>
              <p:cNvSpPr>
                <a:spLocks noChangeArrowheads="1"/>
              </p:cNvSpPr>
              <p:nvPr/>
            </p:nvSpPr>
            <p:spPr bwMode="auto">
              <a:xfrm>
                <a:off x="6030362" y="57588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3" name="Oval 145">
                <a:extLst>
                  <a:ext uri="{FF2B5EF4-FFF2-40B4-BE49-F238E27FC236}">
                    <a16:creationId xmlns:a16="http://schemas.microsoft.com/office/drawing/2014/main" id="{480B189D-9AAC-0B87-E65F-CE830FA0A37B}"/>
                  </a:ext>
                </a:extLst>
              </p:cNvPr>
              <p:cNvSpPr>
                <a:spLocks noChangeArrowheads="1"/>
              </p:cNvSpPr>
              <p:nvPr/>
            </p:nvSpPr>
            <p:spPr bwMode="auto">
              <a:xfrm>
                <a:off x="6030362" y="57492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4" name="Oval 146">
                <a:extLst>
                  <a:ext uri="{FF2B5EF4-FFF2-40B4-BE49-F238E27FC236}">
                    <a16:creationId xmlns:a16="http://schemas.microsoft.com/office/drawing/2014/main" id="{4546AB32-E396-5366-3C50-A9B66E12ACB4}"/>
                  </a:ext>
                </a:extLst>
              </p:cNvPr>
              <p:cNvSpPr>
                <a:spLocks noChangeArrowheads="1"/>
              </p:cNvSpPr>
              <p:nvPr/>
            </p:nvSpPr>
            <p:spPr bwMode="auto">
              <a:xfrm>
                <a:off x="6030362" y="57683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5" name="Oval 147">
                <a:extLst>
                  <a:ext uri="{FF2B5EF4-FFF2-40B4-BE49-F238E27FC236}">
                    <a16:creationId xmlns:a16="http://schemas.microsoft.com/office/drawing/2014/main" id="{C79BDA07-BFF9-FDDC-9BB3-A82EAC69BC5F}"/>
                  </a:ext>
                </a:extLst>
              </p:cNvPr>
              <p:cNvSpPr>
                <a:spLocks noChangeArrowheads="1"/>
              </p:cNvSpPr>
              <p:nvPr/>
            </p:nvSpPr>
            <p:spPr bwMode="auto">
              <a:xfrm>
                <a:off x="6030362" y="5774681"/>
                <a:ext cx="34925" cy="38100"/>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6" name="Oval 148">
                <a:extLst>
                  <a:ext uri="{FF2B5EF4-FFF2-40B4-BE49-F238E27FC236}">
                    <a16:creationId xmlns:a16="http://schemas.microsoft.com/office/drawing/2014/main" id="{F9A91811-0F0C-FC2B-F429-A2E8DAD683D9}"/>
                  </a:ext>
                </a:extLst>
              </p:cNvPr>
              <p:cNvSpPr>
                <a:spLocks noChangeArrowheads="1"/>
              </p:cNvSpPr>
              <p:nvPr/>
            </p:nvSpPr>
            <p:spPr bwMode="auto">
              <a:xfrm>
                <a:off x="6030362" y="57842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7" name="Oval 149">
                <a:extLst>
                  <a:ext uri="{FF2B5EF4-FFF2-40B4-BE49-F238E27FC236}">
                    <a16:creationId xmlns:a16="http://schemas.microsoft.com/office/drawing/2014/main" id="{70BA5E5C-1D63-632A-C992-9EF397763D87}"/>
                  </a:ext>
                </a:extLst>
              </p:cNvPr>
              <p:cNvSpPr>
                <a:spLocks noChangeArrowheads="1"/>
              </p:cNvSpPr>
              <p:nvPr/>
            </p:nvSpPr>
            <p:spPr bwMode="auto">
              <a:xfrm>
                <a:off x="6030362" y="57937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8" name="Oval 150">
                <a:extLst>
                  <a:ext uri="{FF2B5EF4-FFF2-40B4-BE49-F238E27FC236}">
                    <a16:creationId xmlns:a16="http://schemas.microsoft.com/office/drawing/2014/main" id="{37F742D7-F52F-180E-9F67-D4D4EE6C02F3}"/>
                  </a:ext>
                </a:extLst>
              </p:cNvPr>
              <p:cNvSpPr>
                <a:spLocks noChangeArrowheads="1"/>
              </p:cNvSpPr>
              <p:nvPr/>
            </p:nvSpPr>
            <p:spPr bwMode="auto">
              <a:xfrm>
                <a:off x="6030362" y="58032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9" name="Oval 151">
                <a:extLst>
                  <a:ext uri="{FF2B5EF4-FFF2-40B4-BE49-F238E27FC236}">
                    <a16:creationId xmlns:a16="http://schemas.microsoft.com/office/drawing/2014/main" id="{2E0254F5-A20C-AA68-20E2-CC883568C515}"/>
                  </a:ext>
                </a:extLst>
              </p:cNvPr>
              <p:cNvSpPr>
                <a:spLocks noChangeArrowheads="1"/>
              </p:cNvSpPr>
              <p:nvPr/>
            </p:nvSpPr>
            <p:spPr bwMode="auto">
              <a:xfrm>
                <a:off x="6030362" y="58127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0" name="Oval 152">
                <a:extLst>
                  <a:ext uri="{FF2B5EF4-FFF2-40B4-BE49-F238E27FC236}">
                    <a16:creationId xmlns:a16="http://schemas.microsoft.com/office/drawing/2014/main" id="{DED3FE2B-8508-7AAB-D190-4F5CD0319EBD}"/>
                  </a:ext>
                </a:extLst>
              </p:cNvPr>
              <p:cNvSpPr>
                <a:spLocks noChangeArrowheads="1"/>
              </p:cNvSpPr>
              <p:nvPr/>
            </p:nvSpPr>
            <p:spPr bwMode="auto">
              <a:xfrm>
                <a:off x="6030362" y="58223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1" name="Oval 153">
                <a:extLst>
                  <a:ext uri="{FF2B5EF4-FFF2-40B4-BE49-F238E27FC236}">
                    <a16:creationId xmlns:a16="http://schemas.microsoft.com/office/drawing/2014/main" id="{D6AC5A5F-0429-B034-B0CC-805C1CDFC1D0}"/>
                  </a:ext>
                </a:extLst>
              </p:cNvPr>
              <p:cNvSpPr>
                <a:spLocks noChangeArrowheads="1"/>
              </p:cNvSpPr>
              <p:nvPr/>
            </p:nvSpPr>
            <p:spPr bwMode="auto">
              <a:xfrm>
                <a:off x="6030362" y="58318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2" name="Oval 154">
                <a:extLst>
                  <a:ext uri="{FF2B5EF4-FFF2-40B4-BE49-F238E27FC236}">
                    <a16:creationId xmlns:a16="http://schemas.microsoft.com/office/drawing/2014/main" id="{B83C58A1-148F-1048-77F2-80330B4BC96B}"/>
                  </a:ext>
                </a:extLst>
              </p:cNvPr>
              <p:cNvSpPr>
                <a:spLocks noChangeArrowheads="1"/>
              </p:cNvSpPr>
              <p:nvPr/>
            </p:nvSpPr>
            <p:spPr bwMode="auto">
              <a:xfrm>
                <a:off x="6030362" y="58413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3" name="Oval 155">
                <a:extLst>
                  <a:ext uri="{FF2B5EF4-FFF2-40B4-BE49-F238E27FC236}">
                    <a16:creationId xmlns:a16="http://schemas.microsoft.com/office/drawing/2014/main" id="{79A5FD8D-3067-5B5D-C7E3-D6F854970696}"/>
                  </a:ext>
                </a:extLst>
              </p:cNvPr>
              <p:cNvSpPr>
                <a:spLocks noChangeArrowheads="1"/>
              </p:cNvSpPr>
              <p:nvPr/>
            </p:nvSpPr>
            <p:spPr bwMode="auto">
              <a:xfrm>
                <a:off x="6030362" y="58508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4" name="Oval 156">
                <a:extLst>
                  <a:ext uri="{FF2B5EF4-FFF2-40B4-BE49-F238E27FC236}">
                    <a16:creationId xmlns:a16="http://schemas.microsoft.com/office/drawing/2014/main" id="{02E8BA54-8BD6-2C01-CC89-530FE29C0E9F}"/>
                  </a:ext>
                </a:extLst>
              </p:cNvPr>
              <p:cNvSpPr>
                <a:spLocks noChangeArrowheads="1"/>
              </p:cNvSpPr>
              <p:nvPr/>
            </p:nvSpPr>
            <p:spPr bwMode="auto">
              <a:xfrm>
                <a:off x="6030362" y="58572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5" name="Oval 157">
                <a:extLst>
                  <a:ext uri="{FF2B5EF4-FFF2-40B4-BE49-F238E27FC236}">
                    <a16:creationId xmlns:a16="http://schemas.microsoft.com/office/drawing/2014/main" id="{6DFEECF1-8F82-BF41-DEBD-DB51653D10AE}"/>
                  </a:ext>
                </a:extLst>
              </p:cNvPr>
              <p:cNvSpPr>
                <a:spLocks noChangeArrowheads="1"/>
              </p:cNvSpPr>
              <p:nvPr/>
            </p:nvSpPr>
            <p:spPr bwMode="auto">
              <a:xfrm>
                <a:off x="6030362" y="58699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6" name="Oval 158">
                <a:extLst>
                  <a:ext uri="{FF2B5EF4-FFF2-40B4-BE49-F238E27FC236}">
                    <a16:creationId xmlns:a16="http://schemas.microsoft.com/office/drawing/2014/main" id="{7984A45F-699A-97B1-AFA3-81D88388D503}"/>
                  </a:ext>
                </a:extLst>
              </p:cNvPr>
              <p:cNvSpPr>
                <a:spLocks noChangeArrowheads="1"/>
              </p:cNvSpPr>
              <p:nvPr/>
            </p:nvSpPr>
            <p:spPr bwMode="auto">
              <a:xfrm>
                <a:off x="6030362" y="58858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7" name="Oval 159">
                <a:extLst>
                  <a:ext uri="{FF2B5EF4-FFF2-40B4-BE49-F238E27FC236}">
                    <a16:creationId xmlns:a16="http://schemas.microsoft.com/office/drawing/2014/main" id="{5BEA045C-6011-3DCE-C5B5-A3C52D6F86D5}"/>
                  </a:ext>
                </a:extLst>
              </p:cNvPr>
              <p:cNvSpPr>
                <a:spLocks noChangeArrowheads="1"/>
              </p:cNvSpPr>
              <p:nvPr/>
            </p:nvSpPr>
            <p:spPr bwMode="auto">
              <a:xfrm>
                <a:off x="5817637" y="58699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8" name="Oval 160">
                <a:extLst>
                  <a:ext uri="{FF2B5EF4-FFF2-40B4-BE49-F238E27FC236}">
                    <a16:creationId xmlns:a16="http://schemas.microsoft.com/office/drawing/2014/main" id="{5E8A85F1-F3C0-7A1F-7C97-624FC9636679}"/>
                  </a:ext>
                </a:extLst>
              </p:cNvPr>
              <p:cNvSpPr>
                <a:spLocks noChangeArrowheads="1"/>
              </p:cNvSpPr>
              <p:nvPr/>
            </p:nvSpPr>
            <p:spPr bwMode="auto">
              <a:xfrm>
                <a:off x="5817637" y="58477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9" name="Oval 161">
                <a:extLst>
                  <a:ext uri="{FF2B5EF4-FFF2-40B4-BE49-F238E27FC236}">
                    <a16:creationId xmlns:a16="http://schemas.microsoft.com/office/drawing/2014/main" id="{AF463055-7738-1553-D304-D6E05D1E4B53}"/>
                  </a:ext>
                </a:extLst>
              </p:cNvPr>
              <p:cNvSpPr>
                <a:spLocks noChangeArrowheads="1"/>
              </p:cNvSpPr>
              <p:nvPr/>
            </p:nvSpPr>
            <p:spPr bwMode="auto">
              <a:xfrm>
                <a:off x="5817637" y="58191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0" name="Oval 162">
                <a:extLst>
                  <a:ext uri="{FF2B5EF4-FFF2-40B4-BE49-F238E27FC236}">
                    <a16:creationId xmlns:a16="http://schemas.microsoft.com/office/drawing/2014/main" id="{4412864D-DC97-D44A-05C7-69443E672AC9}"/>
                  </a:ext>
                </a:extLst>
              </p:cNvPr>
              <p:cNvSpPr>
                <a:spLocks noChangeArrowheads="1"/>
              </p:cNvSpPr>
              <p:nvPr/>
            </p:nvSpPr>
            <p:spPr bwMode="auto">
              <a:xfrm>
                <a:off x="5817637" y="57969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1" name="Oval 163">
                <a:extLst>
                  <a:ext uri="{FF2B5EF4-FFF2-40B4-BE49-F238E27FC236}">
                    <a16:creationId xmlns:a16="http://schemas.microsoft.com/office/drawing/2014/main" id="{8277F448-8DCE-A413-9EA6-89CDAFBD4082}"/>
                  </a:ext>
                </a:extLst>
              </p:cNvPr>
              <p:cNvSpPr>
                <a:spLocks noChangeArrowheads="1"/>
              </p:cNvSpPr>
              <p:nvPr/>
            </p:nvSpPr>
            <p:spPr bwMode="auto">
              <a:xfrm>
                <a:off x="5817637" y="57683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2" name="Oval 164">
                <a:extLst>
                  <a:ext uri="{FF2B5EF4-FFF2-40B4-BE49-F238E27FC236}">
                    <a16:creationId xmlns:a16="http://schemas.microsoft.com/office/drawing/2014/main" id="{7285814F-6A02-636D-5C8A-0E91685C0182}"/>
                  </a:ext>
                </a:extLst>
              </p:cNvPr>
              <p:cNvSpPr>
                <a:spLocks noChangeArrowheads="1"/>
              </p:cNvSpPr>
              <p:nvPr/>
            </p:nvSpPr>
            <p:spPr bwMode="auto">
              <a:xfrm>
                <a:off x="5817637" y="57556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3" name="Oval 165">
                <a:extLst>
                  <a:ext uri="{FF2B5EF4-FFF2-40B4-BE49-F238E27FC236}">
                    <a16:creationId xmlns:a16="http://schemas.microsoft.com/office/drawing/2014/main" id="{7C5E4D66-749B-A0E5-86D6-3685D6DD11F0}"/>
                  </a:ext>
                </a:extLst>
              </p:cNvPr>
              <p:cNvSpPr>
                <a:spLocks noChangeArrowheads="1"/>
              </p:cNvSpPr>
              <p:nvPr/>
            </p:nvSpPr>
            <p:spPr bwMode="auto">
              <a:xfrm>
                <a:off x="5817637" y="57270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4" name="Oval 166">
                <a:extLst>
                  <a:ext uri="{FF2B5EF4-FFF2-40B4-BE49-F238E27FC236}">
                    <a16:creationId xmlns:a16="http://schemas.microsoft.com/office/drawing/2014/main" id="{2092E9E0-1EF0-B67D-5FF0-DB5FB966187F}"/>
                  </a:ext>
                </a:extLst>
              </p:cNvPr>
              <p:cNvSpPr>
                <a:spLocks noChangeArrowheads="1"/>
              </p:cNvSpPr>
              <p:nvPr/>
            </p:nvSpPr>
            <p:spPr bwMode="auto">
              <a:xfrm>
                <a:off x="5817637" y="57048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5" name="Oval 167">
                <a:extLst>
                  <a:ext uri="{FF2B5EF4-FFF2-40B4-BE49-F238E27FC236}">
                    <a16:creationId xmlns:a16="http://schemas.microsoft.com/office/drawing/2014/main" id="{2C2F9360-E441-B02C-6F5F-8092677CD0C3}"/>
                  </a:ext>
                </a:extLst>
              </p:cNvPr>
              <p:cNvSpPr>
                <a:spLocks noChangeArrowheads="1"/>
              </p:cNvSpPr>
              <p:nvPr/>
            </p:nvSpPr>
            <p:spPr bwMode="auto">
              <a:xfrm>
                <a:off x="5817637" y="54508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6" name="Oval 168">
                <a:extLst>
                  <a:ext uri="{FF2B5EF4-FFF2-40B4-BE49-F238E27FC236}">
                    <a16:creationId xmlns:a16="http://schemas.microsoft.com/office/drawing/2014/main" id="{3E02F192-4B47-626F-2E47-F22FE488DFC2}"/>
                  </a:ext>
                </a:extLst>
              </p:cNvPr>
              <p:cNvSpPr>
                <a:spLocks noChangeArrowheads="1"/>
              </p:cNvSpPr>
              <p:nvPr/>
            </p:nvSpPr>
            <p:spPr bwMode="auto">
              <a:xfrm>
                <a:off x="5817637" y="54413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7" name="Oval 169">
                <a:extLst>
                  <a:ext uri="{FF2B5EF4-FFF2-40B4-BE49-F238E27FC236}">
                    <a16:creationId xmlns:a16="http://schemas.microsoft.com/office/drawing/2014/main" id="{487F9429-8DF8-B198-B6E2-412FE26BC54C}"/>
                  </a:ext>
                </a:extLst>
              </p:cNvPr>
              <p:cNvSpPr>
                <a:spLocks noChangeArrowheads="1"/>
              </p:cNvSpPr>
              <p:nvPr/>
            </p:nvSpPr>
            <p:spPr bwMode="auto">
              <a:xfrm>
                <a:off x="5817637" y="54286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8" name="Oval 170">
                <a:extLst>
                  <a:ext uri="{FF2B5EF4-FFF2-40B4-BE49-F238E27FC236}">
                    <a16:creationId xmlns:a16="http://schemas.microsoft.com/office/drawing/2014/main" id="{B7DEDB4A-4382-B621-0586-5B35E10358FF}"/>
                  </a:ext>
                </a:extLst>
              </p:cNvPr>
              <p:cNvSpPr>
                <a:spLocks noChangeArrowheads="1"/>
              </p:cNvSpPr>
              <p:nvPr/>
            </p:nvSpPr>
            <p:spPr bwMode="auto">
              <a:xfrm>
                <a:off x="5817637" y="53905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9" name="Oval 171">
                <a:extLst>
                  <a:ext uri="{FF2B5EF4-FFF2-40B4-BE49-F238E27FC236}">
                    <a16:creationId xmlns:a16="http://schemas.microsoft.com/office/drawing/2014/main" id="{FE6B5D6D-5FEE-0C88-15BA-2E89BA631B2E}"/>
                  </a:ext>
                </a:extLst>
              </p:cNvPr>
              <p:cNvSpPr>
                <a:spLocks noChangeArrowheads="1"/>
              </p:cNvSpPr>
              <p:nvPr/>
            </p:nvSpPr>
            <p:spPr bwMode="auto">
              <a:xfrm>
                <a:off x="5817637" y="54032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0" name="Oval 172">
                <a:extLst>
                  <a:ext uri="{FF2B5EF4-FFF2-40B4-BE49-F238E27FC236}">
                    <a16:creationId xmlns:a16="http://schemas.microsoft.com/office/drawing/2014/main" id="{9BFAEB6B-75BC-AFEE-05F4-8F0649FC4813}"/>
                  </a:ext>
                </a:extLst>
              </p:cNvPr>
              <p:cNvSpPr>
                <a:spLocks noChangeArrowheads="1"/>
              </p:cNvSpPr>
              <p:nvPr/>
            </p:nvSpPr>
            <p:spPr bwMode="auto">
              <a:xfrm>
                <a:off x="5817637" y="54159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1" name="Oval 173">
                <a:extLst>
                  <a:ext uri="{FF2B5EF4-FFF2-40B4-BE49-F238E27FC236}">
                    <a16:creationId xmlns:a16="http://schemas.microsoft.com/office/drawing/2014/main" id="{75A29196-D446-B49F-78FB-1CEA1BB079BA}"/>
                  </a:ext>
                </a:extLst>
              </p:cNvPr>
              <p:cNvSpPr>
                <a:spLocks noChangeArrowheads="1"/>
              </p:cNvSpPr>
              <p:nvPr/>
            </p:nvSpPr>
            <p:spPr bwMode="auto">
              <a:xfrm>
                <a:off x="5817637" y="53270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262" name="Group 1261">
              <a:extLst>
                <a:ext uri="{FF2B5EF4-FFF2-40B4-BE49-F238E27FC236}">
                  <a16:creationId xmlns:a16="http://schemas.microsoft.com/office/drawing/2014/main" id="{65110CC1-EE9C-8F42-9813-AC86CD5A855D}"/>
                </a:ext>
              </a:extLst>
            </p:cNvPr>
            <p:cNvGrpSpPr/>
            <p:nvPr/>
          </p:nvGrpSpPr>
          <p:grpSpPr>
            <a:xfrm>
              <a:off x="10174838" y="2794996"/>
              <a:ext cx="111125" cy="3313906"/>
              <a:chOff x="10195962" y="2835266"/>
              <a:chExt cx="111125" cy="3313906"/>
            </a:xfrm>
          </p:grpSpPr>
          <p:sp>
            <p:nvSpPr>
              <p:cNvPr id="1263" name="Rectangle 174">
                <a:extLst>
                  <a:ext uri="{FF2B5EF4-FFF2-40B4-BE49-F238E27FC236}">
                    <a16:creationId xmlns:a16="http://schemas.microsoft.com/office/drawing/2014/main" id="{2397357E-0D65-4B98-CAFE-767F88F25A7F}"/>
                  </a:ext>
                </a:extLst>
              </p:cNvPr>
              <p:cNvSpPr>
                <a:spLocks noChangeArrowheads="1"/>
              </p:cNvSpPr>
              <p:nvPr/>
            </p:nvSpPr>
            <p:spPr bwMode="auto">
              <a:xfrm>
                <a:off x="10195962" y="2860666"/>
                <a:ext cx="111125" cy="79375"/>
              </a:xfrm>
              <a:prstGeom prst="rect">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4" name="Line 175">
                <a:extLst>
                  <a:ext uri="{FF2B5EF4-FFF2-40B4-BE49-F238E27FC236}">
                    <a16:creationId xmlns:a16="http://schemas.microsoft.com/office/drawing/2014/main" id="{B30CC297-B539-5EE3-24CA-8FB7118893B0}"/>
                  </a:ext>
                </a:extLst>
              </p:cNvPr>
              <p:cNvSpPr>
                <a:spLocks noChangeShapeType="1"/>
              </p:cNvSpPr>
              <p:nvPr/>
            </p:nvSpPr>
            <p:spPr bwMode="auto">
              <a:xfrm>
                <a:off x="10195962" y="2901941"/>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5" name="Line 176">
                <a:extLst>
                  <a:ext uri="{FF2B5EF4-FFF2-40B4-BE49-F238E27FC236}">
                    <a16:creationId xmlns:a16="http://schemas.microsoft.com/office/drawing/2014/main" id="{5E0BB24B-2A41-8785-0078-386421FEB441}"/>
                  </a:ext>
                </a:extLst>
              </p:cNvPr>
              <p:cNvSpPr>
                <a:spLocks noChangeShapeType="1"/>
              </p:cNvSpPr>
              <p:nvPr/>
            </p:nvSpPr>
            <p:spPr bwMode="auto">
              <a:xfrm>
                <a:off x="10249937" y="2835266"/>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6" name="Line 177">
                <a:extLst>
                  <a:ext uri="{FF2B5EF4-FFF2-40B4-BE49-F238E27FC236}">
                    <a16:creationId xmlns:a16="http://schemas.microsoft.com/office/drawing/2014/main" id="{37C6A85E-0116-4901-6DEF-D4BEC620CE3F}"/>
                  </a:ext>
                </a:extLst>
              </p:cNvPr>
              <p:cNvSpPr>
                <a:spLocks noChangeShapeType="1"/>
              </p:cNvSpPr>
              <p:nvPr/>
            </p:nvSpPr>
            <p:spPr bwMode="auto">
              <a:xfrm>
                <a:off x="10249937" y="2940041"/>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7" name="Rectangle 174">
                <a:extLst>
                  <a:ext uri="{FF2B5EF4-FFF2-40B4-BE49-F238E27FC236}">
                    <a16:creationId xmlns:a16="http://schemas.microsoft.com/office/drawing/2014/main" id="{854C344E-FF54-FA16-59E8-574D5DA8CB88}"/>
                  </a:ext>
                </a:extLst>
              </p:cNvPr>
              <p:cNvSpPr>
                <a:spLocks noChangeArrowheads="1"/>
              </p:cNvSpPr>
              <p:nvPr/>
            </p:nvSpPr>
            <p:spPr bwMode="auto">
              <a:xfrm>
                <a:off x="10195962" y="3028064"/>
                <a:ext cx="111125" cy="79375"/>
              </a:xfrm>
              <a:prstGeom prst="rect">
                <a:avLst/>
              </a:prstGeom>
              <a:solidFill>
                <a:srgbClr val="ADDFF4"/>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8" name="Line 175">
                <a:extLst>
                  <a:ext uri="{FF2B5EF4-FFF2-40B4-BE49-F238E27FC236}">
                    <a16:creationId xmlns:a16="http://schemas.microsoft.com/office/drawing/2014/main" id="{FB3C4283-B68B-9309-8D79-C65C04F921DD}"/>
                  </a:ext>
                </a:extLst>
              </p:cNvPr>
              <p:cNvSpPr>
                <a:spLocks noChangeShapeType="1"/>
              </p:cNvSpPr>
              <p:nvPr/>
            </p:nvSpPr>
            <p:spPr bwMode="auto">
              <a:xfrm>
                <a:off x="10195962" y="3069339"/>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9" name="Line 176">
                <a:extLst>
                  <a:ext uri="{FF2B5EF4-FFF2-40B4-BE49-F238E27FC236}">
                    <a16:creationId xmlns:a16="http://schemas.microsoft.com/office/drawing/2014/main" id="{2764B618-6089-99BF-1C7C-CD9E583C1C28}"/>
                  </a:ext>
                </a:extLst>
              </p:cNvPr>
              <p:cNvSpPr>
                <a:spLocks noChangeShapeType="1"/>
              </p:cNvSpPr>
              <p:nvPr/>
            </p:nvSpPr>
            <p:spPr bwMode="auto">
              <a:xfrm>
                <a:off x="10249937" y="3002664"/>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0" name="Line 177">
                <a:extLst>
                  <a:ext uri="{FF2B5EF4-FFF2-40B4-BE49-F238E27FC236}">
                    <a16:creationId xmlns:a16="http://schemas.microsoft.com/office/drawing/2014/main" id="{9E18E096-4E9C-EF7F-354B-E45A4BF38874}"/>
                  </a:ext>
                </a:extLst>
              </p:cNvPr>
              <p:cNvSpPr>
                <a:spLocks noChangeShapeType="1"/>
              </p:cNvSpPr>
              <p:nvPr/>
            </p:nvSpPr>
            <p:spPr bwMode="auto">
              <a:xfrm>
                <a:off x="10249937" y="3107439"/>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1" name="Rectangle 174">
                <a:extLst>
                  <a:ext uri="{FF2B5EF4-FFF2-40B4-BE49-F238E27FC236}">
                    <a16:creationId xmlns:a16="http://schemas.microsoft.com/office/drawing/2014/main" id="{4AD54CCB-E8D0-1E47-9A25-7BF691D8598C}"/>
                  </a:ext>
                </a:extLst>
              </p:cNvPr>
              <p:cNvSpPr>
                <a:spLocks noChangeArrowheads="1"/>
              </p:cNvSpPr>
              <p:nvPr/>
            </p:nvSpPr>
            <p:spPr bwMode="auto">
              <a:xfrm>
                <a:off x="10195962" y="3195462"/>
                <a:ext cx="111125" cy="79375"/>
              </a:xfrm>
              <a:prstGeom prst="rect">
                <a:avLst/>
              </a:prstGeom>
              <a:solidFill>
                <a:srgbClr val="81CE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2" name="Line 175">
                <a:extLst>
                  <a:ext uri="{FF2B5EF4-FFF2-40B4-BE49-F238E27FC236}">
                    <a16:creationId xmlns:a16="http://schemas.microsoft.com/office/drawing/2014/main" id="{E6AE065E-2F9C-ECAB-2483-BCC2BE05674E}"/>
                  </a:ext>
                </a:extLst>
              </p:cNvPr>
              <p:cNvSpPr>
                <a:spLocks noChangeShapeType="1"/>
              </p:cNvSpPr>
              <p:nvPr/>
            </p:nvSpPr>
            <p:spPr bwMode="auto">
              <a:xfrm>
                <a:off x="10195962" y="323673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3" name="Line 176">
                <a:extLst>
                  <a:ext uri="{FF2B5EF4-FFF2-40B4-BE49-F238E27FC236}">
                    <a16:creationId xmlns:a16="http://schemas.microsoft.com/office/drawing/2014/main" id="{81E05CE2-1D38-FEBB-AE2B-90885C803411}"/>
                  </a:ext>
                </a:extLst>
              </p:cNvPr>
              <p:cNvSpPr>
                <a:spLocks noChangeShapeType="1"/>
              </p:cNvSpPr>
              <p:nvPr/>
            </p:nvSpPr>
            <p:spPr bwMode="auto">
              <a:xfrm>
                <a:off x="10249937" y="317006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4" name="Line 177">
                <a:extLst>
                  <a:ext uri="{FF2B5EF4-FFF2-40B4-BE49-F238E27FC236}">
                    <a16:creationId xmlns:a16="http://schemas.microsoft.com/office/drawing/2014/main" id="{5C86B706-729E-52E6-6E4E-E4CC5B55337D}"/>
                  </a:ext>
                </a:extLst>
              </p:cNvPr>
              <p:cNvSpPr>
                <a:spLocks noChangeShapeType="1"/>
              </p:cNvSpPr>
              <p:nvPr/>
            </p:nvSpPr>
            <p:spPr bwMode="auto">
              <a:xfrm>
                <a:off x="10249937" y="327483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5" name="Rectangle 174">
                <a:extLst>
                  <a:ext uri="{FF2B5EF4-FFF2-40B4-BE49-F238E27FC236}">
                    <a16:creationId xmlns:a16="http://schemas.microsoft.com/office/drawing/2014/main" id="{CC0B3206-3D37-D9CD-8930-148B0C629261}"/>
                  </a:ext>
                </a:extLst>
              </p:cNvPr>
              <p:cNvSpPr>
                <a:spLocks noChangeArrowheads="1"/>
              </p:cNvSpPr>
              <p:nvPr/>
            </p:nvSpPr>
            <p:spPr bwMode="auto">
              <a:xfrm>
                <a:off x="10195962" y="3362860"/>
                <a:ext cx="111125" cy="79375"/>
              </a:xfrm>
              <a:prstGeom prst="rect">
                <a:avLst/>
              </a:prstGeom>
              <a:solidFill>
                <a:srgbClr val="68C4EA"/>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6" name="Line 175">
                <a:extLst>
                  <a:ext uri="{FF2B5EF4-FFF2-40B4-BE49-F238E27FC236}">
                    <a16:creationId xmlns:a16="http://schemas.microsoft.com/office/drawing/2014/main" id="{A0EF56CB-ED77-85C3-1887-2E96B5776B03}"/>
                  </a:ext>
                </a:extLst>
              </p:cNvPr>
              <p:cNvSpPr>
                <a:spLocks noChangeShapeType="1"/>
              </p:cNvSpPr>
              <p:nvPr/>
            </p:nvSpPr>
            <p:spPr bwMode="auto">
              <a:xfrm>
                <a:off x="10195962" y="3404135"/>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7" name="Line 176">
                <a:extLst>
                  <a:ext uri="{FF2B5EF4-FFF2-40B4-BE49-F238E27FC236}">
                    <a16:creationId xmlns:a16="http://schemas.microsoft.com/office/drawing/2014/main" id="{7B46FC92-08D6-FE48-7E3B-5BCFA9ABBB67}"/>
                  </a:ext>
                </a:extLst>
              </p:cNvPr>
              <p:cNvSpPr>
                <a:spLocks noChangeShapeType="1"/>
              </p:cNvSpPr>
              <p:nvPr/>
            </p:nvSpPr>
            <p:spPr bwMode="auto">
              <a:xfrm>
                <a:off x="10249937" y="3337460"/>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8" name="Line 177">
                <a:extLst>
                  <a:ext uri="{FF2B5EF4-FFF2-40B4-BE49-F238E27FC236}">
                    <a16:creationId xmlns:a16="http://schemas.microsoft.com/office/drawing/2014/main" id="{0E4152FA-8B55-3C4C-6EB3-F9CE5DF4A687}"/>
                  </a:ext>
                </a:extLst>
              </p:cNvPr>
              <p:cNvSpPr>
                <a:spLocks noChangeShapeType="1"/>
              </p:cNvSpPr>
              <p:nvPr/>
            </p:nvSpPr>
            <p:spPr bwMode="auto">
              <a:xfrm>
                <a:off x="10249937" y="3442235"/>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9" name="Rectangle 174">
                <a:extLst>
                  <a:ext uri="{FF2B5EF4-FFF2-40B4-BE49-F238E27FC236}">
                    <a16:creationId xmlns:a16="http://schemas.microsoft.com/office/drawing/2014/main" id="{8DACE25C-6CE6-DEE9-BB10-1EBC259B90D0}"/>
                  </a:ext>
                </a:extLst>
              </p:cNvPr>
              <p:cNvSpPr>
                <a:spLocks noChangeArrowheads="1"/>
              </p:cNvSpPr>
              <p:nvPr/>
            </p:nvSpPr>
            <p:spPr bwMode="auto">
              <a:xfrm>
                <a:off x="10195962" y="3530258"/>
                <a:ext cx="111125" cy="79375"/>
              </a:xfrm>
              <a:prstGeom prst="rect">
                <a:avLst/>
              </a:prstGeom>
              <a:solidFill>
                <a:srgbClr val="45B6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0" name="Line 175">
                <a:extLst>
                  <a:ext uri="{FF2B5EF4-FFF2-40B4-BE49-F238E27FC236}">
                    <a16:creationId xmlns:a16="http://schemas.microsoft.com/office/drawing/2014/main" id="{AC45369C-D0B9-1008-533E-B75729C358ED}"/>
                  </a:ext>
                </a:extLst>
              </p:cNvPr>
              <p:cNvSpPr>
                <a:spLocks noChangeShapeType="1"/>
              </p:cNvSpPr>
              <p:nvPr/>
            </p:nvSpPr>
            <p:spPr bwMode="auto">
              <a:xfrm>
                <a:off x="10195962" y="3571533"/>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1" name="Line 176">
                <a:extLst>
                  <a:ext uri="{FF2B5EF4-FFF2-40B4-BE49-F238E27FC236}">
                    <a16:creationId xmlns:a16="http://schemas.microsoft.com/office/drawing/2014/main" id="{17DAAEAD-1F5C-DB8D-AF2E-0A3F7530BC4E}"/>
                  </a:ext>
                </a:extLst>
              </p:cNvPr>
              <p:cNvSpPr>
                <a:spLocks noChangeShapeType="1"/>
              </p:cNvSpPr>
              <p:nvPr/>
            </p:nvSpPr>
            <p:spPr bwMode="auto">
              <a:xfrm>
                <a:off x="10249937" y="3504858"/>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2" name="Line 177">
                <a:extLst>
                  <a:ext uri="{FF2B5EF4-FFF2-40B4-BE49-F238E27FC236}">
                    <a16:creationId xmlns:a16="http://schemas.microsoft.com/office/drawing/2014/main" id="{1ED8C6A9-5D81-1119-2631-2C637879E902}"/>
                  </a:ext>
                </a:extLst>
              </p:cNvPr>
              <p:cNvSpPr>
                <a:spLocks noChangeShapeType="1"/>
              </p:cNvSpPr>
              <p:nvPr/>
            </p:nvSpPr>
            <p:spPr bwMode="auto">
              <a:xfrm>
                <a:off x="10249937" y="3609633"/>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3" name="Rectangle 174">
                <a:extLst>
                  <a:ext uri="{FF2B5EF4-FFF2-40B4-BE49-F238E27FC236}">
                    <a16:creationId xmlns:a16="http://schemas.microsoft.com/office/drawing/2014/main" id="{E26FC2B8-6CF2-D008-7280-E41F835C50C1}"/>
                  </a:ext>
                </a:extLst>
              </p:cNvPr>
              <p:cNvSpPr>
                <a:spLocks noChangeArrowheads="1"/>
              </p:cNvSpPr>
              <p:nvPr/>
            </p:nvSpPr>
            <p:spPr bwMode="auto">
              <a:xfrm>
                <a:off x="10195962" y="3697656"/>
                <a:ext cx="111125" cy="79375"/>
              </a:xfrm>
              <a:prstGeom prst="rect">
                <a:avLst/>
              </a:prstGeom>
              <a:solidFill>
                <a:srgbClr val="2CA8E2"/>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4" name="Line 175">
                <a:extLst>
                  <a:ext uri="{FF2B5EF4-FFF2-40B4-BE49-F238E27FC236}">
                    <a16:creationId xmlns:a16="http://schemas.microsoft.com/office/drawing/2014/main" id="{B97BFD1B-C27E-DECD-3FB8-47FA830245A4}"/>
                  </a:ext>
                </a:extLst>
              </p:cNvPr>
              <p:cNvSpPr>
                <a:spLocks noChangeShapeType="1"/>
              </p:cNvSpPr>
              <p:nvPr/>
            </p:nvSpPr>
            <p:spPr bwMode="auto">
              <a:xfrm>
                <a:off x="10195962" y="3738931"/>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5" name="Line 176">
                <a:extLst>
                  <a:ext uri="{FF2B5EF4-FFF2-40B4-BE49-F238E27FC236}">
                    <a16:creationId xmlns:a16="http://schemas.microsoft.com/office/drawing/2014/main" id="{BB3A7970-7857-E9C3-BBAC-6191F0761595}"/>
                  </a:ext>
                </a:extLst>
              </p:cNvPr>
              <p:cNvSpPr>
                <a:spLocks noChangeShapeType="1"/>
              </p:cNvSpPr>
              <p:nvPr/>
            </p:nvSpPr>
            <p:spPr bwMode="auto">
              <a:xfrm>
                <a:off x="10249937" y="3672256"/>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6" name="Line 177">
                <a:extLst>
                  <a:ext uri="{FF2B5EF4-FFF2-40B4-BE49-F238E27FC236}">
                    <a16:creationId xmlns:a16="http://schemas.microsoft.com/office/drawing/2014/main" id="{71DFAFE7-FAC4-794E-35B7-710ED3AA039B}"/>
                  </a:ext>
                </a:extLst>
              </p:cNvPr>
              <p:cNvSpPr>
                <a:spLocks noChangeShapeType="1"/>
              </p:cNvSpPr>
              <p:nvPr/>
            </p:nvSpPr>
            <p:spPr bwMode="auto">
              <a:xfrm>
                <a:off x="10249937" y="3777031"/>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7" name="Rectangle 174">
                <a:extLst>
                  <a:ext uri="{FF2B5EF4-FFF2-40B4-BE49-F238E27FC236}">
                    <a16:creationId xmlns:a16="http://schemas.microsoft.com/office/drawing/2014/main" id="{8774A0AE-0ED2-5D0C-0529-7AE757D78A1E}"/>
                  </a:ext>
                </a:extLst>
              </p:cNvPr>
              <p:cNvSpPr>
                <a:spLocks noChangeArrowheads="1"/>
              </p:cNvSpPr>
              <p:nvPr/>
            </p:nvSpPr>
            <p:spPr bwMode="auto">
              <a:xfrm>
                <a:off x="10195962" y="3865054"/>
                <a:ext cx="111125" cy="79375"/>
              </a:xfrm>
              <a:prstGeom prst="rect">
                <a:avLst/>
              </a:prstGeom>
              <a:solidFill>
                <a:srgbClr val="4391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8" name="Line 175">
                <a:extLst>
                  <a:ext uri="{FF2B5EF4-FFF2-40B4-BE49-F238E27FC236}">
                    <a16:creationId xmlns:a16="http://schemas.microsoft.com/office/drawing/2014/main" id="{3BCE656C-843F-EE0D-1888-A9DD53AE6051}"/>
                  </a:ext>
                </a:extLst>
              </p:cNvPr>
              <p:cNvSpPr>
                <a:spLocks noChangeShapeType="1"/>
              </p:cNvSpPr>
              <p:nvPr/>
            </p:nvSpPr>
            <p:spPr bwMode="auto">
              <a:xfrm>
                <a:off x="10195962" y="3906329"/>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9" name="Line 176">
                <a:extLst>
                  <a:ext uri="{FF2B5EF4-FFF2-40B4-BE49-F238E27FC236}">
                    <a16:creationId xmlns:a16="http://schemas.microsoft.com/office/drawing/2014/main" id="{17A44843-26B6-A459-565B-6BFE839AE11D}"/>
                  </a:ext>
                </a:extLst>
              </p:cNvPr>
              <p:cNvSpPr>
                <a:spLocks noChangeShapeType="1"/>
              </p:cNvSpPr>
              <p:nvPr/>
            </p:nvSpPr>
            <p:spPr bwMode="auto">
              <a:xfrm>
                <a:off x="10249937" y="3839654"/>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0" name="Line 177">
                <a:extLst>
                  <a:ext uri="{FF2B5EF4-FFF2-40B4-BE49-F238E27FC236}">
                    <a16:creationId xmlns:a16="http://schemas.microsoft.com/office/drawing/2014/main" id="{5D440429-321C-5EF2-F24D-EDD9A915C451}"/>
                  </a:ext>
                </a:extLst>
              </p:cNvPr>
              <p:cNvSpPr>
                <a:spLocks noChangeShapeType="1"/>
              </p:cNvSpPr>
              <p:nvPr/>
            </p:nvSpPr>
            <p:spPr bwMode="auto">
              <a:xfrm>
                <a:off x="10249937" y="3944429"/>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1" name="Rectangle 174">
                <a:extLst>
                  <a:ext uri="{FF2B5EF4-FFF2-40B4-BE49-F238E27FC236}">
                    <a16:creationId xmlns:a16="http://schemas.microsoft.com/office/drawing/2014/main" id="{916088D2-C8B1-8232-FF95-8B611C6E9933}"/>
                  </a:ext>
                </a:extLst>
              </p:cNvPr>
              <p:cNvSpPr>
                <a:spLocks noChangeArrowheads="1"/>
              </p:cNvSpPr>
              <p:nvPr/>
            </p:nvSpPr>
            <p:spPr bwMode="auto">
              <a:xfrm>
                <a:off x="10195962" y="4032452"/>
                <a:ext cx="111125" cy="79375"/>
              </a:xfrm>
              <a:prstGeom prst="rect">
                <a:avLst/>
              </a:prstGeom>
              <a:solidFill>
                <a:srgbClr val="5D78E9"/>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2" name="Line 175">
                <a:extLst>
                  <a:ext uri="{FF2B5EF4-FFF2-40B4-BE49-F238E27FC236}">
                    <a16:creationId xmlns:a16="http://schemas.microsoft.com/office/drawing/2014/main" id="{261F306A-624C-53FD-6919-27CCF7A8CA7A}"/>
                  </a:ext>
                </a:extLst>
              </p:cNvPr>
              <p:cNvSpPr>
                <a:spLocks noChangeShapeType="1"/>
              </p:cNvSpPr>
              <p:nvPr/>
            </p:nvSpPr>
            <p:spPr bwMode="auto">
              <a:xfrm>
                <a:off x="10195962" y="407372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3" name="Line 176">
                <a:extLst>
                  <a:ext uri="{FF2B5EF4-FFF2-40B4-BE49-F238E27FC236}">
                    <a16:creationId xmlns:a16="http://schemas.microsoft.com/office/drawing/2014/main" id="{E533398D-7023-37C9-EA70-FDD31FCD10E0}"/>
                  </a:ext>
                </a:extLst>
              </p:cNvPr>
              <p:cNvSpPr>
                <a:spLocks noChangeShapeType="1"/>
              </p:cNvSpPr>
              <p:nvPr/>
            </p:nvSpPr>
            <p:spPr bwMode="auto">
              <a:xfrm>
                <a:off x="10249937" y="400705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4" name="Line 177">
                <a:extLst>
                  <a:ext uri="{FF2B5EF4-FFF2-40B4-BE49-F238E27FC236}">
                    <a16:creationId xmlns:a16="http://schemas.microsoft.com/office/drawing/2014/main" id="{F086B3C0-8638-FC63-BFA5-D1EB097AE748}"/>
                  </a:ext>
                </a:extLst>
              </p:cNvPr>
              <p:cNvSpPr>
                <a:spLocks noChangeShapeType="1"/>
              </p:cNvSpPr>
              <p:nvPr/>
            </p:nvSpPr>
            <p:spPr bwMode="auto">
              <a:xfrm>
                <a:off x="10249937" y="411182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5" name="Rectangle 174">
                <a:extLst>
                  <a:ext uri="{FF2B5EF4-FFF2-40B4-BE49-F238E27FC236}">
                    <a16:creationId xmlns:a16="http://schemas.microsoft.com/office/drawing/2014/main" id="{17969720-DB59-66CE-6C25-88D2A0E1C60C}"/>
                  </a:ext>
                </a:extLst>
              </p:cNvPr>
              <p:cNvSpPr>
                <a:spLocks noChangeArrowheads="1"/>
              </p:cNvSpPr>
              <p:nvPr/>
            </p:nvSpPr>
            <p:spPr bwMode="auto">
              <a:xfrm>
                <a:off x="10195962" y="4199850"/>
                <a:ext cx="111125" cy="79375"/>
              </a:xfrm>
              <a:prstGeom prst="rect">
                <a:avLst/>
              </a:prstGeom>
              <a:solidFill>
                <a:srgbClr val="795D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6" name="Line 175">
                <a:extLst>
                  <a:ext uri="{FF2B5EF4-FFF2-40B4-BE49-F238E27FC236}">
                    <a16:creationId xmlns:a16="http://schemas.microsoft.com/office/drawing/2014/main" id="{6518892D-064B-4775-8E02-FD7578EFB429}"/>
                  </a:ext>
                </a:extLst>
              </p:cNvPr>
              <p:cNvSpPr>
                <a:spLocks noChangeShapeType="1"/>
              </p:cNvSpPr>
              <p:nvPr/>
            </p:nvSpPr>
            <p:spPr bwMode="auto">
              <a:xfrm>
                <a:off x="10195962" y="4241125"/>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7" name="Line 176">
                <a:extLst>
                  <a:ext uri="{FF2B5EF4-FFF2-40B4-BE49-F238E27FC236}">
                    <a16:creationId xmlns:a16="http://schemas.microsoft.com/office/drawing/2014/main" id="{3C433AE3-7C87-583A-82B1-5CAA0B0CEAE0}"/>
                  </a:ext>
                </a:extLst>
              </p:cNvPr>
              <p:cNvSpPr>
                <a:spLocks noChangeShapeType="1"/>
              </p:cNvSpPr>
              <p:nvPr/>
            </p:nvSpPr>
            <p:spPr bwMode="auto">
              <a:xfrm>
                <a:off x="10249937" y="4174450"/>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8" name="Line 177">
                <a:extLst>
                  <a:ext uri="{FF2B5EF4-FFF2-40B4-BE49-F238E27FC236}">
                    <a16:creationId xmlns:a16="http://schemas.microsoft.com/office/drawing/2014/main" id="{A9061D94-CE4D-E6DA-55AB-C11505A1C5BF}"/>
                  </a:ext>
                </a:extLst>
              </p:cNvPr>
              <p:cNvSpPr>
                <a:spLocks noChangeShapeType="1"/>
              </p:cNvSpPr>
              <p:nvPr/>
            </p:nvSpPr>
            <p:spPr bwMode="auto">
              <a:xfrm>
                <a:off x="10249937" y="4279225"/>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9" name="Rectangle 174">
                <a:extLst>
                  <a:ext uri="{FF2B5EF4-FFF2-40B4-BE49-F238E27FC236}">
                    <a16:creationId xmlns:a16="http://schemas.microsoft.com/office/drawing/2014/main" id="{C719A60D-7C52-F598-00A0-B860AAB2CD87}"/>
                  </a:ext>
                </a:extLst>
              </p:cNvPr>
              <p:cNvSpPr>
                <a:spLocks noChangeArrowheads="1"/>
              </p:cNvSpPr>
              <p:nvPr/>
            </p:nvSpPr>
            <p:spPr bwMode="auto">
              <a:xfrm>
                <a:off x="10195962" y="4367248"/>
                <a:ext cx="111125" cy="79375"/>
              </a:xfrm>
              <a:prstGeom prst="rect">
                <a:avLst/>
              </a:prstGeom>
              <a:solidFill>
                <a:srgbClr val="9543F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0" name="Line 175">
                <a:extLst>
                  <a:ext uri="{FF2B5EF4-FFF2-40B4-BE49-F238E27FC236}">
                    <a16:creationId xmlns:a16="http://schemas.microsoft.com/office/drawing/2014/main" id="{E04D3300-6F67-E995-B2C9-AAC584C3126A}"/>
                  </a:ext>
                </a:extLst>
              </p:cNvPr>
              <p:cNvSpPr>
                <a:spLocks noChangeShapeType="1"/>
              </p:cNvSpPr>
              <p:nvPr/>
            </p:nvSpPr>
            <p:spPr bwMode="auto">
              <a:xfrm>
                <a:off x="10195962" y="4408523"/>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1" name="Line 176">
                <a:extLst>
                  <a:ext uri="{FF2B5EF4-FFF2-40B4-BE49-F238E27FC236}">
                    <a16:creationId xmlns:a16="http://schemas.microsoft.com/office/drawing/2014/main" id="{46485399-C0B7-5345-A04F-7B9B732BDADF}"/>
                  </a:ext>
                </a:extLst>
              </p:cNvPr>
              <p:cNvSpPr>
                <a:spLocks noChangeShapeType="1"/>
              </p:cNvSpPr>
              <p:nvPr/>
            </p:nvSpPr>
            <p:spPr bwMode="auto">
              <a:xfrm>
                <a:off x="10249937" y="4341848"/>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2" name="Line 177">
                <a:extLst>
                  <a:ext uri="{FF2B5EF4-FFF2-40B4-BE49-F238E27FC236}">
                    <a16:creationId xmlns:a16="http://schemas.microsoft.com/office/drawing/2014/main" id="{E6D7758F-137D-CE6B-F27C-F01F3F6D5198}"/>
                  </a:ext>
                </a:extLst>
              </p:cNvPr>
              <p:cNvSpPr>
                <a:spLocks noChangeShapeType="1"/>
              </p:cNvSpPr>
              <p:nvPr/>
            </p:nvSpPr>
            <p:spPr bwMode="auto">
              <a:xfrm>
                <a:off x="10249937" y="4446623"/>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3" name="Rectangle 174">
                <a:extLst>
                  <a:ext uri="{FF2B5EF4-FFF2-40B4-BE49-F238E27FC236}">
                    <a16:creationId xmlns:a16="http://schemas.microsoft.com/office/drawing/2014/main" id="{BF8C54E6-0325-4552-86BF-EF19A99EBFFE}"/>
                  </a:ext>
                </a:extLst>
              </p:cNvPr>
              <p:cNvSpPr>
                <a:spLocks noChangeArrowheads="1"/>
              </p:cNvSpPr>
              <p:nvPr/>
            </p:nvSpPr>
            <p:spPr bwMode="auto">
              <a:xfrm>
                <a:off x="10195962" y="4534646"/>
                <a:ext cx="111125" cy="79375"/>
              </a:xfrm>
              <a:prstGeom prst="rect">
                <a:avLst/>
              </a:prstGeom>
              <a:solidFill>
                <a:srgbClr val="9832E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4" name="Line 175">
                <a:extLst>
                  <a:ext uri="{FF2B5EF4-FFF2-40B4-BE49-F238E27FC236}">
                    <a16:creationId xmlns:a16="http://schemas.microsoft.com/office/drawing/2014/main" id="{878310F3-83D6-7CDE-7FDC-A26C18110455}"/>
                  </a:ext>
                </a:extLst>
              </p:cNvPr>
              <p:cNvSpPr>
                <a:spLocks noChangeShapeType="1"/>
              </p:cNvSpPr>
              <p:nvPr/>
            </p:nvSpPr>
            <p:spPr bwMode="auto">
              <a:xfrm>
                <a:off x="10195962" y="4575921"/>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5" name="Line 176">
                <a:extLst>
                  <a:ext uri="{FF2B5EF4-FFF2-40B4-BE49-F238E27FC236}">
                    <a16:creationId xmlns:a16="http://schemas.microsoft.com/office/drawing/2014/main" id="{0C0081D6-D2D3-77A6-801C-34132BBEF470}"/>
                  </a:ext>
                </a:extLst>
              </p:cNvPr>
              <p:cNvSpPr>
                <a:spLocks noChangeShapeType="1"/>
              </p:cNvSpPr>
              <p:nvPr/>
            </p:nvSpPr>
            <p:spPr bwMode="auto">
              <a:xfrm>
                <a:off x="10249937" y="4509246"/>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6" name="Line 177">
                <a:extLst>
                  <a:ext uri="{FF2B5EF4-FFF2-40B4-BE49-F238E27FC236}">
                    <a16:creationId xmlns:a16="http://schemas.microsoft.com/office/drawing/2014/main" id="{A65FD45F-188F-EA29-7119-DAF54E94E626}"/>
                  </a:ext>
                </a:extLst>
              </p:cNvPr>
              <p:cNvSpPr>
                <a:spLocks noChangeShapeType="1"/>
              </p:cNvSpPr>
              <p:nvPr/>
            </p:nvSpPr>
            <p:spPr bwMode="auto">
              <a:xfrm>
                <a:off x="10249937" y="4614021"/>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7" name="Rectangle 174">
                <a:extLst>
                  <a:ext uri="{FF2B5EF4-FFF2-40B4-BE49-F238E27FC236}">
                    <a16:creationId xmlns:a16="http://schemas.microsoft.com/office/drawing/2014/main" id="{8747983D-9928-D49B-BE5B-89FBA379AB97}"/>
                  </a:ext>
                </a:extLst>
              </p:cNvPr>
              <p:cNvSpPr>
                <a:spLocks noChangeArrowheads="1"/>
              </p:cNvSpPr>
              <p:nvPr/>
            </p:nvSpPr>
            <p:spPr bwMode="auto">
              <a:xfrm>
                <a:off x="10195962" y="4702044"/>
                <a:ext cx="111125" cy="79375"/>
              </a:xfrm>
              <a:prstGeom prst="rect">
                <a:avLst/>
              </a:prstGeom>
              <a:solidFill>
                <a:srgbClr val="8A29D6"/>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8" name="Line 175">
                <a:extLst>
                  <a:ext uri="{FF2B5EF4-FFF2-40B4-BE49-F238E27FC236}">
                    <a16:creationId xmlns:a16="http://schemas.microsoft.com/office/drawing/2014/main" id="{0CB0F156-50BB-CD54-6DA3-C3CF9E5D7932}"/>
                  </a:ext>
                </a:extLst>
              </p:cNvPr>
              <p:cNvSpPr>
                <a:spLocks noChangeShapeType="1"/>
              </p:cNvSpPr>
              <p:nvPr/>
            </p:nvSpPr>
            <p:spPr bwMode="auto">
              <a:xfrm>
                <a:off x="10195962" y="4743319"/>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9" name="Line 176">
                <a:extLst>
                  <a:ext uri="{FF2B5EF4-FFF2-40B4-BE49-F238E27FC236}">
                    <a16:creationId xmlns:a16="http://schemas.microsoft.com/office/drawing/2014/main" id="{09325318-E591-6FF7-D15F-AECAB26CBFFD}"/>
                  </a:ext>
                </a:extLst>
              </p:cNvPr>
              <p:cNvSpPr>
                <a:spLocks noChangeShapeType="1"/>
              </p:cNvSpPr>
              <p:nvPr/>
            </p:nvSpPr>
            <p:spPr bwMode="auto">
              <a:xfrm>
                <a:off x="10249937" y="4676644"/>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0" name="Line 177">
                <a:extLst>
                  <a:ext uri="{FF2B5EF4-FFF2-40B4-BE49-F238E27FC236}">
                    <a16:creationId xmlns:a16="http://schemas.microsoft.com/office/drawing/2014/main" id="{379B023B-F5A5-6707-2035-BAF0B66A1E81}"/>
                  </a:ext>
                </a:extLst>
              </p:cNvPr>
              <p:cNvSpPr>
                <a:spLocks noChangeShapeType="1"/>
              </p:cNvSpPr>
              <p:nvPr/>
            </p:nvSpPr>
            <p:spPr bwMode="auto">
              <a:xfrm>
                <a:off x="10249937" y="4781419"/>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1" name="Rectangle 174">
                <a:extLst>
                  <a:ext uri="{FF2B5EF4-FFF2-40B4-BE49-F238E27FC236}">
                    <a16:creationId xmlns:a16="http://schemas.microsoft.com/office/drawing/2014/main" id="{C50DE49A-8DAB-3BF0-F22D-A2AAB3B36DE0}"/>
                  </a:ext>
                </a:extLst>
              </p:cNvPr>
              <p:cNvSpPr>
                <a:spLocks noChangeArrowheads="1"/>
              </p:cNvSpPr>
              <p:nvPr/>
            </p:nvSpPr>
            <p:spPr bwMode="auto">
              <a:xfrm>
                <a:off x="10195962" y="4869442"/>
                <a:ext cx="111125" cy="79375"/>
              </a:xfrm>
              <a:prstGeom prst="rect">
                <a:avLst/>
              </a:prstGeom>
              <a:solidFill>
                <a:srgbClr val="7C20C3"/>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2" name="Line 175">
                <a:extLst>
                  <a:ext uri="{FF2B5EF4-FFF2-40B4-BE49-F238E27FC236}">
                    <a16:creationId xmlns:a16="http://schemas.microsoft.com/office/drawing/2014/main" id="{1F7E183A-6DEB-BC9E-8985-4AD3D6894AA1}"/>
                  </a:ext>
                </a:extLst>
              </p:cNvPr>
              <p:cNvSpPr>
                <a:spLocks noChangeShapeType="1"/>
              </p:cNvSpPr>
              <p:nvPr/>
            </p:nvSpPr>
            <p:spPr bwMode="auto">
              <a:xfrm>
                <a:off x="10195962" y="491071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3" name="Line 176">
                <a:extLst>
                  <a:ext uri="{FF2B5EF4-FFF2-40B4-BE49-F238E27FC236}">
                    <a16:creationId xmlns:a16="http://schemas.microsoft.com/office/drawing/2014/main" id="{4671E7D8-28A3-0D0F-A484-936D3AC89642}"/>
                  </a:ext>
                </a:extLst>
              </p:cNvPr>
              <p:cNvSpPr>
                <a:spLocks noChangeShapeType="1"/>
              </p:cNvSpPr>
              <p:nvPr/>
            </p:nvSpPr>
            <p:spPr bwMode="auto">
              <a:xfrm>
                <a:off x="10249937" y="484404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4" name="Line 177">
                <a:extLst>
                  <a:ext uri="{FF2B5EF4-FFF2-40B4-BE49-F238E27FC236}">
                    <a16:creationId xmlns:a16="http://schemas.microsoft.com/office/drawing/2014/main" id="{8ED22735-6516-3BDC-6878-F7EB60832571}"/>
                  </a:ext>
                </a:extLst>
              </p:cNvPr>
              <p:cNvSpPr>
                <a:spLocks noChangeShapeType="1"/>
              </p:cNvSpPr>
              <p:nvPr/>
            </p:nvSpPr>
            <p:spPr bwMode="auto">
              <a:xfrm>
                <a:off x="10249937" y="494881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5" name="Rectangle 174">
                <a:extLst>
                  <a:ext uri="{FF2B5EF4-FFF2-40B4-BE49-F238E27FC236}">
                    <a16:creationId xmlns:a16="http://schemas.microsoft.com/office/drawing/2014/main" id="{CB0512D0-A3CE-B068-3C3E-4D73D2FB8400}"/>
                  </a:ext>
                </a:extLst>
              </p:cNvPr>
              <p:cNvSpPr>
                <a:spLocks noChangeArrowheads="1"/>
              </p:cNvSpPr>
              <p:nvPr/>
            </p:nvSpPr>
            <p:spPr bwMode="auto">
              <a:xfrm>
                <a:off x="10195962" y="5036840"/>
                <a:ext cx="111125" cy="79375"/>
              </a:xfrm>
              <a:prstGeom prst="rect">
                <a:avLst/>
              </a:prstGeom>
              <a:solidFill>
                <a:srgbClr val="6D16B0"/>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6" name="Line 175">
                <a:extLst>
                  <a:ext uri="{FF2B5EF4-FFF2-40B4-BE49-F238E27FC236}">
                    <a16:creationId xmlns:a16="http://schemas.microsoft.com/office/drawing/2014/main" id="{F648B4F9-6156-A0A9-10D3-EE073DF62D52}"/>
                  </a:ext>
                </a:extLst>
              </p:cNvPr>
              <p:cNvSpPr>
                <a:spLocks noChangeShapeType="1"/>
              </p:cNvSpPr>
              <p:nvPr/>
            </p:nvSpPr>
            <p:spPr bwMode="auto">
              <a:xfrm>
                <a:off x="10195962" y="5078115"/>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7" name="Line 176">
                <a:extLst>
                  <a:ext uri="{FF2B5EF4-FFF2-40B4-BE49-F238E27FC236}">
                    <a16:creationId xmlns:a16="http://schemas.microsoft.com/office/drawing/2014/main" id="{FC8EE1F4-243E-9F50-1D37-F63BF4FE88B4}"/>
                  </a:ext>
                </a:extLst>
              </p:cNvPr>
              <p:cNvSpPr>
                <a:spLocks noChangeShapeType="1"/>
              </p:cNvSpPr>
              <p:nvPr/>
            </p:nvSpPr>
            <p:spPr bwMode="auto">
              <a:xfrm>
                <a:off x="10249937" y="5011440"/>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8" name="Line 177">
                <a:extLst>
                  <a:ext uri="{FF2B5EF4-FFF2-40B4-BE49-F238E27FC236}">
                    <a16:creationId xmlns:a16="http://schemas.microsoft.com/office/drawing/2014/main" id="{2576FB54-6119-E8A5-D0D0-84395619E0B3}"/>
                  </a:ext>
                </a:extLst>
              </p:cNvPr>
              <p:cNvSpPr>
                <a:spLocks noChangeShapeType="1"/>
              </p:cNvSpPr>
              <p:nvPr/>
            </p:nvSpPr>
            <p:spPr bwMode="auto">
              <a:xfrm>
                <a:off x="10249937" y="5116215"/>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9" name="Rectangle 174">
                <a:extLst>
                  <a:ext uri="{FF2B5EF4-FFF2-40B4-BE49-F238E27FC236}">
                    <a16:creationId xmlns:a16="http://schemas.microsoft.com/office/drawing/2014/main" id="{A6BB4EB3-FA19-0959-49C9-7D000A1BBEB4}"/>
                  </a:ext>
                </a:extLst>
              </p:cNvPr>
              <p:cNvSpPr>
                <a:spLocks noChangeArrowheads="1"/>
              </p:cNvSpPr>
              <p:nvPr/>
            </p:nvSpPr>
            <p:spPr bwMode="auto">
              <a:xfrm>
                <a:off x="10195962" y="5204238"/>
                <a:ext cx="111125" cy="79375"/>
              </a:xfrm>
              <a:prstGeom prst="rect">
                <a:avLst/>
              </a:prstGeom>
              <a:solidFill>
                <a:srgbClr val="5F0D9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0" name="Line 175">
                <a:extLst>
                  <a:ext uri="{FF2B5EF4-FFF2-40B4-BE49-F238E27FC236}">
                    <a16:creationId xmlns:a16="http://schemas.microsoft.com/office/drawing/2014/main" id="{39A6B817-204A-9A00-7391-7DE7D0E5F4F1}"/>
                  </a:ext>
                </a:extLst>
              </p:cNvPr>
              <p:cNvSpPr>
                <a:spLocks noChangeShapeType="1"/>
              </p:cNvSpPr>
              <p:nvPr/>
            </p:nvSpPr>
            <p:spPr bwMode="auto">
              <a:xfrm>
                <a:off x="10195962" y="5245513"/>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1" name="Line 176">
                <a:extLst>
                  <a:ext uri="{FF2B5EF4-FFF2-40B4-BE49-F238E27FC236}">
                    <a16:creationId xmlns:a16="http://schemas.microsoft.com/office/drawing/2014/main" id="{EA136F34-39CE-958D-061D-226E0335CDD0}"/>
                  </a:ext>
                </a:extLst>
              </p:cNvPr>
              <p:cNvSpPr>
                <a:spLocks noChangeShapeType="1"/>
              </p:cNvSpPr>
              <p:nvPr/>
            </p:nvSpPr>
            <p:spPr bwMode="auto">
              <a:xfrm>
                <a:off x="10249937" y="5178838"/>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2" name="Line 177">
                <a:extLst>
                  <a:ext uri="{FF2B5EF4-FFF2-40B4-BE49-F238E27FC236}">
                    <a16:creationId xmlns:a16="http://schemas.microsoft.com/office/drawing/2014/main" id="{085463E6-6D65-14AF-0A75-9B4CD0FCCECF}"/>
                  </a:ext>
                </a:extLst>
              </p:cNvPr>
              <p:cNvSpPr>
                <a:spLocks noChangeShapeType="1"/>
              </p:cNvSpPr>
              <p:nvPr/>
            </p:nvSpPr>
            <p:spPr bwMode="auto">
              <a:xfrm>
                <a:off x="10249937" y="5283613"/>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3" name="Rectangle 174">
                <a:extLst>
                  <a:ext uri="{FF2B5EF4-FFF2-40B4-BE49-F238E27FC236}">
                    <a16:creationId xmlns:a16="http://schemas.microsoft.com/office/drawing/2014/main" id="{7FF9546C-9DB9-4DFC-0C36-21C3FB339333}"/>
                  </a:ext>
                </a:extLst>
              </p:cNvPr>
              <p:cNvSpPr>
                <a:spLocks noChangeArrowheads="1"/>
              </p:cNvSpPr>
              <p:nvPr/>
            </p:nvSpPr>
            <p:spPr bwMode="auto">
              <a:xfrm>
                <a:off x="10195962" y="5371636"/>
                <a:ext cx="111125" cy="79375"/>
              </a:xfrm>
              <a:prstGeom prst="rect">
                <a:avLst/>
              </a:prstGeom>
              <a:solidFill>
                <a:srgbClr val="54088C"/>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4" name="Line 175">
                <a:extLst>
                  <a:ext uri="{FF2B5EF4-FFF2-40B4-BE49-F238E27FC236}">
                    <a16:creationId xmlns:a16="http://schemas.microsoft.com/office/drawing/2014/main" id="{2F0FA8DB-66C6-3A1C-1C5E-942678907A69}"/>
                  </a:ext>
                </a:extLst>
              </p:cNvPr>
              <p:cNvSpPr>
                <a:spLocks noChangeShapeType="1"/>
              </p:cNvSpPr>
              <p:nvPr/>
            </p:nvSpPr>
            <p:spPr bwMode="auto">
              <a:xfrm>
                <a:off x="10195962" y="5412911"/>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5" name="Line 176">
                <a:extLst>
                  <a:ext uri="{FF2B5EF4-FFF2-40B4-BE49-F238E27FC236}">
                    <a16:creationId xmlns:a16="http://schemas.microsoft.com/office/drawing/2014/main" id="{440311D0-575F-F8F2-CF39-D09E78279955}"/>
                  </a:ext>
                </a:extLst>
              </p:cNvPr>
              <p:cNvSpPr>
                <a:spLocks noChangeShapeType="1"/>
              </p:cNvSpPr>
              <p:nvPr/>
            </p:nvSpPr>
            <p:spPr bwMode="auto">
              <a:xfrm>
                <a:off x="10249937" y="5346236"/>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6" name="Line 177">
                <a:extLst>
                  <a:ext uri="{FF2B5EF4-FFF2-40B4-BE49-F238E27FC236}">
                    <a16:creationId xmlns:a16="http://schemas.microsoft.com/office/drawing/2014/main" id="{79B5EED8-8F7A-11D3-4754-97D47C89B42A}"/>
                  </a:ext>
                </a:extLst>
              </p:cNvPr>
              <p:cNvSpPr>
                <a:spLocks noChangeShapeType="1"/>
              </p:cNvSpPr>
              <p:nvPr/>
            </p:nvSpPr>
            <p:spPr bwMode="auto">
              <a:xfrm>
                <a:off x="10249937" y="5451011"/>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7" name="Rectangle 174">
                <a:extLst>
                  <a:ext uri="{FF2B5EF4-FFF2-40B4-BE49-F238E27FC236}">
                    <a16:creationId xmlns:a16="http://schemas.microsoft.com/office/drawing/2014/main" id="{62009E2F-4DC0-A5F8-624B-DFE4E7A8494C}"/>
                  </a:ext>
                </a:extLst>
              </p:cNvPr>
              <p:cNvSpPr>
                <a:spLocks noChangeArrowheads="1"/>
              </p:cNvSpPr>
              <p:nvPr/>
            </p:nvSpPr>
            <p:spPr bwMode="auto">
              <a:xfrm>
                <a:off x="10195962" y="5539034"/>
                <a:ext cx="111125" cy="79375"/>
              </a:xfrm>
              <a:prstGeom prst="rect">
                <a:avLst/>
              </a:prstGeom>
              <a:solidFill>
                <a:srgbClr val="4A077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8" name="Line 175">
                <a:extLst>
                  <a:ext uri="{FF2B5EF4-FFF2-40B4-BE49-F238E27FC236}">
                    <a16:creationId xmlns:a16="http://schemas.microsoft.com/office/drawing/2014/main" id="{5D7B38CC-E52C-91E8-E93F-EF34A65C313C}"/>
                  </a:ext>
                </a:extLst>
              </p:cNvPr>
              <p:cNvSpPr>
                <a:spLocks noChangeShapeType="1"/>
              </p:cNvSpPr>
              <p:nvPr/>
            </p:nvSpPr>
            <p:spPr bwMode="auto">
              <a:xfrm>
                <a:off x="10195962" y="5580309"/>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9" name="Line 176">
                <a:extLst>
                  <a:ext uri="{FF2B5EF4-FFF2-40B4-BE49-F238E27FC236}">
                    <a16:creationId xmlns:a16="http://schemas.microsoft.com/office/drawing/2014/main" id="{EC32BC86-AA8C-E8B6-A619-A4C3E6E56509}"/>
                  </a:ext>
                </a:extLst>
              </p:cNvPr>
              <p:cNvSpPr>
                <a:spLocks noChangeShapeType="1"/>
              </p:cNvSpPr>
              <p:nvPr/>
            </p:nvSpPr>
            <p:spPr bwMode="auto">
              <a:xfrm>
                <a:off x="10249937" y="5513634"/>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0" name="Line 177">
                <a:extLst>
                  <a:ext uri="{FF2B5EF4-FFF2-40B4-BE49-F238E27FC236}">
                    <a16:creationId xmlns:a16="http://schemas.microsoft.com/office/drawing/2014/main" id="{37D69E7B-5E57-88A0-03AC-4390A2B6A74E}"/>
                  </a:ext>
                </a:extLst>
              </p:cNvPr>
              <p:cNvSpPr>
                <a:spLocks noChangeShapeType="1"/>
              </p:cNvSpPr>
              <p:nvPr/>
            </p:nvSpPr>
            <p:spPr bwMode="auto">
              <a:xfrm>
                <a:off x="10249937" y="5618409"/>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1" name="Rectangle 174">
                <a:extLst>
                  <a:ext uri="{FF2B5EF4-FFF2-40B4-BE49-F238E27FC236}">
                    <a16:creationId xmlns:a16="http://schemas.microsoft.com/office/drawing/2014/main" id="{0D2C3AC4-9028-0669-0DD4-885198F8ED30}"/>
                  </a:ext>
                </a:extLst>
              </p:cNvPr>
              <p:cNvSpPr>
                <a:spLocks noChangeArrowheads="1"/>
              </p:cNvSpPr>
              <p:nvPr/>
            </p:nvSpPr>
            <p:spPr bwMode="auto">
              <a:xfrm>
                <a:off x="10195962" y="5706432"/>
                <a:ext cx="111125" cy="79375"/>
              </a:xfrm>
              <a:prstGeom prst="rect">
                <a:avLst/>
              </a:prstGeom>
              <a:solidFill>
                <a:srgbClr val="41066E"/>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2" name="Line 175">
                <a:extLst>
                  <a:ext uri="{FF2B5EF4-FFF2-40B4-BE49-F238E27FC236}">
                    <a16:creationId xmlns:a16="http://schemas.microsoft.com/office/drawing/2014/main" id="{A0BED1F4-E77D-F98A-65B4-2B36F20DF12A}"/>
                  </a:ext>
                </a:extLst>
              </p:cNvPr>
              <p:cNvSpPr>
                <a:spLocks noChangeShapeType="1"/>
              </p:cNvSpPr>
              <p:nvPr/>
            </p:nvSpPr>
            <p:spPr bwMode="auto">
              <a:xfrm>
                <a:off x="10195962" y="574770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3" name="Line 176">
                <a:extLst>
                  <a:ext uri="{FF2B5EF4-FFF2-40B4-BE49-F238E27FC236}">
                    <a16:creationId xmlns:a16="http://schemas.microsoft.com/office/drawing/2014/main" id="{BB621954-AA1B-F439-67CD-E669D1C8E4FC}"/>
                  </a:ext>
                </a:extLst>
              </p:cNvPr>
              <p:cNvSpPr>
                <a:spLocks noChangeShapeType="1"/>
              </p:cNvSpPr>
              <p:nvPr/>
            </p:nvSpPr>
            <p:spPr bwMode="auto">
              <a:xfrm>
                <a:off x="10249937" y="568103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4" name="Line 177">
                <a:extLst>
                  <a:ext uri="{FF2B5EF4-FFF2-40B4-BE49-F238E27FC236}">
                    <a16:creationId xmlns:a16="http://schemas.microsoft.com/office/drawing/2014/main" id="{5F3C15D4-6C41-41CF-5672-06E1D45C92AA}"/>
                  </a:ext>
                </a:extLst>
              </p:cNvPr>
              <p:cNvSpPr>
                <a:spLocks noChangeShapeType="1"/>
              </p:cNvSpPr>
              <p:nvPr/>
            </p:nvSpPr>
            <p:spPr bwMode="auto">
              <a:xfrm>
                <a:off x="10249937" y="578580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5" name="Rectangle 174">
                <a:extLst>
                  <a:ext uri="{FF2B5EF4-FFF2-40B4-BE49-F238E27FC236}">
                    <a16:creationId xmlns:a16="http://schemas.microsoft.com/office/drawing/2014/main" id="{557F9D45-E0B6-A0C2-507A-63D8A8FA9399}"/>
                  </a:ext>
                </a:extLst>
              </p:cNvPr>
              <p:cNvSpPr>
                <a:spLocks noChangeArrowheads="1"/>
              </p:cNvSpPr>
              <p:nvPr/>
            </p:nvSpPr>
            <p:spPr bwMode="auto">
              <a:xfrm>
                <a:off x="10195962" y="5873830"/>
                <a:ext cx="111125" cy="79375"/>
              </a:xfrm>
              <a:prstGeom prst="rect">
                <a:avLst/>
              </a:prstGeom>
              <a:solidFill>
                <a:srgbClr val="39055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6" name="Line 175">
                <a:extLst>
                  <a:ext uri="{FF2B5EF4-FFF2-40B4-BE49-F238E27FC236}">
                    <a16:creationId xmlns:a16="http://schemas.microsoft.com/office/drawing/2014/main" id="{D5D35C32-FE66-779C-7BA7-93A04167EB8A}"/>
                  </a:ext>
                </a:extLst>
              </p:cNvPr>
              <p:cNvSpPr>
                <a:spLocks noChangeShapeType="1"/>
              </p:cNvSpPr>
              <p:nvPr/>
            </p:nvSpPr>
            <p:spPr bwMode="auto">
              <a:xfrm>
                <a:off x="10195962" y="5915105"/>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7" name="Line 176">
                <a:extLst>
                  <a:ext uri="{FF2B5EF4-FFF2-40B4-BE49-F238E27FC236}">
                    <a16:creationId xmlns:a16="http://schemas.microsoft.com/office/drawing/2014/main" id="{040A2A95-3DDB-9353-CB5F-7B0972588EFC}"/>
                  </a:ext>
                </a:extLst>
              </p:cNvPr>
              <p:cNvSpPr>
                <a:spLocks noChangeShapeType="1"/>
              </p:cNvSpPr>
              <p:nvPr/>
            </p:nvSpPr>
            <p:spPr bwMode="auto">
              <a:xfrm>
                <a:off x="10249937" y="5848430"/>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8" name="Line 177">
                <a:extLst>
                  <a:ext uri="{FF2B5EF4-FFF2-40B4-BE49-F238E27FC236}">
                    <a16:creationId xmlns:a16="http://schemas.microsoft.com/office/drawing/2014/main" id="{18D609AF-5A4B-0106-7C7C-32585ED9F96E}"/>
                  </a:ext>
                </a:extLst>
              </p:cNvPr>
              <p:cNvSpPr>
                <a:spLocks noChangeShapeType="1"/>
              </p:cNvSpPr>
              <p:nvPr/>
            </p:nvSpPr>
            <p:spPr bwMode="auto">
              <a:xfrm>
                <a:off x="10249937" y="5953205"/>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9" name="Rectangle 174">
                <a:extLst>
                  <a:ext uri="{FF2B5EF4-FFF2-40B4-BE49-F238E27FC236}">
                    <a16:creationId xmlns:a16="http://schemas.microsoft.com/office/drawing/2014/main" id="{A17740CF-7015-BBDC-5609-9E7F652A6F9C}"/>
                  </a:ext>
                </a:extLst>
              </p:cNvPr>
              <p:cNvSpPr>
                <a:spLocks noChangeArrowheads="1"/>
              </p:cNvSpPr>
              <p:nvPr/>
            </p:nvSpPr>
            <p:spPr bwMode="auto">
              <a:xfrm>
                <a:off x="10195962" y="6041222"/>
                <a:ext cx="111125" cy="79375"/>
              </a:xfrm>
              <a:prstGeom prst="rect">
                <a:avLst/>
              </a:prstGeom>
              <a:solidFill>
                <a:srgbClr val="2F044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0" name="Line 175">
                <a:extLst>
                  <a:ext uri="{FF2B5EF4-FFF2-40B4-BE49-F238E27FC236}">
                    <a16:creationId xmlns:a16="http://schemas.microsoft.com/office/drawing/2014/main" id="{2F5DC730-C778-2A6E-D75D-2B3E3C397BAA}"/>
                  </a:ext>
                </a:extLst>
              </p:cNvPr>
              <p:cNvSpPr>
                <a:spLocks noChangeShapeType="1"/>
              </p:cNvSpPr>
              <p:nvPr/>
            </p:nvSpPr>
            <p:spPr bwMode="auto">
              <a:xfrm>
                <a:off x="10195962" y="608249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1" name="Line 176">
                <a:extLst>
                  <a:ext uri="{FF2B5EF4-FFF2-40B4-BE49-F238E27FC236}">
                    <a16:creationId xmlns:a16="http://schemas.microsoft.com/office/drawing/2014/main" id="{EEC8BF39-8FB2-CA76-1963-1E00599D0F96}"/>
                  </a:ext>
                </a:extLst>
              </p:cNvPr>
              <p:cNvSpPr>
                <a:spLocks noChangeShapeType="1"/>
              </p:cNvSpPr>
              <p:nvPr/>
            </p:nvSpPr>
            <p:spPr bwMode="auto">
              <a:xfrm>
                <a:off x="10249937" y="601582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2" name="Line 177">
                <a:extLst>
                  <a:ext uri="{FF2B5EF4-FFF2-40B4-BE49-F238E27FC236}">
                    <a16:creationId xmlns:a16="http://schemas.microsoft.com/office/drawing/2014/main" id="{89BA86D1-4263-C1BD-83F2-208B5D847011}"/>
                  </a:ext>
                </a:extLst>
              </p:cNvPr>
              <p:cNvSpPr>
                <a:spLocks noChangeShapeType="1"/>
              </p:cNvSpPr>
              <p:nvPr/>
            </p:nvSpPr>
            <p:spPr bwMode="auto">
              <a:xfrm>
                <a:off x="10249937" y="612059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4027762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EDE6-F142-A5B7-2993-1B1B84E6C3D4}"/>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7CE233F6-27B4-D239-EDE1-A92752C3A3C8}"/>
              </a:ext>
            </a:extLst>
          </p:cNvPr>
          <p:cNvSpPr>
            <a:spLocks noGrp="1"/>
          </p:cNvSpPr>
          <p:nvPr>
            <p:ph idx="1"/>
          </p:nvPr>
        </p:nvSpPr>
        <p:spPr/>
        <p:txBody>
          <a:bodyPr/>
          <a:lstStyle/>
          <a:p>
            <a:r>
              <a:rPr lang="en-GB" dirty="0"/>
              <a:t>In asthma, airway remodelling refers to </a:t>
            </a:r>
            <a:r>
              <a:rPr lang="en-GB" b="1" dirty="0">
                <a:solidFill>
                  <a:schemeClr val="tx2"/>
                </a:solidFill>
              </a:rPr>
              <a:t>structural changes </a:t>
            </a:r>
            <a:r>
              <a:rPr lang="en-GB" dirty="0"/>
              <a:t>that can occur in both the </a:t>
            </a:r>
            <a:r>
              <a:rPr lang="en-GB" b="1" dirty="0">
                <a:solidFill>
                  <a:schemeClr val="tx2"/>
                </a:solidFill>
              </a:rPr>
              <a:t>small</a:t>
            </a:r>
            <a:r>
              <a:rPr lang="en-GB" dirty="0"/>
              <a:t> </a:t>
            </a:r>
            <a:br>
              <a:rPr lang="en-GB" dirty="0"/>
            </a:br>
            <a:r>
              <a:rPr lang="en-GB" dirty="0"/>
              <a:t>and </a:t>
            </a:r>
            <a:r>
              <a:rPr lang="en-GB" b="1" dirty="0">
                <a:solidFill>
                  <a:schemeClr val="tx2"/>
                </a:solidFill>
              </a:rPr>
              <a:t>large</a:t>
            </a:r>
            <a:r>
              <a:rPr lang="en-GB" dirty="0"/>
              <a:t> </a:t>
            </a:r>
            <a:r>
              <a:rPr lang="en-GB" b="1" dirty="0">
                <a:solidFill>
                  <a:schemeClr val="tx2"/>
                </a:solidFill>
              </a:rPr>
              <a:t>airways</a:t>
            </a:r>
            <a:r>
              <a:rPr lang="en-GB" baseline="30000" dirty="0"/>
              <a:t>1</a:t>
            </a:r>
          </a:p>
          <a:p>
            <a:r>
              <a:rPr lang="en-GB" dirty="0"/>
              <a:t>Airway remodelling is </a:t>
            </a:r>
            <a:r>
              <a:rPr lang="en-GB" b="1" dirty="0">
                <a:solidFill>
                  <a:schemeClr val="tx2"/>
                </a:solidFill>
              </a:rPr>
              <a:t>heterogeneous</a:t>
            </a:r>
            <a:r>
              <a:rPr lang="en-GB" dirty="0"/>
              <a:t>,</a:t>
            </a:r>
            <a:r>
              <a:rPr lang="en-GB" b="1" dirty="0">
                <a:solidFill>
                  <a:schemeClr val="tx2"/>
                </a:solidFill>
              </a:rPr>
              <a:t> </a:t>
            </a:r>
            <a:r>
              <a:rPr lang="en-GB" dirty="0"/>
              <a:t>can be observed across the spectrum of asthma severity, </a:t>
            </a:r>
            <a:br>
              <a:rPr lang="en-GB" dirty="0"/>
            </a:br>
            <a:r>
              <a:rPr lang="en-GB" dirty="0"/>
              <a:t>and can be either </a:t>
            </a:r>
            <a:r>
              <a:rPr lang="en-GB" b="1" dirty="0">
                <a:solidFill>
                  <a:schemeClr val="tx2"/>
                </a:solidFill>
              </a:rPr>
              <a:t>reversible</a:t>
            </a:r>
            <a:r>
              <a:rPr lang="en-GB" dirty="0"/>
              <a:t> or </a:t>
            </a:r>
            <a:r>
              <a:rPr lang="en-GB" b="1" dirty="0">
                <a:solidFill>
                  <a:schemeClr val="tx2"/>
                </a:solidFill>
              </a:rPr>
              <a:t>irreversible</a:t>
            </a:r>
            <a:r>
              <a:rPr lang="en-GB" baseline="30000" dirty="0"/>
              <a:t>1–3</a:t>
            </a:r>
          </a:p>
          <a:p>
            <a:r>
              <a:rPr lang="en-GB" b="1" dirty="0">
                <a:solidFill>
                  <a:schemeClr val="tx2"/>
                </a:solidFill>
              </a:rPr>
              <a:t>Epithelial cytokines </a:t>
            </a:r>
            <a:r>
              <a:rPr lang="en-GB" dirty="0"/>
              <a:t>can play roles in airway remodelling in asthma</a:t>
            </a:r>
            <a:r>
              <a:rPr lang="en-GB" baseline="30000" dirty="0"/>
              <a:t>4</a:t>
            </a:r>
          </a:p>
          <a:p>
            <a:r>
              <a:rPr lang="en-GB" dirty="0"/>
              <a:t>The mechanisms underlying whether asthma persists or undergoes apparent spontaneous resolution </a:t>
            </a:r>
            <a:br>
              <a:rPr lang="en-GB" dirty="0"/>
            </a:br>
            <a:r>
              <a:rPr lang="en-GB" dirty="0"/>
              <a:t>are not yet understood, </a:t>
            </a:r>
            <a:r>
              <a:rPr lang="en-GB" b="1" dirty="0">
                <a:solidFill>
                  <a:schemeClr val="tx2"/>
                </a:solidFill>
              </a:rPr>
              <a:t>but may in part involve the epithelium</a:t>
            </a:r>
            <a:r>
              <a:rPr lang="en-GB" baseline="30000" dirty="0"/>
              <a:t>5</a:t>
            </a:r>
          </a:p>
          <a:p>
            <a:r>
              <a:rPr kumimoji="0" lang="en-GB" sz="2000" b="0" i="0" u="none" strike="noStrike" kern="1200" cap="none" spc="0" normalizeH="0" baseline="0" noProof="0" dirty="0">
                <a:ln>
                  <a:noFill/>
                </a:ln>
                <a:effectLst/>
                <a:uLnTx/>
                <a:uFillTx/>
                <a:latin typeface="Calibri" panose="020F0502020204030204"/>
                <a:ea typeface="+mn-ea"/>
                <a:cs typeface="+mn-cs"/>
              </a:rPr>
              <a:t>Improved </a:t>
            </a:r>
            <a:r>
              <a:rPr kumimoji="0" lang="en-GB" sz="2000" b="1" i="0" u="none" strike="noStrike" kern="1200" cap="none" spc="0" normalizeH="0" baseline="0" noProof="0" dirty="0">
                <a:ln>
                  <a:noFill/>
                </a:ln>
                <a:solidFill>
                  <a:schemeClr val="tx2"/>
                </a:solidFill>
                <a:effectLst/>
                <a:uLnTx/>
                <a:uFillTx/>
                <a:latin typeface="Calibri" panose="020F0502020204030204"/>
                <a:ea typeface="+mn-ea"/>
                <a:cs typeface="+mn-cs"/>
              </a:rPr>
              <a:t>disease stability </a:t>
            </a:r>
            <a:r>
              <a:rPr kumimoji="0" lang="en-GB" sz="2000" b="0" i="0" u="none" strike="noStrike" kern="1200" cap="none" spc="0" normalizeH="0" baseline="0" noProof="0" dirty="0">
                <a:ln>
                  <a:noFill/>
                </a:ln>
                <a:effectLst/>
                <a:uLnTx/>
                <a:uFillTx/>
                <a:latin typeface="Calibri" panose="020F0502020204030204"/>
                <a:ea typeface="+mn-ea"/>
                <a:cs typeface="+mn-cs"/>
              </a:rPr>
              <a:t>and consideration of </a:t>
            </a:r>
            <a:r>
              <a:rPr kumimoji="0" lang="en-GB" sz="2000" b="1" i="0" u="none" strike="noStrike" kern="1200" cap="none" spc="0" normalizeH="0" baseline="0" noProof="0" dirty="0">
                <a:ln>
                  <a:noFill/>
                </a:ln>
                <a:solidFill>
                  <a:schemeClr val="tx2"/>
                </a:solidFill>
                <a:effectLst/>
                <a:uLnTx/>
                <a:uFillTx/>
                <a:latin typeface="Calibri" panose="020F0502020204030204"/>
                <a:ea typeface="+mn-ea"/>
                <a:cs typeface="+mn-cs"/>
              </a:rPr>
              <a:t>remission</a:t>
            </a:r>
            <a:r>
              <a:rPr kumimoji="0" lang="en-GB" sz="2000" b="0" i="0" u="none" strike="noStrike" kern="1200" cap="none" spc="0" normalizeH="0" baseline="0" noProof="0" dirty="0">
                <a:ln>
                  <a:noFill/>
                </a:ln>
                <a:effectLst/>
                <a:uLnTx/>
                <a:uFillTx/>
                <a:latin typeface="Calibri" panose="020F0502020204030204"/>
                <a:ea typeface="+mn-ea"/>
                <a:cs typeface="+mn-cs"/>
              </a:rPr>
              <a:t> as a management goal for patients living </a:t>
            </a:r>
            <a:br>
              <a:rPr kumimoji="0" lang="en-GB" sz="2000" b="0" i="0" u="none" strike="noStrike" kern="1200" cap="none" spc="0" normalizeH="0" baseline="0" noProof="0" dirty="0">
                <a:ln>
                  <a:noFill/>
                </a:ln>
                <a:effectLst/>
                <a:uLnTx/>
                <a:uFillTx/>
                <a:latin typeface="Calibri" panose="020F0502020204030204"/>
                <a:ea typeface="+mn-ea"/>
                <a:cs typeface="+mn-cs"/>
              </a:rPr>
            </a:br>
            <a:r>
              <a:rPr kumimoji="0" lang="en-GB" sz="2000" b="0" i="0" u="none" strike="noStrike" kern="1200" cap="none" spc="0" normalizeH="0" baseline="0" noProof="0" dirty="0">
                <a:ln>
                  <a:noFill/>
                </a:ln>
                <a:effectLst/>
                <a:uLnTx/>
                <a:uFillTx/>
                <a:latin typeface="Calibri" panose="020F0502020204030204"/>
                <a:ea typeface="+mn-ea"/>
                <a:cs typeface="+mn-cs"/>
              </a:rPr>
              <a:t>with asthma remains a long-term aspiration to </a:t>
            </a:r>
            <a:r>
              <a:rPr kumimoji="0" lang="en-GB" sz="2000" b="1" i="0" u="none" strike="noStrike" kern="1200" cap="none" spc="0" normalizeH="0" baseline="0" noProof="0" dirty="0">
                <a:ln>
                  <a:noFill/>
                </a:ln>
                <a:solidFill>
                  <a:schemeClr val="tx2"/>
                </a:solidFill>
                <a:effectLst/>
                <a:uLnTx/>
                <a:uFillTx/>
                <a:latin typeface="Calibri" panose="020F0502020204030204"/>
                <a:ea typeface="+mn-ea"/>
                <a:cs typeface="+mn-cs"/>
              </a:rPr>
              <a:t>improve patient care</a:t>
            </a:r>
            <a:r>
              <a:rPr kumimoji="0" lang="en-GB" sz="2000" b="0" i="0" u="none" strike="noStrike" kern="1200" cap="none" spc="0" normalizeH="0" baseline="30000" noProof="0" dirty="0">
                <a:ln>
                  <a:noFill/>
                </a:ln>
                <a:effectLst/>
                <a:uLnTx/>
                <a:uFillTx/>
                <a:latin typeface="Calibri" panose="020F0502020204030204"/>
                <a:ea typeface="+mn-ea"/>
                <a:cs typeface="+mn-cs"/>
              </a:rPr>
              <a:t>6,7</a:t>
            </a:r>
          </a:p>
          <a:p>
            <a:endParaRPr lang="en-GB" dirty="0"/>
          </a:p>
          <a:p>
            <a:pPr marL="0" indent="0">
              <a:buNone/>
            </a:pPr>
            <a:endParaRPr lang="en-GB" dirty="0"/>
          </a:p>
          <a:p>
            <a:endParaRPr lang="en-GB" baseline="30000" dirty="0"/>
          </a:p>
          <a:p>
            <a:endParaRPr lang="en-US" dirty="0"/>
          </a:p>
        </p:txBody>
      </p:sp>
      <p:sp>
        <p:nvSpPr>
          <p:cNvPr id="4" name="Content Placeholder 3">
            <a:extLst>
              <a:ext uri="{FF2B5EF4-FFF2-40B4-BE49-F238E27FC236}">
                <a16:creationId xmlns:a16="http://schemas.microsoft.com/office/drawing/2014/main" id="{FB29D0BD-BDD5-42C9-8F15-10BFB3B828D5}"/>
              </a:ext>
            </a:extLst>
          </p:cNvPr>
          <p:cNvSpPr>
            <a:spLocks noGrp="1"/>
          </p:cNvSpPr>
          <p:nvPr>
            <p:ph sz="quarter" idx="13"/>
          </p:nvPr>
        </p:nvSpPr>
        <p:spPr/>
        <p:txBody>
          <a:bodyPr/>
          <a:lstStyle/>
          <a:p>
            <a:r>
              <a:rPr lang="en-US" sz="800" dirty="0"/>
              <a:t>1. </a:t>
            </a:r>
            <a:r>
              <a:rPr lang="en-US" sz="800" dirty="0" err="1"/>
              <a:t>Varricchi</a:t>
            </a:r>
            <a:r>
              <a:rPr lang="en-US" sz="800" dirty="0"/>
              <a:t> G, et al. Allergy 2022;77:3538–3552; 2. Hsieh A, et al. Front </a:t>
            </a:r>
            <a:r>
              <a:rPr lang="en-US" sz="800" dirty="0" err="1"/>
              <a:t>Physiol</a:t>
            </a:r>
            <a:r>
              <a:rPr lang="en-US" sz="800" dirty="0"/>
              <a:t> 2023 Jan 19;14:1113100; 3. </a:t>
            </a:r>
            <a:r>
              <a:rPr lang="en-GB" sz="800" dirty="0" err="1">
                <a:latin typeface="Calibri" panose="020F0502020204030204"/>
              </a:rPr>
              <a:t>Fehrenbach</a:t>
            </a:r>
            <a:r>
              <a:rPr lang="en-GB" sz="800" dirty="0">
                <a:latin typeface="Calibri" panose="020F0502020204030204"/>
              </a:rPr>
              <a:t> H, et al. Cell Tissue Res 2017;367:551–569</a:t>
            </a:r>
            <a:r>
              <a:rPr lang="en-US" sz="800" dirty="0"/>
              <a:t>; 4. </a:t>
            </a:r>
            <a:r>
              <a:rPr lang="en-US" sz="800" dirty="0" err="1"/>
              <a:t>Porsbjerg</a:t>
            </a:r>
            <a:r>
              <a:rPr lang="en-US" sz="800" dirty="0"/>
              <a:t> CM, et al.</a:t>
            </a:r>
            <a:r>
              <a:rPr lang="en-GB" sz="800" dirty="0"/>
              <a:t> </a:t>
            </a:r>
            <a:r>
              <a:rPr lang="en-GB" sz="800" dirty="0" err="1"/>
              <a:t>Eur</a:t>
            </a:r>
            <a:r>
              <a:rPr lang="en-GB" sz="800" dirty="0"/>
              <a:t> Respir J 2020;56:2000260</a:t>
            </a:r>
            <a:r>
              <a:rPr lang="en-US" sz="800" dirty="0"/>
              <a:t>; 5. </a:t>
            </a:r>
            <a:r>
              <a:rPr lang="en-GB" sz="800" dirty="0"/>
              <a:t>Vermeulen CJ, et al. </a:t>
            </a:r>
            <a:r>
              <a:rPr lang="en-GB" sz="800" dirty="0" err="1"/>
              <a:t>Eur</a:t>
            </a:r>
            <a:r>
              <a:rPr lang="en-GB" sz="800" dirty="0"/>
              <a:t> Respir J 2020;55:1901280</a:t>
            </a:r>
            <a:r>
              <a:rPr lang="en-US" sz="800" dirty="0"/>
              <a:t>; 6. </a:t>
            </a:r>
            <a:r>
              <a:rPr lang="en-GB" sz="800" dirty="0">
                <a:latin typeface="+mn-lt"/>
              </a:rPr>
              <a:t>Menzies-Gow A, et al. J Allergy Clin Immunol 2020;145:757–765; 7. Thomas D, et al. </a:t>
            </a:r>
            <a:r>
              <a:rPr lang="en-GB" sz="800" dirty="0" err="1">
                <a:latin typeface="+mn-lt"/>
              </a:rPr>
              <a:t>Eur</a:t>
            </a:r>
            <a:r>
              <a:rPr lang="en-GB" sz="800" dirty="0">
                <a:latin typeface="+mn-lt"/>
              </a:rPr>
              <a:t> Respir J 2022;60:2102583 </a:t>
            </a:r>
            <a:endParaRPr lang="en-US" sz="800" dirty="0"/>
          </a:p>
        </p:txBody>
      </p:sp>
    </p:spTree>
    <p:extLst>
      <p:ext uri="{BB962C8B-B14F-4D97-AF65-F5344CB8AC3E}">
        <p14:creationId xmlns:p14="http://schemas.microsoft.com/office/powerpoint/2010/main" val="2333264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A4B3A-3FB2-8197-C740-D3A2F1694456}"/>
              </a:ext>
            </a:extLst>
          </p:cNvPr>
          <p:cNvSpPr>
            <a:spLocks noGrp="1"/>
          </p:cNvSpPr>
          <p:nvPr>
            <p:ph type="title"/>
          </p:nvPr>
        </p:nvSpPr>
        <p:spPr/>
        <p:txBody>
          <a:bodyPr/>
          <a:lstStyle/>
          <a:p>
            <a:r>
              <a:rPr lang="en-US"/>
              <a:t>The future of severe asthma</a:t>
            </a:r>
            <a:r>
              <a:rPr lang="en-US" baseline="30000"/>
              <a:t>1,2</a:t>
            </a:r>
          </a:p>
        </p:txBody>
      </p:sp>
      <p:sp>
        <p:nvSpPr>
          <p:cNvPr id="4" name="Content Placeholder 3">
            <a:extLst>
              <a:ext uri="{FF2B5EF4-FFF2-40B4-BE49-F238E27FC236}">
                <a16:creationId xmlns:a16="http://schemas.microsoft.com/office/drawing/2014/main" id="{14D41269-454D-14A8-14AC-EDFD560A98A7}"/>
              </a:ext>
            </a:extLst>
          </p:cNvPr>
          <p:cNvSpPr>
            <a:spLocks noGrp="1"/>
          </p:cNvSpPr>
          <p:nvPr>
            <p:ph sz="quarter" idx="13"/>
          </p:nvPr>
        </p:nvSpPr>
        <p:spPr/>
        <p:txBody>
          <a:bodyPr/>
          <a:lstStyle/>
          <a:p>
            <a:r>
              <a:rPr lang="en-GB" sz="800" dirty="0">
                <a:latin typeface="+mn-lt"/>
                <a:ea typeface="Roboto"/>
                <a:cs typeface="Calibri"/>
              </a:rPr>
              <a:t>Conceptual model based on the speaker’s own opinion</a:t>
            </a:r>
            <a:br>
              <a:rPr lang="en-GB" sz="800" dirty="0">
                <a:latin typeface="+mn-lt"/>
              </a:rPr>
            </a:br>
            <a:r>
              <a:rPr lang="en-GB" sz="800" dirty="0">
                <a:latin typeface="+mn-lt"/>
                <a:ea typeface="Roboto"/>
                <a:cs typeface="Calibri"/>
              </a:rPr>
              <a:t>1. Menzies-Gow A, et al. J Allergy Clin Immunol 2020;145:757–765; 2. Thomas D, et al. Eur Respir J 2022;60:2102583 </a:t>
            </a:r>
            <a:endParaRPr lang="en-US" sz="800" dirty="0">
              <a:latin typeface="+mn-lt"/>
            </a:endParaRPr>
          </a:p>
        </p:txBody>
      </p:sp>
      <p:sp>
        <p:nvSpPr>
          <p:cNvPr id="10" name="Rectangle 9">
            <a:extLst>
              <a:ext uri="{FF2B5EF4-FFF2-40B4-BE49-F238E27FC236}">
                <a16:creationId xmlns:a16="http://schemas.microsoft.com/office/drawing/2014/main" id="{1D4FC4A2-2EBE-47B2-7A0E-4A59B41E7C77}"/>
              </a:ext>
            </a:extLst>
          </p:cNvPr>
          <p:cNvSpPr/>
          <p:nvPr/>
        </p:nvSpPr>
        <p:spPr>
          <a:xfrm flipH="1">
            <a:off x="1256680" y="2665751"/>
            <a:ext cx="2598695" cy="1780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Achieve </a:t>
            </a:r>
            <a:b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asthma control by reducing the traits</a:t>
            </a:r>
            <a:endParaRPr kumimoji="0" lang="en-GB" sz="2000" b="0" i="0" u="none" strike="noStrike" kern="1200" cap="none" spc="0" normalizeH="0" baseline="3000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33B2D4E-010D-B654-B408-2166EFB3393F}"/>
              </a:ext>
            </a:extLst>
          </p:cNvPr>
          <p:cNvSpPr/>
          <p:nvPr/>
        </p:nvSpPr>
        <p:spPr>
          <a:xfrm flipH="1">
            <a:off x="8422088" y="1721110"/>
            <a:ext cx="2483379" cy="6672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Prevention</a:t>
            </a:r>
            <a:endParaRPr kumimoji="0" lang="en-GB" sz="2000" b="0" i="0" u="none" strike="noStrike" kern="1200" cap="none" spc="0" normalizeH="0" baseline="3000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E187B40-4E0C-E9A6-6E2C-718E42A0B3B3}"/>
              </a:ext>
            </a:extLst>
          </p:cNvPr>
          <p:cNvSpPr/>
          <p:nvPr/>
        </p:nvSpPr>
        <p:spPr>
          <a:xfrm flipH="1">
            <a:off x="8364430" y="2665751"/>
            <a:ext cx="2598694" cy="178050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Stop and reverse mechanisms </a:t>
            </a:r>
            <a:b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to fully </a:t>
            </a:r>
            <a:r>
              <a:rPr kumimoji="0" lang="en-GB" sz="2000" b="0" u="none" strike="noStrike" kern="1200" cap="none" spc="0" normalizeH="0" baseline="0" noProof="0">
                <a:ln>
                  <a:noFill/>
                </a:ln>
                <a:solidFill>
                  <a:srgbClr val="FFFFFF"/>
                </a:solidFill>
                <a:effectLst/>
                <a:uLnTx/>
                <a:uFillTx/>
                <a:latin typeface="Calibri" panose="020F0502020204030204"/>
                <a:ea typeface="+mn-ea"/>
                <a:cs typeface="+mn-cs"/>
              </a:rPr>
              <a:t>stabilise</a:t>
            </a:r>
            <a:b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the disease</a:t>
            </a:r>
          </a:p>
        </p:txBody>
      </p:sp>
      <p:sp>
        <p:nvSpPr>
          <p:cNvPr id="19" name="TextBox 18">
            <a:extLst>
              <a:ext uri="{FF2B5EF4-FFF2-40B4-BE49-F238E27FC236}">
                <a16:creationId xmlns:a16="http://schemas.microsoft.com/office/drawing/2014/main" id="{879F0605-4B64-27DD-B039-B775095AEDE1}"/>
              </a:ext>
            </a:extLst>
          </p:cNvPr>
          <p:cNvSpPr txBox="1"/>
          <p:nvPr/>
        </p:nvSpPr>
        <p:spPr>
          <a:xfrm>
            <a:off x="4884203" y="1755729"/>
            <a:ext cx="2046721" cy="369332"/>
          </a:xfrm>
          <a:prstGeom prst="rect">
            <a:avLst/>
          </a:prstGeom>
          <a:noFill/>
        </p:spPr>
        <p:txBody>
          <a:bodyPr wrap="square">
            <a:spAutoFit/>
          </a:bodyPr>
          <a:lstStyle/>
          <a:p>
            <a:pPr algn="ctr"/>
            <a:r>
              <a:rPr lang="en-GB" b="1"/>
              <a:t>Asthma conception</a:t>
            </a:r>
            <a:endParaRPr lang="en-US" b="1"/>
          </a:p>
        </p:txBody>
      </p:sp>
      <p:sp>
        <p:nvSpPr>
          <p:cNvPr id="21" name="TextBox 20">
            <a:extLst>
              <a:ext uri="{FF2B5EF4-FFF2-40B4-BE49-F238E27FC236}">
                <a16:creationId xmlns:a16="http://schemas.microsoft.com/office/drawing/2014/main" id="{31284A19-AA4D-08D1-1869-07C9CB1CB16C}"/>
              </a:ext>
            </a:extLst>
          </p:cNvPr>
          <p:cNvSpPr txBox="1"/>
          <p:nvPr/>
        </p:nvSpPr>
        <p:spPr>
          <a:xfrm>
            <a:off x="4848489" y="5032043"/>
            <a:ext cx="2073199" cy="369332"/>
          </a:xfrm>
          <a:prstGeom prst="rect">
            <a:avLst/>
          </a:prstGeom>
          <a:noFill/>
        </p:spPr>
        <p:txBody>
          <a:bodyPr wrap="square">
            <a:spAutoFit/>
          </a:bodyPr>
          <a:lstStyle/>
          <a:p>
            <a:pPr algn="ctr"/>
            <a:r>
              <a:rPr lang="en-GB" b="1" dirty="0"/>
              <a:t>Asthma progression</a:t>
            </a:r>
            <a:endParaRPr lang="en-US" b="1" dirty="0"/>
          </a:p>
        </p:txBody>
      </p:sp>
      <p:sp>
        <p:nvSpPr>
          <p:cNvPr id="22" name="Isosceles Triangle 21">
            <a:extLst>
              <a:ext uri="{FF2B5EF4-FFF2-40B4-BE49-F238E27FC236}">
                <a16:creationId xmlns:a16="http://schemas.microsoft.com/office/drawing/2014/main" id="{6118AFB7-2EFC-14F6-44E1-BB374DD06648}"/>
              </a:ext>
            </a:extLst>
          </p:cNvPr>
          <p:cNvSpPr/>
          <p:nvPr/>
        </p:nvSpPr>
        <p:spPr>
          <a:xfrm rot="16200000">
            <a:off x="3550079" y="2651969"/>
            <a:ext cx="3048001" cy="1808067"/>
          </a:xfrm>
          <a:prstGeom prst="triangle">
            <a:avLst/>
          </a:prstGeom>
          <a:gradFill flip="none" rotWithShape="1">
            <a:gsLst>
              <a:gs pos="0">
                <a:schemeClr val="bg1">
                  <a:alpha val="63000"/>
                </a:schemeClr>
              </a:gs>
              <a:gs pos="10000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FF03EAD2-3F86-2EE5-0819-2DCC26A8BDD8}"/>
              </a:ext>
            </a:extLst>
          </p:cNvPr>
          <p:cNvSpPr/>
          <p:nvPr/>
        </p:nvSpPr>
        <p:spPr>
          <a:xfrm rot="16200000">
            <a:off x="6320594" y="2736270"/>
            <a:ext cx="858504" cy="1684565"/>
          </a:xfrm>
          <a:prstGeom prst="downArrow">
            <a:avLst/>
          </a:prstGeom>
          <a:gradFill>
            <a:gsLst>
              <a:gs pos="18000">
                <a:schemeClr val="accent3"/>
              </a:gs>
              <a:gs pos="100000">
                <a:schemeClr val="bg1"/>
              </a:gs>
            </a:gsLst>
            <a:lin ang="162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5B0234-869E-FD84-35B1-2CCBE1EFB486}"/>
              </a:ext>
            </a:extLst>
          </p:cNvPr>
          <p:cNvSpPr txBox="1"/>
          <p:nvPr/>
        </p:nvSpPr>
        <p:spPr>
          <a:xfrm>
            <a:off x="1504862" y="1208559"/>
            <a:ext cx="2046721" cy="400110"/>
          </a:xfrm>
          <a:prstGeom prst="rect">
            <a:avLst/>
          </a:prstGeom>
          <a:noFill/>
        </p:spPr>
        <p:txBody>
          <a:bodyPr wrap="square">
            <a:spAutoFit/>
          </a:bodyPr>
          <a:lstStyle/>
          <a:p>
            <a:pPr algn="ctr"/>
            <a:r>
              <a:rPr lang="en-GB" sz="2000" b="1">
                <a:solidFill>
                  <a:schemeClr val="bg2"/>
                </a:solidFill>
              </a:rPr>
              <a:t>TODAY</a:t>
            </a:r>
            <a:endParaRPr lang="en-US" b="1">
              <a:solidFill>
                <a:schemeClr val="bg2"/>
              </a:solidFill>
            </a:endParaRPr>
          </a:p>
        </p:txBody>
      </p:sp>
      <p:sp>
        <p:nvSpPr>
          <p:cNvPr id="27" name="TextBox 26">
            <a:extLst>
              <a:ext uri="{FF2B5EF4-FFF2-40B4-BE49-F238E27FC236}">
                <a16:creationId xmlns:a16="http://schemas.microsoft.com/office/drawing/2014/main" id="{EC510B36-A1BD-78A7-4D8C-161CA3085120}"/>
              </a:ext>
            </a:extLst>
          </p:cNvPr>
          <p:cNvSpPr txBox="1"/>
          <p:nvPr/>
        </p:nvSpPr>
        <p:spPr>
          <a:xfrm>
            <a:off x="8640419" y="1208559"/>
            <a:ext cx="2046721" cy="400110"/>
          </a:xfrm>
          <a:prstGeom prst="rect">
            <a:avLst/>
          </a:prstGeom>
          <a:noFill/>
        </p:spPr>
        <p:txBody>
          <a:bodyPr wrap="square">
            <a:spAutoFit/>
          </a:bodyPr>
          <a:lstStyle/>
          <a:p>
            <a:pPr algn="ctr"/>
            <a:r>
              <a:rPr lang="en-GB" sz="2000" b="1">
                <a:solidFill>
                  <a:schemeClr val="accent3"/>
                </a:solidFill>
              </a:rPr>
              <a:t>THE FUTURE</a:t>
            </a:r>
            <a:endParaRPr lang="en-US" sz="2000" b="1">
              <a:solidFill>
                <a:schemeClr val="accent3"/>
              </a:solidFill>
            </a:endParaRPr>
          </a:p>
        </p:txBody>
      </p:sp>
      <p:cxnSp>
        <p:nvCxnSpPr>
          <p:cNvPr id="17" name="Straight Arrow Connector 16">
            <a:extLst>
              <a:ext uri="{FF2B5EF4-FFF2-40B4-BE49-F238E27FC236}">
                <a16:creationId xmlns:a16="http://schemas.microsoft.com/office/drawing/2014/main" id="{BB30039C-0ED2-6BED-ECA5-AC1EDA0941A5}"/>
              </a:ext>
            </a:extLst>
          </p:cNvPr>
          <p:cNvCxnSpPr>
            <a:cxnSpLocks/>
          </p:cNvCxnSpPr>
          <p:nvPr/>
        </p:nvCxnSpPr>
        <p:spPr>
          <a:xfrm>
            <a:off x="5881086" y="2125061"/>
            <a:ext cx="0" cy="29549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DE64ED3-A4B3-BDA0-9F96-7A8E3D322640}"/>
              </a:ext>
            </a:extLst>
          </p:cNvPr>
          <p:cNvSpPr/>
          <p:nvPr/>
        </p:nvSpPr>
        <p:spPr>
          <a:xfrm flipH="1">
            <a:off x="547684" y="5439399"/>
            <a:ext cx="10981296" cy="687844"/>
          </a:xfrm>
          <a:prstGeom prst="rect">
            <a:avLst/>
          </a:prstGeom>
          <a:gradFill flip="none" rotWithShape="1">
            <a:gsLst>
              <a:gs pos="0">
                <a:schemeClr val="accent4"/>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Improved disease stability and consideration of remission as a management goal for patients living </a:t>
            </a:r>
            <a:b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with asthma remains a long-term aspiration to improve patient care</a:t>
            </a:r>
            <a:r>
              <a:rPr kumimoji="0" lang="en-GB" sz="2000" b="0" i="0" u="none" strike="noStrike" kern="1200" cap="none" spc="0" normalizeH="0" baseline="30000" noProof="0">
                <a:ln>
                  <a:noFill/>
                </a:ln>
                <a:solidFill>
                  <a:srgbClr val="FFFFFF"/>
                </a:solidFill>
                <a:effectLst/>
                <a:uLnTx/>
                <a:uFillTx/>
                <a:latin typeface="Calibri" panose="020F0502020204030204"/>
                <a:ea typeface="+mn-ea"/>
                <a:cs typeface="+mn-cs"/>
              </a:rPr>
              <a:t>1,2</a:t>
            </a:r>
          </a:p>
        </p:txBody>
      </p:sp>
    </p:spTree>
    <p:extLst>
      <p:ext uri="{BB962C8B-B14F-4D97-AF65-F5344CB8AC3E}">
        <p14:creationId xmlns:p14="http://schemas.microsoft.com/office/powerpoint/2010/main" val="139260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8C8FBBF8-591C-A15B-7162-D9DC23C0FDCD}"/>
              </a:ext>
            </a:extLst>
          </p:cNvPr>
          <p:cNvSpPr>
            <a:spLocks noGrp="1"/>
          </p:cNvSpPr>
          <p:nvPr>
            <p:ph type="title"/>
          </p:nvPr>
        </p:nvSpPr>
        <p:spPr/>
        <p:txBody>
          <a:bodyPr/>
          <a:lstStyle/>
          <a:p>
            <a:r>
              <a:rPr lang="en-GB"/>
              <a:t>Conflict of interest disclosures</a:t>
            </a:r>
          </a:p>
        </p:txBody>
      </p:sp>
      <p:sp>
        <p:nvSpPr>
          <p:cNvPr id="6" name="Content Placeholder 5">
            <a:extLst>
              <a:ext uri="{FF2B5EF4-FFF2-40B4-BE49-F238E27FC236}">
                <a16:creationId xmlns:a16="http://schemas.microsoft.com/office/drawing/2014/main" id="{B4CB8FB5-A767-8394-1C63-0182975DFCF9}"/>
              </a:ext>
            </a:extLst>
          </p:cNvPr>
          <p:cNvSpPr>
            <a:spLocks noGrp="1"/>
          </p:cNvSpPr>
          <p:nvPr>
            <p:ph idx="1"/>
          </p:nvPr>
        </p:nvSpPr>
        <p:spPr/>
        <p:txBody>
          <a:bodyPr/>
          <a:lstStyle/>
          <a:p>
            <a:r>
              <a:rPr lang="en-US"/>
              <a:t>Advisor for AstraZeneca, Boehringer Ingelheim, Boston Scientific, </a:t>
            </a:r>
            <a:r>
              <a:rPr lang="en-US" err="1"/>
              <a:t>Chiesi</a:t>
            </a:r>
            <a:r>
              <a:rPr lang="en-US"/>
              <a:t>, GSK, Novartis, Sanofi, SNCF </a:t>
            </a:r>
            <a:br>
              <a:rPr lang="en-US"/>
            </a:br>
            <a:r>
              <a:rPr lang="en-US"/>
              <a:t>and Teva</a:t>
            </a:r>
          </a:p>
          <a:p>
            <a:r>
              <a:rPr lang="en-US"/>
              <a:t>Advisory boards for AB Science, ALK, </a:t>
            </a:r>
            <a:r>
              <a:rPr lang="en-US" err="1"/>
              <a:t>Argenx</a:t>
            </a:r>
            <a:r>
              <a:rPr lang="en-US"/>
              <a:t>, AstraZeneca, Boehringer Ingelheim, </a:t>
            </a:r>
            <a:r>
              <a:rPr lang="en-US" err="1"/>
              <a:t>Chiesi</a:t>
            </a:r>
            <a:r>
              <a:rPr lang="en-US"/>
              <a:t>, GSK, Novartis, Sanofi and Teva</a:t>
            </a:r>
          </a:p>
          <a:p>
            <a:r>
              <a:rPr lang="en-US"/>
              <a:t>Received honoraria from ALK, AstraZeneca, Boehringer Ingelheim, Boston Scientific, </a:t>
            </a:r>
            <a:r>
              <a:rPr lang="en-US" err="1"/>
              <a:t>Chiesi</a:t>
            </a:r>
            <a:r>
              <a:rPr lang="en-US"/>
              <a:t>, GSK, Novartis and Teva</a:t>
            </a:r>
          </a:p>
          <a:p>
            <a:r>
              <a:rPr lang="en-US"/>
              <a:t>Received grants from ALK, AstraZeneca, Boehringer Ingelheim, Boston Scientific, GSK, Novartis </a:t>
            </a:r>
            <a:br>
              <a:rPr lang="en-US"/>
            </a:br>
            <a:r>
              <a:rPr lang="en-US"/>
              <a:t>and Roche </a:t>
            </a:r>
          </a:p>
          <a:p>
            <a:r>
              <a:rPr lang="en-US"/>
              <a:t>Elected President of the scientific committee of La </a:t>
            </a:r>
            <a:r>
              <a:rPr lang="en-US" err="1"/>
              <a:t>Fondation</a:t>
            </a:r>
            <a:r>
              <a:rPr lang="en-US"/>
              <a:t> du Souffle (2020–2025)</a:t>
            </a:r>
          </a:p>
          <a:p>
            <a:endParaRPr lang="en-US"/>
          </a:p>
        </p:txBody>
      </p:sp>
      <p:sp>
        <p:nvSpPr>
          <p:cNvPr id="7" name="Content Placeholder 6">
            <a:extLst>
              <a:ext uri="{FF2B5EF4-FFF2-40B4-BE49-F238E27FC236}">
                <a16:creationId xmlns:a16="http://schemas.microsoft.com/office/drawing/2014/main" id="{E09E8CFC-2013-CA90-6FBB-4F9EC879E4F1}"/>
              </a:ext>
            </a:extLst>
          </p:cNvPr>
          <p:cNvSpPr>
            <a:spLocks noGrp="1"/>
          </p:cNvSpPr>
          <p:nvPr>
            <p:ph sz="quarter" idx="13"/>
          </p:nvPr>
        </p:nvSpPr>
        <p:spPr/>
        <p:txBody>
          <a:bodyPr/>
          <a:lstStyle/>
          <a:p>
            <a:endParaRPr lang="en-US"/>
          </a:p>
        </p:txBody>
      </p:sp>
      <p:sp>
        <p:nvSpPr>
          <p:cNvPr id="3" name="Slide Number Placeholder 5">
            <a:extLst>
              <a:ext uri="{FF2B5EF4-FFF2-40B4-BE49-F238E27FC236}">
                <a16:creationId xmlns:a16="http://schemas.microsoft.com/office/drawing/2014/main" id="{0F1B0203-E5DE-ED7C-242E-EBBFEEA77BFB}"/>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900" b="1"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7102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Oval 640">
            <a:extLst>
              <a:ext uri="{FF2B5EF4-FFF2-40B4-BE49-F238E27FC236}">
                <a16:creationId xmlns:a16="http://schemas.microsoft.com/office/drawing/2014/main" id="{D8B1027A-C88C-8F6A-B6A2-64C4A23BBD4E}"/>
              </a:ext>
            </a:extLst>
          </p:cNvPr>
          <p:cNvSpPr/>
          <p:nvPr/>
        </p:nvSpPr>
        <p:spPr>
          <a:xfrm>
            <a:off x="4771226" y="1820993"/>
            <a:ext cx="2585614" cy="262635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GB" sz="1600"/>
          </a:p>
        </p:txBody>
      </p:sp>
      <p:grpSp>
        <p:nvGrpSpPr>
          <p:cNvPr id="2" name="Group 1">
            <a:extLst>
              <a:ext uri="{FF2B5EF4-FFF2-40B4-BE49-F238E27FC236}">
                <a16:creationId xmlns:a16="http://schemas.microsoft.com/office/drawing/2014/main" id="{0FE18C8B-2EF8-F740-7E78-6BF1BD18C157}"/>
              </a:ext>
            </a:extLst>
          </p:cNvPr>
          <p:cNvGrpSpPr>
            <a:grpSpLocks noChangeAspect="1"/>
          </p:cNvGrpSpPr>
          <p:nvPr/>
        </p:nvGrpSpPr>
        <p:grpSpPr>
          <a:xfrm>
            <a:off x="4770798" y="1831177"/>
            <a:ext cx="2650403" cy="2668806"/>
            <a:chOff x="3633858" y="3468813"/>
            <a:chExt cx="1806307" cy="1818858"/>
          </a:xfrm>
        </p:grpSpPr>
        <p:grpSp>
          <p:nvGrpSpPr>
            <p:cNvPr id="8" name="Group 7">
              <a:extLst>
                <a:ext uri="{FF2B5EF4-FFF2-40B4-BE49-F238E27FC236}">
                  <a16:creationId xmlns:a16="http://schemas.microsoft.com/office/drawing/2014/main" id="{06400B8B-3BDD-92A6-2BAD-B8B75772B55E}"/>
                </a:ext>
              </a:extLst>
            </p:cNvPr>
            <p:cNvGrpSpPr>
              <a:grpSpLocks/>
            </p:cNvGrpSpPr>
            <p:nvPr/>
          </p:nvGrpSpPr>
          <p:grpSpPr>
            <a:xfrm>
              <a:off x="3633858" y="3468813"/>
              <a:ext cx="1806307" cy="1818858"/>
              <a:chOff x="1017462" y="3042065"/>
              <a:chExt cx="2092128" cy="2104473"/>
            </a:xfrm>
          </p:grpSpPr>
          <p:grpSp>
            <p:nvGrpSpPr>
              <p:cNvPr id="10" name="Graphic 6837">
                <a:extLst>
                  <a:ext uri="{FF2B5EF4-FFF2-40B4-BE49-F238E27FC236}">
                    <a16:creationId xmlns:a16="http://schemas.microsoft.com/office/drawing/2014/main" id="{DF3711B1-B944-C9DD-BF33-197FCC53FA9A}"/>
                  </a:ext>
                </a:extLst>
              </p:cNvPr>
              <p:cNvGrpSpPr/>
              <p:nvPr/>
            </p:nvGrpSpPr>
            <p:grpSpPr>
              <a:xfrm>
                <a:off x="1880820" y="3042065"/>
                <a:ext cx="347631" cy="1010310"/>
                <a:chOff x="1706268" y="2845360"/>
                <a:chExt cx="317712" cy="923356"/>
              </a:xfrm>
              <a:solidFill>
                <a:schemeClr val="bg2">
                  <a:lumMod val="40000"/>
                  <a:lumOff val="60000"/>
                </a:schemeClr>
              </a:solidFill>
            </p:grpSpPr>
            <p:sp>
              <p:nvSpPr>
                <p:cNvPr id="14" name="Freeform: Shape 13">
                  <a:extLst>
                    <a:ext uri="{FF2B5EF4-FFF2-40B4-BE49-F238E27FC236}">
                      <a16:creationId xmlns:a16="http://schemas.microsoft.com/office/drawing/2014/main" id="{B433082E-CA26-6506-BF41-5C2C683ADBE1}"/>
                    </a:ext>
                  </a:extLst>
                </p:cNvPr>
                <p:cNvSpPr/>
                <p:nvPr/>
              </p:nvSpPr>
              <p:spPr>
                <a:xfrm>
                  <a:off x="1706268" y="2845360"/>
                  <a:ext cx="317712" cy="923356"/>
                </a:xfrm>
                <a:custGeom>
                  <a:avLst/>
                  <a:gdLst>
                    <a:gd name="connsiteX0" fmla="*/ 317471 w 317712"/>
                    <a:gd name="connsiteY0" fmla="*/ 819405 h 923356"/>
                    <a:gd name="connsiteX1" fmla="*/ 260781 w 317712"/>
                    <a:gd name="connsiteY1" fmla="*/ 923357 h 923356"/>
                    <a:gd name="connsiteX2" fmla="*/ 215937 w 317712"/>
                    <a:gd name="connsiteY2" fmla="*/ 876095 h 923356"/>
                    <a:gd name="connsiteX3" fmla="*/ 199860 w 317712"/>
                    <a:gd name="connsiteY3" fmla="*/ 869447 h 923356"/>
                    <a:gd name="connsiteX4" fmla="*/ 184872 w 317712"/>
                    <a:gd name="connsiteY4" fmla="*/ 841888 h 923356"/>
                    <a:gd name="connsiteX5" fmla="*/ 184872 w 317712"/>
                    <a:gd name="connsiteY5" fmla="*/ 841888 h 923356"/>
                    <a:gd name="connsiteX6" fmla="*/ 178103 w 317712"/>
                    <a:gd name="connsiteY6" fmla="*/ 800307 h 923356"/>
                    <a:gd name="connsiteX7" fmla="*/ 116578 w 317712"/>
                    <a:gd name="connsiteY7" fmla="*/ 802725 h 923356"/>
                    <a:gd name="connsiteX8" fmla="*/ 108117 w 317712"/>
                    <a:gd name="connsiteY8" fmla="*/ 830888 h 923356"/>
                    <a:gd name="connsiteX9" fmla="*/ 90711 w 317712"/>
                    <a:gd name="connsiteY9" fmla="*/ 852162 h 923356"/>
                    <a:gd name="connsiteX10" fmla="*/ 88173 w 317712"/>
                    <a:gd name="connsiteY10" fmla="*/ 854580 h 923356"/>
                    <a:gd name="connsiteX11" fmla="*/ 55174 w 317712"/>
                    <a:gd name="connsiteY11" fmla="*/ 892413 h 923356"/>
                    <a:gd name="connsiteX12" fmla="*/ 781 w 317712"/>
                    <a:gd name="connsiteY12" fmla="*/ 778912 h 923356"/>
                    <a:gd name="connsiteX13" fmla="*/ 12143 w 317712"/>
                    <a:gd name="connsiteY13" fmla="*/ 756430 h 923356"/>
                    <a:gd name="connsiteX14" fmla="*/ 38373 w 317712"/>
                    <a:gd name="connsiteY14" fmla="*/ 743496 h 923356"/>
                    <a:gd name="connsiteX15" fmla="*/ 38614 w 317712"/>
                    <a:gd name="connsiteY15" fmla="*/ 743496 h 923356"/>
                    <a:gd name="connsiteX16" fmla="*/ 50460 w 317712"/>
                    <a:gd name="connsiteY16" fmla="*/ 695388 h 923356"/>
                    <a:gd name="connsiteX17" fmla="*/ 57471 w 317712"/>
                    <a:gd name="connsiteY17" fmla="*/ 686807 h 923356"/>
                    <a:gd name="connsiteX18" fmla="*/ 52636 w 317712"/>
                    <a:gd name="connsiteY18" fmla="*/ 659126 h 923356"/>
                    <a:gd name="connsiteX19" fmla="*/ 59767 w 317712"/>
                    <a:gd name="connsiteY19" fmla="*/ 641962 h 923356"/>
                    <a:gd name="connsiteX20" fmla="*/ 53723 w 317712"/>
                    <a:gd name="connsiteY20" fmla="*/ 603282 h 923356"/>
                    <a:gd name="connsiteX21" fmla="*/ 57108 w 317712"/>
                    <a:gd name="connsiteY21" fmla="*/ 581767 h 923356"/>
                    <a:gd name="connsiteX22" fmla="*/ 57471 w 317712"/>
                    <a:gd name="connsiteY22" fmla="*/ 580558 h 923356"/>
                    <a:gd name="connsiteX23" fmla="*/ 54328 w 317712"/>
                    <a:gd name="connsiteY23" fmla="*/ 537648 h 923356"/>
                    <a:gd name="connsiteX24" fmla="*/ 58679 w 317712"/>
                    <a:gd name="connsiteY24" fmla="*/ 516374 h 923356"/>
                    <a:gd name="connsiteX25" fmla="*/ 59888 w 317712"/>
                    <a:gd name="connsiteY25" fmla="*/ 512143 h 923356"/>
                    <a:gd name="connsiteX26" fmla="*/ 57712 w 317712"/>
                    <a:gd name="connsiteY26" fmla="*/ 458113 h 923356"/>
                    <a:gd name="connsiteX27" fmla="*/ 59888 w 317712"/>
                    <a:gd name="connsiteY27" fmla="*/ 450618 h 923356"/>
                    <a:gd name="connsiteX28" fmla="*/ 56383 w 317712"/>
                    <a:gd name="connsiteY28" fmla="*/ 444817 h 923356"/>
                    <a:gd name="connsiteX29" fmla="*/ 59888 w 317712"/>
                    <a:gd name="connsiteY29" fmla="*/ 383050 h 923356"/>
                    <a:gd name="connsiteX30" fmla="*/ 62306 w 317712"/>
                    <a:gd name="connsiteY30" fmla="*/ 374951 h 923356"/>
                    <a:gd name="connsiteX31" fmla="*/ 58921 w 317712"/>
                    <a:gd name="connsiteY31" fmla="*/ 370963 h 923356"/>
                    <a:gd name="connsiteX32" fmla="*/ 62306 w 317712"/>
                    <a:gd name="connsiteY32" fmla="*/ 315844 h 923356"/>
                    <a:gd name="connsiteX33" fmla="*/ 55295 w 317712"/>
                    <a:gd name="connsiteY33" fmla="*/ 288889 h 923356"/>
                    <a:gd name="connsiteX34" fmla="*/ 55657 w 317712"/>
                    <a:gd name="connsiteY34" fmla="*/ 278494 h 923356"/>
                    <a:gd name="connsiteX35" fmla="*/ 59888 w 317712"/>
                    <a:gd name="connsiteY35" fmla="*/ 247308 h 923356"/>
                    <a:gd name="connsiteX36" fmla="*/ 55416 w 317712"/>
                    <a:gd name="connsiteY36" fmla="*/ 206453 h 923356"/>
                    <a:gd name="connsiteX37" fmla="*/ 57592 w 317712"/>
                    <a:gd name="connsiteY37" fmla="*/ 189531 h 923356"/>
                    <a:gd name="connsiteX38" fmla="*/ 59888 w 317712"/>
                    <a:gd name="connsiteY38" fmla="*/ 176476 h 923356"/>
                    <a:gd name="connsiteX39" fmla="*/ 57833 w 317712"/>
                    <a:gd name="connsiteY39" fmla="*/ 120270 h 923356"/>
                    <a:gd name="connsiteX40" fmla="*/ 59163 w 317712"/>
                    <a:gd name="connsiteY40" fmla="*/ 109874 h 923356"/>
                    <a:gd name="connsiteX41" fmla="*/ 59767 w 317712"/>
                    <a:gd name="connsiteY41" fmla="*/ 105644 h 923356"/>
                    <a:gd name="connsiteX42" fmla="*/ 57471 w 317712"/>
                    <a:gd name="connsiteY42" fmla="*/ 53668 h 923356"/>
                    <a:gd name="connsiteX43" fmla="*/ 56625 w 317712"/>
                    <a:gd name="connsiteY43" fmla="*/ 51371 h 923356"/>
                    <a:gd name="connsiteX44" fmla="*/ 54932 w 317712"/>
                    <a:gd name="connsiteY44" fmla="*/ 34691 h 923356"/>
                    <a:gd name="connsiteX45" fmla="*/ 59888 w 317712"/>
                    <a:gd name="connsiteY45" fmla="*/ 1692 h 923356"/>
                    <a:gd name="connsiteX46" fmla="*/ 215332 w 317712"/>
                    <a:gd name="connsiteY46" fmla="*/ 0 h 923356"/>
                    <a:gd name="connsiteX47" fmla="*/ 214486 w 317712"/>
                    <a:gd name="connsiteY47" fmla="*/ 27680 h 923356"/>
                    <a:gd name="connsiteX48" fmla="*/ 213519 w 317712"/>
                    <a:gd name="connsiteY48" fmla="*/ 29977 h 923356"/>
                    <a:gd name="connsiteX49" fmla="*/ 214970 w 317712"/>
                    <a:gd name="connsiteY49" fmla="*/ 54877 h 923356"/>
                    <a:gd name="connsiteX50" fmla="*/ 214970 w 317712"/>
                    <a:gd name="connsiteY50" fmla="*/ 54877 h 923356"/>
                    <a:gd name="connsiteX51" fmla="*/ 215937 w 317712"/>
                    <a:gd name="connsiteY51" fmla="*/ 70107 h 923356"/>
                    <a:gd name="connsiteX52" fmla="*/ 222706 w 317712"/>
                    <a:gd name="connsiteY52" fmla="*/ 102743 h 923356"/>
                    <a:gd name="connsiteX53" fmla="*/ 223189 w 317712"/>
                    <a:gd name="connsiteY53" fmla="*/ 118577 h 923356"/>
                    <a:gd name="connsiteX54" fmla="*/ 222947 w 317712"/>
                    <a:gd name="connsiteY54" fmla="*/ 129214 h 923356"/>
                    <a:gd name="connsiteX55" fmla="*/ 218233 w 317712"/>
                    <a:gd name="connsiteY55" fmla="*/ 176597 h 923356"/>
                    <a:gd name="connsiteX56" fmla="*/ 223310 w 317712"/>
                    <a:gd name="connsiteY56" fmla="*/ 190377 h 923356"/>
                    <a:gd name="connsiteX57" fmla="*/ 224156 w 317712"/>
                    <a:gd name="connsiteY57" fmla="*/ 203068 h 923356"/>
                    <a:gd name="connsiteX58" fmla="*/ 220530 w 317712"/>
                    <a:gd name="connsiteY58" fmla="*/ 233287 h 923356"/>
                    <a:gd name="connsiteX59" fmla="*/ 226332 w 317712"/>
                    <a:gd name="connsiteY59" fmla="*/ 273538 h 923356"/>
                    <a:gd name="connsiteX60" fmla="*/ 225727 w 317712"/>
                    <a:gd name="connsiteY60" fmla="*/ 285867 h 923356"/>
                    <a:gd name="connsiteX61" fmla="*/ 225244 w 317712"/>
                    <a:gd name="connsiteY61" fmla="*/ 292394 h 923356"/>
                    <a:gd name="connsiteX62" fmla="*/ 222947 w 317712"/>
                    <a:gd name="connsiteY62" fmla="*/ 351502 h 923356"/>
                    <a:gd name="connsiteX63" fmla="*/ 225365 w 317712"/>
                    <a:gd name="connsiteY63" fmla="*/ 362622 h 923356"/>
                    <a:gd name="connsiteX64" fmla="*/ 226573 w 317712"/>
                    <a:gd name="connsiteY64" fmla="*/ 377248 h 923356"/>
                    <a:gd name="connsiteX65" fmla="*/ 225244 w 317712"/>
                    <a:gd name="connsiteY65" fmla="*/ 431883 h 923356"/>
                    <a:gd name="connsiteX66" fmla="*/ 226453 w 317712"/>
                    <a:gd name="connsiteY66" fmla="*/ 439619 h 923356"/>
                    <a:gd name="connsiteX67" fmla="*/ 228024 w 317712"/>
                    <a:gd name="connsiteY67" fmla="*/ 455333 h 923356"/>
                    <a:gd name="connsiteX68" fmla="*/ 230079 w 317712"/>
                    <a:gd name="connsiteY68" fmla="*/ 510935 h 923356"/>
                    <a:gd name="connsiteX69" fmla="*/ 230079 w 317712"/>
                    <a:gd name="connsiteY69" fmla="*/ 512264 h 923356"/>
                    <a:gd name="connsiteX70" fmla="*/ 233222 w 317712"/>
                    <a:gd name="connsiteY70" fmla="*/ 526044 h 923356"/>
                    <a:gd name="connsiteX71" fmla="*/ 232617 w 317712"/>
                    <a:gd name="connsiteY71" fmla="*/ 576811 h 923356"/>
                    <a:gd name="connsiteX72" fmla="*/ 230200 w 317712"/>
                    <a:gd name="connsiteY72" fmla="*/ 597360 h 923356"/>
                    <a:gd name="connsiteX73" fmla="*/ 230925 w 317712"/>
                    <a:gd name="connsiteY73" fmla="*/ 598931 h 923356"/>
                    <a:gd name="connsiteX74" fmla="*/ 241078 w 317712"/>
                    <a:gd name="connsiteY74" fmla="*/ 659489 h 923356"/>
                    <a:gd name="connsiteX75" fmla="*/ 243979 w 317712"/>
                    <a:gd name="connsiteY75" fmla="*/ 693938 h 923356"/>
                    <a:gd name="connsiteX76" fmla="*/ 244463 w 317712"/>
                    <a:gd name="connsiteY76" fmla="*/ 701311 h 923356"/>
                    <a:gd name="connsiteX77" fmla="*/ 272022 w 317712"/>
                    <a:gd name="connsiteY77" fmla="*/ 747848 h 923356"/>
                    <a:gd name="connsiteX78" fmla="*/ 277461 w 317712"/>
                    <a:gd name="connsiteY78" fmla="*/ 750991 h 923356"/>
                    <a:gd name="connsiteX79" fmla="*/ 294988 w 317712"/>
                    <a:gd name="connsiteY79" fmla="*/ 766704 h 923356"/>
                    <a:gd name="connsiteX80" fmla="*/ 317713 w 317712"/>
                    <a:gd name="connsiteY80" fmla="*/ 819647 h 9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7712" h="923356">
                      <a:moveTo>
                        <a:pt x="317471" y="819405"/>
                      </a:moveTo>
                      <a:cubicBezTo>
                        <a:pt x="315174" y="850107"/>
                        <a:pt x="260781" y="923357"/>
                        <a:pt x="260781" y="923357"/>
                      </a:cubicBezTo>
                      <a:cubicBezTo>
                        <a:pt x="234793" y="921060"/>
                        <a:pt x="215937" y="876095"/>
                        <a:pt x="215937" y="876095"/>
                      </a:cubicBezTo>
                      <a:cubicBezTo>
                        <a:pt x="209530" y="876095"/>
                        <a:pt x="204212" y="873678"/>
                        <a:pt x="199860" y="869447"/>
                      </a:cubicBezTo>
                      <a:cubicBezTo>
                        <a:pt x="192850" y="863162"/>
                        <a:pt x="188015" y="852767"/>
                        <a:pt x="184872" y="841888"/>
                      </a:cubicBezTo>
                      <a:lnTo>
                        <a:pt x="184872" y="841888"/>
                      </a:lnTo>
                      <a:cubicBezTo>
                        <a:pt x="178828" y="821702"/>
                        <a:pt x="178103" y="800307"/>
                        <a:pt x="178103" y="800307"/>
                      </a:cubicBezTo>
                      <a:cubicBezTo>
                        <a:pt x="159126" y="814449"/>
                        <a:pt x="116578" y="802725"/>
                        <a:pt x="116578" y="802725"/>
                      </a:cubicBezTo>
                      <a:cubicBezTo>
                        <a:pt x="118512" y="811427"/>
                        <a:pt x="114160" y="821823"/>
                        <a:pt x="108117" y="830888"/>
                      </a:cubicBezTo>
                      <a:cubicBezTo>
                        <a:pt x="102194" y="840317"/>
                        <a:pt x="94579" y="848294"/>
                        <a:pt x="90711" y="852162"/>
                      </a:cubicBezTo>
                      <a:cubicBezTo>
                        <a:pt x="89140" y="853733"/>
                        <a:pt x="88173" y="854580"/>
                        <a:pt x="88173" y="854580"/>
                      </a:cubicBezTo>
                      <a:cubicBezTo>
                        <a:pt x="90590" y="885403"/>
                        <a:pt x="55174" y="892413"/>
                        <a:pt x="55174" y="892413"/>
                      </a:cubicBezTo>
                      <a:lnTo>
                        <a:pt x="781" y="778912"/>
                      </a:lnTo>
                      <a:cubicBezTo>
                        <a:pt x="-2241" y="769968"/>
                        <a:pt x="3923" y="762232"/>
                        <a:pt x="12143" y="756430"/>
                      </a:cubicBezTo>
                      <a:cubicBezTo>
                        <a:pt x="22538" y="748694"/>
                        <a:pt x="36318" y="744222"/>
                        <a:pt x="38373" y="743496"/>
                      </a:cubicBezTo>
                      <a:cubicBezTo>
                        <a:pt x="38373" y="743496"/>
                        <a:pt x="38614" y="743496"/>
                        <a:pt x="38614" y="743496"/>
                      </a:cubicBezTo>
                      <a:cubicBezTo>
                        <a:pt x="28823" y="728750"/>
                        <a:pt x="41757" y="707234"/>
                        <a:pt x="50460" y="695388"/>
                      </a:cubicBezTo>
                      <a:cubicBezTo>
                        <a:pt x="54449" y="690070"/>
                        <a:pt x="57471" y="686807"/>
                        <a:pt x="57471" y="686807"/>
                      </a:cubicBezTo>
                      <a:cubicBezTo>
                        <a:pt x="48889" y="680763"/>
                        <a:pt x="49735" y="669159"/>
                        <a:pt x="52636" y="659126"/>
                      </a:cubicBezTo>
                      <a:cubicBezTo>
                        <a:pt x="55295" y="649698"/>
                        <a:pt x="59767" y="641962"/>
                        <a:pt x="59767" y="641962"/>
                      </a:cubicBezTo>
                      <a:cubicBezTo>
                        <a:pt x="52152" y="635556"/>
                        <a:pt x="52152" y="618029"/>
                        <a:pt x="53723" y="603282"/>
                      </a:cubicBezTo>
                      <a:cubicBezTo>
                        <a:pt x="54811" y="593371"/>
                        <a:pt x="56504" y="584789"/>
                        <a:pt x="57108" y="581767"/>
                      </a:cubicBezTo>
                      <a:cubicBezTo>
                        <a:pt x="57350" y="581042"/>
                        <a:pt x="57471" y="580558"/>
                        <a:pt x="57471" y="580558"/>
                      </a:cubicBezTo>
                      <a:cubicBezTo>
                        <a:pt x="51548" y="569680"/>
                        <a:pt x="52152" y="552153"/>
                        <a:pt x="54328" y="537648"/>
                      </a:cubicBezTo>
                      <a:cubicBezTo>
                        <a:pt x="55657" y="528703"/>
                        <a:pt x="57471" y="520846"/>
                        <a:pt x="58679" y="516374"/>
                      </a:cubicBezTo>
                      <a:cubicBezTo>
                        <a:pt x="59405" y="513715"/>
                        <a:pt x="59888" y="512143"/>
                        <a:pt x="59888" y="512143"/>
                      </a:cubicBezTo>
                      <a:cubicBezTo>
                        <a:pt x="49493" y="498122"/>
                        <a:pt x="54449" y="471046"/>
                        <a:pt x="57712" y="458113"/>
                      </a:cubicBezTo>
                      <a:cubicBezTo>
                        <a:pt x="58921" y="453520"/>
                        <a:pt x="59888" y="450618"/>
                        <a:pt x="59888" y="450618"/>
                      </a:cubicBezTo>
                      <a:cubicBezTo>
                        <a:pt x="58559" y="449047"/>
                        <a:pt x="57350" y="446992"/>
                        <a:pt x="56383" y="444817"/>
                      </a:cubicBezTo>
                      <a:cubicBezTo>
                        <a:pt x="49009" y="428136"/>
                        <a:pt x="55899" y="397555"/>
                        <a:pt x="59888" y="383050"/>
                      </a:cubicBezTo>
                      <a:cubicBezTo>
                        <a:pt x="61218" y="378094"/>
                        <a:pt x="62306" y="374951"/>
                        <a:pt x="62306" y="374951"/>
                      </a:cubicBezTo>
                      <a:cubicBezTo>
                        <a:pt x="60976" y="373743"/>
                        <a:pt x="59767" y="372413"/>
                        <a:pt x="58921" y="370963"/>
                      </a:cubicBezTo>
                      <a:cubicBezTo>
                        <a:pt x="45988" y="352469"/>
                        <a:pt x="62306" y="315844"/>
                        <a:pt x="62306" y="315844"/>
                      </a:cubicBezTo>
                      <a:cubicBezTo>
                        <a:pt x="57350" y="310042"/>
                        <a:pt x="55537" y="299768"/>
                        <a:pt x="55295" y="288889"/>
                      </a:cubicBezTo>
                      <a:cubicBezTo>
                        <a:pt x="55295" y="285504"/>
                        <a:pt x="55295" y="281999"/>
                        <a:pt x="55657" y="278494"/>
                      </a:cubicBezTo>
                      <a:cubicBezTo>
                        <a:pt x="56504" y="262176"/>
                        <a:pt x="59888" y="247308"/>
                        <a:pt x="59888" y="247308"/>
                      </a:cubicBezTo>
                      <a:cubicBezTo>
                        <a:pt x="53965" y="239210"/>
                        <a:pt x="53965" y="221804"/>
                        <a:pt x="55416" y="206453"/>
                      </a:cubicBezTo>
                      <a:cubicBezTo>
                        <a:pt x="55899" y="200288"/>
                        <a:pt x="56745" y="194366"/>
                        <a:pt x="57592" y="189531"/>
                      </a:cubicBezTo>
                      <a:cubicBezTo>
                        <a:pt x="58800" y="181795"/>
                        <a:pt x="59888" y="176476"/>
                        <a:pt x="59888" y="176476"/>
                      </a:cubicBezTo>
                      <a:cubicBezTo>
                        <a:pt x="53603" y="166927"/>
                        <a:pt x="55778" y="138038"/>
                        <a:pt x="57833" y="120270"/>
                      </a:cubicBezTo>
                      <a:cubicBezTo>
                        <a:pt x="58317" y="116039"/>
                        <a:pt x="58800" y="112413"/>
                        <a:pt x="59163" y="109874"/>
                      </a:cubicBezTo>
                      <a:cubicBezTo>
                        <a:pt x="59646" y="107215"/>
                        <a:pt x="59767" y="105644"/>
                        <a:pt x="59767" y="105644"/>
                      </a:cubicBezTo>
                      <a:cubicBezTo>
                        <a:pt x="50339" y="91502"/>
                        <a:pt x="57471" y="53668"/>
                        <a:pt x="57471" y="53668"/>
                      </a:cubicBezTo>
                      <a:cubicBezTo>
                        <a:pt x="57108" y="52943"/>
                        <a:pt x="56866" y="52218"/>
                        <a:pt x="56625" y="51371"/>
                      </a:cubicBezTo>
                      <a:cubicBezTo>
                        <a:pt x="55174" y="46537"/>
                        <a:pt x="54690" y="40735"/>
                        <a:pt x="54932" y="34691"/>
                      </a:cubicBezTo>
                      <a:cubicBezTo>
                        <a:pt x="55295" y="18736"/>
                        <a:pt x="59888" y="1692"/>
                        <a:pt x="59888" y="1692"/>
                      </a:cubicBezTo>
                      <a:lnTo>
                        <a:pt x="215332" y="0"/>
                      </a:lnTo>
                      <a:cubicBezTo>
                        <a:pt x="222464" y="4231"/>
                        <a:pt x="216783" y="21395"/>
                        <a:pt x="214486" y="27680"/>
                      </a:cubicBezTo>
                      <a:cubicBezTo>
                        <a:pt x="214003" y="29131"/>
                        <a:pt x="213519" y="29977"/>
                        <a:pt x="213519" y="29977"/>
                      </a:cubicBezTo>
                      <a:lnTo>
                        <a:pt x="214970" y="54877"/>
                      </a:lnTo>
                      <a:lnTo>
                        <a:pt x="214970" y="54877"/>
                      </a:lnTo>
                      <a:cubicBezTo>
                        <a:pt x="214970" y="54877"/>
                        <a:pt x="215937" y="70107"/>
                        <a:pt x="215937" y="70107"/>
                      </a:cubicBezTo>
                      <a:cubicBezTo>
                        <a:pt x="220288" y="77722"/>
                        <a:pt x="222101" y="90776"/>
                        <a:pt x="222706" y="102743"/>
                      </a:cubicBezTo>
                      <a:cubicBezTo>
                        <a:pt x="223189" y="108545"/>
                        <a:pt x="223189" y="113984"/>
                        <a:pt x="223189" y="118577"/>
                      </a:cubicBezTo>
                      <a:cubicBezTo>
                        <a:pt x="223189" y="124984"/>
                        <a:pt x="222947" y="129214"/>
                        <a:pt x="222947" y="129214"/>
                      </a:cubicBezTo>
                      <a:cubicBezTo>
                        <a:pt x="230079" y="148192"/>
                        <a:pt x="218233" y="176597"/>
                        <a:pt x="218233" y="176597"/>
                      </a:cubicBezTo>
                      <a:cubicBezTo>
                        <a:pt x="220892" y="180223"/>
                        <a:pt x="222343" y="185058"/>
                        <a:pt x="223310" y="190377"/>
                      </a:cubicBezTo>
                      <a:cubicBezTo>
                        <a:pt x="223914" y="194486"/>
                        <a:pt x="224156" y="198838"/>
                        <a:pt x="224156" y="203068"/>
                      </a:cubicBezTo>
                      <a:cubicBezTo>
                        <a:pt x="224156" y="218420"/>
                        <a:pt x="220530" y="233287"/>
                        <a:pt x="220530" y="233287"/>
                      </a:cubicBezTo>
                      <a:cubicBezTo>
                        <a:pt x="226211" y="238968"/>
                        <a:pt x="226694" y="258429"/>
                        <a:pt x="226332" y="273538"/>
                      </a:cubicBezTo>
                      <a:cubicBezTo>
                        <a:pt x="226332" y="278373"/>
                        <a:pt x="225969" y="282604"/>
                        <a:pt x="225727" y="285867"/>
                      </a:cubicBezTo>
                      <a:cubicBezTo>
                        <a:pt x="225486" y="289977"/>
                        <a:pt x="225244" y="292394"/>
                        <a:pt x="225244" y="292394"/>
                      </a:cubicBezTo>
                      <a:cubicBezTo>
                        <a:pt x="234793" y="311251"/>
                        <a:pt x="222947" y="351502"/>
                        <a:pt x="222947" y="351502"/>
                      </a:cubicBezTo>
                      <a:cubicBezTo>
                        <a:pt x="224035" y="354403"/>
                        <a:pt x="224881" y="358150"/>
                        <a:pt x="225365" y="362622"/>
                      </a:cubicBezTo>
                      <a:cubicBezTo>
                        <a:pt x="225969" y="366974"/>
                        <a:pt x="226332" y="372050"/>
                        <a:pt x="226573" y="377248"/>
                      </a:cubicBezTo>
                      <a:cubicBezTo>
                        <a:pt x="227661" y="401785"/>
                        <a:pt x="225244" y="431883"/>
                        <a:pt x="225244" y="431883"/>
                      </a:cubicBezTo>
                      <a:cubicBezTo>
                        <a:pt x="225727" y="434180"/>
                        <a:pt x="226090" y="436839"/>
                        <a:pt x="226453" y="439619"/>
                      </a:cubicBezTo>
                      <a:cubicBezTo>
                        <a:pt x="227057" y="444454"/>
                        <a:pt x="227661" y="449893"/>
                        <a:pt x="228024" y="455333"/>
                      </a:cubicBezTo>
                      <a:cubicBezTo>
                        <a:pt x="229837" y="478420"/>
                        <a:pt x="230079" y="504891"/>
                        <a:pt x="230079" y="510935"/>
                      </a:cubicBezTo>
                      <a:lnTo>
                        <a:pt x="230079" y="512264"/>
                      </a:lnTo>
                      <a:cubicBezTo>
                        <a:pt x="231529" y="516011"/>
                        <a:pt x="232496" y="520725"/>
                        <a:pt x="233222" y="526044"/>
                      </a:cubicBezTo>
                      <a:cubicBezTo>
                        <a:pt x="235276" y="541516"/>
                        <a:pt x="234068" y="561823"/>
                        <a:pt x="232617" y="576811"/>
                      </a:cubicBezTo>
                      <a:cubicBezTo>
                        <a:pt x="231408" y="588778"/>
                        <a:pt x="230200" y="597360"/>
                        <a:pt x="230200" y="597360"/>
                      </a:cubicBezTo>
                      <a:cubicBezTo>
                        <a:pt x="230441" y="597843"/>
                        <a:pt x="230683" y="598447"/>
                        <a:pt x="230925" y="598931"/>
                      </a:cubicBezTo>
                      <a:cubicBezTo>
                        <a:pt x="235397" y="609931"/>
                        <a:pt x="238782" y="636402"/>
                        <a:pt x="241078" y="659489"/>
                      </a:cubicBezTo>
                      <a:cubicBezTo>
                        <a:pt x="242408" y="673510"/>
                        <a:pt x="243375" y="686202"/>
                        <a:pt x="243979" y="693938"/>
                      </a:cubicBezTo>
                      <a:cubicBezTo>
                        <a:pt x="244342" y="698531"/>
                        <a:pt x="244463" y="701311"/>
                        <a:pt x="244463" y="701311"/>
                      </a:cubicBezTo>
                      <a:cubicBezTo>
                        <a:pt x="268396" y="721014"/>
                        <a:pt x="252078" y="734673"/>
                        <a:pt x="272022" y="747848"/>
                      </a:cubicBezTo>
                      <a:cubicBezTo>
                        <a:pt x="273593" y="748815"/>
                        <a:pt x="275407" y="749903"/>
                        <a:pt x="277461" y="750991"/>
                      </a:cubicBezTo>
                      <a:cubicBezTo>
                        <a:pt x="284230" y="754375"/>
                        <a:pt x="290032" y="760056"/>
                        <a:pt x="294988" y="766704"/>
                      </a:cubicBezTo>
                      <a:cubicBezTo>
                        <a:pt x="310823" y="787978"/>
                        <a:pt x="317713" y="819647"/>
                        <a:pt x="317713" y="819647"/>
                      </a:cubicBezTo>
                      <a:close/>
                    </a:path>
                  </a:pathLst>
                </a:custGeom>
                <a:solidFill>
                  <a:schemeClr val="accent2">
                    <a:lumMod val="40000"/>
                    <a:lumOff val="60000"/>
                  </a:schemeClr>
                </a:solidFill>
                <a:ln w="12067" cap="flat">
                  <a:noFill/>
                  <a:prstDash val="solid"/>
                  <a:miter/>
                </a:ln>
              </p:spPr>
              <p:txBody>
                <a:bodyPr rtlCol="0" anchor="ctr"/>
                <a:lstStyle/>
                <a:p>
                  <a:endParaRPr lang="en-GB" sz="1600"/>
                </a:p>
              </p:txBody>
            </p:sp>
            <p:sp>
              <p:nvSpPr>
                <p:cNvPr id="15" name="Freeform: Shape 14">
                  <a:extLst>
                    <a:ext uri="{FF2B5EF4-FFF2-40B4-BE49-F238E27FC236}">
                      <a16:creationId xmlns:a16="http://schemas.microsoft.com/office/drawing/2014/main" id="{D6FE0256-FA27-0818-8279-C338A549B06B}"/>
                    </a:ext>
                  </a:extLst>
                </p:cNvPr>
                <p:cNvSpPr/>
                <p:nvPr/>
              </p:nvSpPr>
              <p:spPr>
                <a:xfrm>
                  <a:off x="1761020" y="2872799"/>
                  <a:ext cx="160096" cy="27438"/>
                </a:xfrm>
                <a:custGeom>
                  <a:avLst/>
                  <a:gdLst>
                    <a:gd name="connsiteX0" fmla="*/ 160097 w 160096"/>
                    <a:gd name="connsiteY0" fmla="*/ 27438 h 27438"/>
                    <a:gd name="connsiteX1" fmla="*/ 85759 w 160096"/>
                    <a:gd name="connsiteY1" fmla="*/ 24900 h 27438"/>
                    <a:gd name="connsiteX2" fmla="*/ 1752 w 160096"/>
                    <a:gd name="connsiteY2" fmla="*/ 23812 h 27438"/>
                    <a:gd name="connsiteX3" fmla="*/ 59 w 160096"/>
                    <a:gd name="connsiteY3" fmla="*/ 7132 h 27438"/>
                    <a:gd name="connsiteX4" fmla="*/ 67870 w 160096"/>
                    <a:gd name="connsiteY4" fmla="*/ 2176 h 27438"/>
                    <a:gd name="connsiteX5" fmla="*/ 159613 w 160096"/>
                    <a:gd name="connsiteY5" fmla="*/ 0 h 27438"/>
                    <a:gd name="connsiteX6" fmla="*/ 158646 w 160096"/>
                    <a:gd name="connsiteY6" fmla="*/ 2297 h 27438"/>
                    <a:gd name="connsiteX7" fmla="*/ 160097 w 160096"/>
                    <a:gd name="connsiteY7" fmla="*/ 27197 h 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96" h="27438">
                      <a:moveTo>
                        <a:pt x="160097" y="27438"/>
                      </a:moveTo>
                      <a:cubicBezTo>
                        <a:pt x="135317" y="26592"/>
                        <a:pt x="110538" y="25746"/>
                        <a:pt x="85759" y="24900"/>
                      </a:cubicBezTo>
                      <a:cubicBezTo>
                        <a:pt x="61826" y="24054"/>
                        <a:pt x="27739" y="28164"/>
                        <a:pt x="1752" y="23812"/>
                      </a:cubicBezTo>
                      <a:cubicBezTo>
                        <a:pt x="301" y="18977"/>
                        <a:pt x="-182" y="13175"/>
                        <a:pt x="59" y="7132"/>
                      </a:cubicBezTo>
                      <a:cubicBezTo>
                        <a:pt x="19641" y="-1571"/>
                        <a:pt x="51914" y="2659"/>
                        <a:pt x="67870" y="2176"/>
                      </a:cubicBezTo>
                      <a:cubicBezTo>
                        <a:pt x="98451" y="1450"/>
                        <a:pt x="129032" y="725"/>
                        <a:pt x="159613" y="0"/>
                      </a:cubicBezTo>
                      <a:cubicBezTo>
                        <a:pt x="159130" y="1450"/>
                        <a:pt x="158646" y="2297"/>
                        <a:pt x="158646" y="2297"/>
                      </a:cubicBezTo>
                      <a:lnTo>
                        <a:pt x="160097" y="27197"/>
                      </a:ln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16" name="Freeform: Shape 15">
                  <a:extLst>
                    <a:ext uri="{FF2B5EF4-FFF2-40B4-BE49-F238E27FC236}">
                      <a16:creationId xmlns:a16="http://schemas.microsoft.com/office/drawing/2014/main" id="{7043630F-0F55-79C3-4C7B-50B04E8560D3}"/>
                    </a:ext>
                  </a:extLst>
                </p:cNvPr>
                <p:cNvSpPr/>
                <p:nvPr/>
              </p:nvSpPr>
              <p:spPr>
                <a:xfrm>
                  <a:off x="1763980" y="2948345"/>
                  <a:ext cx="165355" cy="18162"/>
                </a:xfrm>
                <a:custGeom>
                  <a:avLst/>
                  <a:gdLst>
                    <a:gd name="connsiteX0" fmla="*/ 165356 w 165355"/>
                    <a:gd name="connsiteY0" fmla="*/ 15593 h 18162"/>
                    <a:gd name="connsiteX1" fmla="*/ 81348 w 165355"/>
                    <a:gd name="connsiteY1" fmla="*/ 15593 h 18162"/>
                    <a:gd name="connsiteX2" fmla="*/ 0 w 165355"/>
                    <a:gd name="connsiteY2" fmla="*/ 17527 h 18162"/>
                    <a:gd name="connsiteX3" fmla="*/ 1330 w 165355"/>
                    <a:gd name="connsiteY3" fmla="*/ 7132 h 18162"/>
                    <a:gd name="connsiteX4" fmla="*/ 64184 w 165355"/>
                    <a:gd name="connsiteY4" fmla="*/ 4230 h 18162"/>
                    <a:gd name="connsiteX5" fmla="*/ 164872 w 165355"/>
                    <a:gd name="connsiteY5" fmla="*/ 0 h 18162"/>
                    <a:gd name="connsiteX6" fmla="*/ 165356 w 165355"/>
                    <a:gd name="connsiteY6" fmla="*/ 15834 h 1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55" h="18162">
                      <a:moveTo>
                        <a:pt x="165356" y="15593"/>
                      </a:moveTo>
                      <a:cubicBezTo>
                        <a:pt x="137313" y="15351"/>
                        <a:pt x="109391" y="15230"/>
                        <a:pt x="81348" y="15593"/>
                      </a:cubicBezTo>
                      <a:cubicBezTo>
                        <a:pt x="56086" y="15593"/>
                        <a:pt x="26109" y="19702"/>
                        <a:pt x="0" y="17527"/>
                      </a:cubicBezTo>
                      <a:cubicBezTo>
                        <a:pt x="484" y="13296"/>
                        <a:pt x="967" y="9670"/>
                        <a:pt x="1330" y="7132"/>
                      </a:cubicBezTo>
                      <a:cubicBezTo>
                        <a:pt x="20670" y="1330"/>
                        <a:pt x="47504" y="4835"/>
                        <a:pt x="64184" y="4230"/>
                      </a:cubicBezTo>
                      <a:cubicBezTo>
                        <a:pt x="97787" y="2901"/>
                        <a:pt x="131390" y="1330"/>
                        <a:pt x="164872" y="0"/>
                      </a:cubicBezTo>
                      <a:cubicBezTo>
                        <a:pt x="165356" y="5802"/>
                        <a:pt x="165356" y="11241"/>
                        <a:pt x="165356" y="15834"/>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17" name="Freeform: Shape 16">
                  <a:extLst>
                    <a:ext uri="{FF2B5EF4-FFF2-40B4-BE49-F238E27FC236}">
                      <a16:creationId xmlns:a16="http://schemas.microsoft.com/office/drawing/2014/main" id="{4979E68D-D053-C566-0D7B-51DE5423BFC0}"/>
                    </a:ext>
                  </a:extLst>
                </p:cNvPr>
                <p:cNvSpPr/>
                <p:nvPr/>
              </p:nvSpPr>
              <p:spPr>
                <a:xfrm>
                  <a:off x="1761562" y="3035132"/>
                  <a:ext cx="168861" cy="26510"/>
                </a:xfrm>
                <a:custGeom>
                  <a:avLst/>
                  <a:gdLst>
                    <a:gd name="connsiteX0" fmla="*/ 168861 w 168861"/>
                    <a:gd name="connsiteY0" fmla="*/ 13296 h 26510"/>
                    <a:gd name="connsiteX1" fmla="*/ 91502 w 168861"/>
                    <a:gd name="connsiteY1" fmla="*/ 26471 h 26510"/>
                    <a:gd name="connsiteX2" fmla="*/ 37713 w 168861"/>
                    <a:gd name="connsiteY2" fmla="*/ 17527 h 26510"/>
                    <a:gd name="connsiteX3" fmla="*/ 0 w 168861"/>
                    <a:gd name="connsiteY3" fmla="*/ 16922 h 26510"/>
                    <a:gd name="connsiteX4" fmla="*/ 2176 w 168861"/>
                    <a:gd name="connsiteY4" fmla="*/ 0 h 26510"/>
                    <a:gd name="connsiteX5" fmla="*/ 52580 w 168861"/>
                    <a:gd name="connsiteY5" fmla="*/ 7011 h 26510"/>
                    <a:gd name="connsiteX6" fmla="*/ 168015 w 168861"/>
                    <a:gd name="connsiteY6" fmla="*/ 604 h 26510"/>
                    <a:gd name="connsiteX7" fmla="*/ 168861 w 168861"/>
                    <a:gd name="connsiteY7" fmla="*/ 13296 h 2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61" h="26510">
                      <a:moveTo>
                        <a:pt x="168861" y="13296"/>
                      </a:moveTo>
                      <a:cubicBezTo>
                        <a:pt x="142994" y="17527"/>
                        <a:pt x="117731" y="27197"/>
                        <a:pt x="91502" y="26471"/>
                      </a:cubicBezTo>
                      <a:cubicBezTo>
                        <a:pt x="73371" y="25988"/>
                        <a:pt x="55723" y="20549"/>
                        <a:pt x="37713" y="17527"/>
                      </a:cubicBezTo>
                      <a:cubicBezTo>
                        <a:pt x="25263" y="15230"/>
                        <a:pt x="12329" y="14384"/>
                        <a:pt x="0" y="16922"/>
                      </a:cubicBezTo>
                      <a:cubicBezTo>
                        <a:pt x="484" y="10758"/>
                        <a:pt x="1330" y="4835"/>
                        <a:pt x="2176" y="0"/>
                      </a:cubicBezTo>
                      <a:cubicBezTo>
                        <a:pt x="21395" y="604"/>
                        <a:pt x="41823" y="5439"/>
                        <a:pt x="52580" y="7011"/>
                      </a:cubicBezTo>
                      <a:cubicBezTo>
                        <a:pt x="91018" y="12813"/>
                        <a:pt x="130544" y="10516"/>
                        <a:pt x="168015" y="604"/>
                      </a:cubicBezTo>
                      <a:cubicBezTo>
                        <a:pt x="168619" y="4714"/>
                        <a:pt x="168861" y="9066"/>
                        <a:pt x="168861" y="13296"/>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18" name="Freeform: Shape 17">
                  <a:extLst>
                    <a:ext uri="{FF2B5EF4-FFF2-40B4-BE49-F238E27FC236}">
                      <a16:creationId xmlns:a16="http://schemas.microsoft.com/office/drawing/2014/main" id="{953CDC52-8A6A-F00D-8F8A-5CD3087E3C3B}"/>
                    </a:ext>
                  </a:extLst>
                </p:cNvPr>
                <p:cNvSpPr/>
                <p:nvPr/>
              </p:nvSpPr>
              <p:spPr>
                <a:xfrm>
                  <a:off x="1761442" y="3118898"/>
                  <a:ext cx="171157" cy="20407"/>
                </a:xfrm>
                <a:custGeom>
                  <a:avLst/>
                  <a:gdLst>
                    <a:gd name="connsiteX0" fmla="*/ 171037 w 171157"/>
                    <a:gd name="connsiteY0" fmla="*/ 0 h 20407"/>
                    <a:gd name="connsiteX1" fmla="*/ 170432 w 171157"/>
                    <a:gd name="connsiteY1" fmla="*/ 12329 h 20407"/>
                    <a:gd name="connsiteX2" fmla="*/ 167290 w 171157"/>
                    <a:gd name="connsiteY2" fmla="*/ 12087 h 20407"/>
                    <a:gd name="connsiteX3" fmla="*/ 123050 w 171157"/>
                    <a:gd name="connsiteY3" fmla="*/ 19340 h 20407"/>
                    <a:gd name="connsiteX4" fmla="*/ 54998 w 171157"/>
                    <a:gd name="connsiteY4" fmla="*/ 14384 h 20407"/>
                    <a:gd name="connsiteX5" fmla="*/ 0 w 171157"/>
                    <a:gd name="connsiteY5" fmla="*/ 15472 h 20407"/>
                    <a:gd name="connsiteX6" fmla="*/ 363 w 171157"/>
                    <a:gd name="connsiteY6" fmla="*/ 5077 h 20407"/>
                    <a:gd name="connsiteX7" fmla="*/ 44844 w 171157"/>
                    <a:gd name="connsiteY7" fmla="*/ 5923 h 20407"/>
                    <a:gd name="connsiteX8" fmla="*/ 171158 w 171157"/>
                    <a:gd name="connsiteY8" fmla="*/ 0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7" h="20407">
                      <a:moveTo>
                        <a:pt x="171037" y="0"/>
                      </a:moveTo>
                      <a:cubicBezTo>
                        <a:pt x="171037" y="4835"/>
                        <a:pt x="170674" y="9066"/>
                        <a:pt x="170432" y="12329"/>
                      </a:cubicBezTo>
                      <a:cubicBezTo>
                        <a:pt x="169344" y="12329"/>
                        <a:pt x="168257" y="12087"/>
                        <a:pt x="167290" y="12087"/>
                      </a:cubicBezTo>
                      <a:cubicBezTo>
                        <a:pt x="152422" y="11604"/>
                        <a:pt x="137917" y="17285"/>
                        <a:pt x="123050" y="19340"/>
                      </a:cubicBezTo>
                      <a:cubicBezTo>
                        <a:pt x="100446" y="22603"/>
                        <a:pt x="77601" y="17648"/>
                        <a:pt x="54998" y="14384"/>
                      </a:cubicBezTo>
                      <a:cubicBezTo>
                        <a:pt x="36746" y="11846"/>
                        <a:pt x="17527" y="10516"/>
                        <a:pt x="0" y="15472"/>
                      </a:cubicBezTo>
                      <a:cubicBezTo>
                        <a:pt x="0" y="12087"/>
                        <a:pt x="0" y="8582"/>
                        <a:pt x="363" y="5077"/>
                      </a:cubicBezTo>
                      <a:cubicBezTo>
                        <a:pt x="14384" y="2055"/>
                        <a:pt x="30219" y="4230"/>
                        <a:pt x="44844" y="5923"/>
                      </a:cubicBezTo>
                      <a:cubicBezTo>
                        <a:pt x="86908" y="10879"/>
                        <a:pt x="129698" y="8703"/>
                        <a:pt x="171158" y="0"/>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19" name="Freeform: Shape 18">
                  <a:extLst>
                    <a:ext uri="{FF2B5EF4-FFF2-40B4-BE49-F238E27FC236}">
                      <a16:creationId xmlns:a16="http://schemas.microsoft.com/office/drawing/2014/main" id="{2D1497DE-C51C-108C-9204-0F9E736F3DE1}"/>
                    </a:ext>
                  </a:extLst>
                </p:cNvPr>
                <p:cNvSpPr/>
                <p:nvPr/>
              </p:nvSpPr>
              <p:spPr>
                <a:xfrm>
                  <a:off x="1765068" y="3207741"/>
                  <a:ext cx="167652" cy="26163"/>
                </a:xfrm>
                <a:custGeom>
                  <a:avLst/>
                  <a:gdLst>
                    <a:gd name="connsiteX0" fmla="*/ 167652 w 167652"/>
                    <a:gd name="connsiteY0" fmla="*/ 14747 h 26163"/>
                    <a:gd name="connsiteX1" fmla="*/ 51855 w 167652"/>
                    <a:gd name="connsiteY1" fmla="*/ 25746 h 26163"/>
                    <a:gd name="connsiteX2" fmla="*/ 9791 w 167652"/>
                    <a:gd name="connsiteY2" fmla="*/ 20790 h 26163"/>
                    <a:gd name="connsiteX3" fmla="*/ 967 w 167652"/>
                    <a:gd name="connsiteY3" fmla="*/ 20790 h 26163"/>
                    <a:gd name="connsiteX4" fmla="*/ 3384 w 167652"/>
                    <a:gd name="connsiteY4" fmla="*/ 12692 h 26163"/>
                    <a:gd name="connsiteX5" fmla="*/ 0 w 167652"/>
                    <a:gd name="connsiteY5" fmla="*/ 8703 h 26163"/>
                    <a:gd name="connsiteX6" fmla="*/ 9670 w 167652"/>
                    <a:gd name="connsiteY6" fmla="*/ 8340 h 26163"/>
                    <a:gd name="connsiteX7" fmla="*/ 68173 w 167652"/>
                    <a:gd name="connsiteY7" fmla="*/ 13296 h 26163"/>
                    <a:gd name="connsiteX8" fmla="*/ 166443 w 167652"/>
                    <a:gd name="connsiteY8" fmla="*/ 0 h 26163"/>
                    <a:gd name="connsiteX9" fmla="*/ 167652 w 167652"/>
                    <a:gd name="connsiteY9" fmla="*/ 14626 h 2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652" h="26163">
                      <a:moveTo>
                        <a:pt x="167652" y="14747"/>
                      </a:moveTo>
                      <a:cubicBezTo>
                        <a:pt x="129335" y="14384"/>
                        <a:pt x="90535" y="28768"/>
                        <a:pt x="51855" y="25746"/>
                      </a:cubicBezTo>
                      <a:cubicBezTo>
                        <a:pt x="37833" y="24658"/>
                        <a:pt x="23812" y="21516"/>
                        <a:pt x="9791" y="20790"/>
                      </a:cubicBezTo>
                      <a:cubicBezTo>
                        <a:pt x="6769" y="20790"/>
                        <a:pt x="3868" y="20549"/>
                        <a:pt x="967" y="20790"/>
                      </a:cubicBezTo>
                      <a:cubicBezTo>
                        <a:pt x="2296" y="15834"/>
                        <a:pt x="3384" y="12692"/>
                        <a:pt x="3384" y="12692"/>
                      </a:cubicBezTo>
                      <a:cubicBezTo>
                        <a:pt x="2055" y="11483"/>
                        <a:pt x="846" y="10154"/>
                        <a:pt x="0" y="8703"/>
                      </a:cubicBezTo>
                      <a:cubicBezTo>
                        <a:pt x="3505" y="8461"/>
                        <a:pt x="6769" y="8340"/>
                        <a:pt x="9670" y="8340"/>
                      </a:cubicBezTo>
                      <a:cubicBezTo>
                        <a:pt x="29251" y="8340"/>
                        <a:pt x="48712" y="12329"/>
                        <a:pt x="68173" y="13296"/>
                      </a:cubicBezTo>
                      <a:cubicBezTo>
                        <a:pt x="101413" y="15109"/>
                        <a:pt x="134170" y="8824"/>
                        <a:pt x="166443" y="0"/>
                      </a:cubicBezTo>
                      <a:cubicBezTo>
                        <a:pt x="167048" y="4351"/>
                        <a:pt x="167410" y="9428"/>
                        <a:pt x="167652" y="14626"/>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0" name="Freeform: Shape 19">
                  <a:extLst>
                    <a:ext uri="{FF2B5EF4-FFF2-40B4-BE49-F238E27FC236}">
                      <a16:creationId xmlns:a16="http://schemas.microsoft.com/office/drawing/2014/main" id="{C8BB1599-486D-AC75-5ADC-84FCD3E91071}"/>
                    </a:ext>
                  </a:extLst>
                </p:cNvPr>
                <p:cNvSpPr/>
                <p:nvPr/>
              </p:nvSpPr>
              <p:spPr>
                <a:xfrm>
                  <a:off x="1762529" y="3284858"/>
                  <a:ext cx="171762" cy="23597"/>
                </a:xfrm>
                <a:custGeom>
                  <a:avLst/>
                  <a:gdLst>
                    <a:gd name="connsiteX0" fmla="*/ 171762 w 171762"/>
                    <a:gd name="connsiteY0" fmla="*/ 15714 h 23597"/>
                    <a:gd name="connsiteX1" fmla="*/ 28889 w 171762"/>
                    <a:gd name="connsiteY1" fmla="*/ 21153 h 23597"/>
                    <a:gd name="connsiteX2" fmla="*/ 1330 w 171762"/>
                    <a:gd name="connsiteY2" fmla="*/ 18615 h 23597"/>
                    <a:gd name="connsiteX3" fmla="*/ 3505 w 171762"/>
                    <a:gd name="connsiteY3" fmla="*/ 11120 h 23597"/>
                    <a:gd name="connsiteX4" fmla="*/ 0 w 171762"/>
                    <a:gd name="connsiteY4" fmla="*/ 5318 h 23597"/>
                    <a:gd name="connsiteX5" fmla="*/ 26109 w 171762"/>
                    <a:gd name="connsiteY5" fmla="*/ 7494 h 23597"/>
                    <a:gd name="connsiteX6" fmla="*/ 65756 w 171762"/>
                    <a:gd name="connsiteY6" fmla="*/ 12087 h 23597"/>
                    <a:gd name="connsiteX7" fmla="*/ 169465 w 171762"/>
                    <a:gd name="connsiteY7" fmla="*/ 242 h 23597"/>
                    <a:gd name="connsiteX8" fmla="*/ 170070 w 171762"/>
                    <a:gd name="connsiteY8" fmla="*/ 0 h 23597"/>
                    <a:gd name="connsiteX9" fmla="*/ 171641 w 171762"/>
                    <a:gd name="connsiteY9" fmla="*/ 15714 h 2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2" h="23597">
                      <a:moveTo>
                        <a:pt x="171762" y="15714"/>
                      </a:moveTo>
                      <a:cubicBezTo>
                        <a:pt x="124259" y="21878"/>
                        <a:pt x="76392" y="26713"/>
                        <a:pt x="28889" y="21153"/>
                      </a:cubicBezTo>
                      <a:cubicBezTo>
                        <a:pt x="19823" y="20065"/>
                        <a:pt x="10516" y="19582"/>
                        <a:pt x="1330" y="18615"/>
                      </a:cubicBezTo>
                      <a:cubicBezTo>
                        <a:pt x="2538" y="14021"/>
                        <a:pt x="3505" y="11120"/>
                        <a:pt x="3505" y="11120"/>
                      </a:cubicBezTo>
                      <a:cubicBezTo>
                        <a:pt x="2176" y="9549"/>
                        <a:pt x="967" y="7494"/>
                        <a:pt x="0" y="5318"/>
                      </a:cubicBezTo>
                      <a:cubicBezTo>
                        <a:pt x="8582" y="4714"/>
                        <a:pt x="18977" y="6648"/>
                        <a:pt x="26109" y="7494"/>
                      </a:cubicBezTo>
                      <a:cubicBezTo>
                        <a:pt x="39284" y="8824"/>
                        <a:pt x="52459" y="10879"/>
                        <a:pt x="65756" y="12087"/>
                      </a:cubicBezTo>
                      <a:cubicBezTo>
                        <a:pt x="100567" y="14988"/>
                        <a:pt x="136104" y="10879"/>
                        <a:pt x="169465" y="242"/>
                      </a:cubicBezTo>
                      <a:cubicBezTo>
                        <a:pt x="169707" y="242"/>
                        <a:pt x="169949" y="242"/>
                        <a:pt x="170070" y="0"/>
                      </a:cubicBezTo>
                      <a:cubicBezTo>
                        <a:pt x="170674" y="4835"/>
                        <a:pt x="171279" y="10274"/>
                        <a:pt x="171641" y="15714"/>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1" name="Freeform: Shape 20">
                  <a:extLst>
                    <a:ext uri="{FF2B5EF4-FFF2-40B4-BE49-F238E27FC236}">
                      <a16:creationId xmlns:a16="http://schemas.microsoft.com/office/drawing/2014/main" id="{912410EE-EC85-5746-5770-1D703628F7D4}"/>
                    </a:ext>
                  </a:extLst>
                </p:cNvPr>
                <p:cNvSpPr/>
                <p:nvPr/>
              </p:nvSpPr>
              <p:spPr>
                <a:xfrm>
                  <a:off x="1760475" y="3356295"/>
                  <a:ext cx="178893" cy="28233"/>
                </a:xfrm>
                <a:custGeom>
                  <a:avLst/>
                  <a:gdLst>
                    <a:gd name="connsiteX0" fmla="*/ 178894 w 178893"/>
                    <a:gd name="connsiteY0" fmla="*/ 14988 h 28233"/>
                    <a:gd name="connsiteX1" fmla="*/ 82073 w 178893"/>
                    <a:gd name="connsiteY1" fmla="*/ 27801 h 28233"/>
                    <a:gd name="connsiteX2" fmla="*/ 0 w 178893"/>
                    <a:gd name="connsiteY2" fmla="*/ 26834 h 28233"/>
                    <a:gd name="connsiteX3" fmla="*/ 4351 w 178893"/>
                    <a:gd name="connsiteY3" fmla="*/ 5560 h 28233"/>
                    <a:gd name="connsiteX4" fmla="*/ 62613 w 178893"/>
                    <a:gd name="connsiteY4" fmla="*/ 7615 h 28233"/>
                    <a:gd name="connsiteX5" fmla="*/ 175751 w 178893"/>
                    <a:gd name="connsiteY5" fmla="*/ 0 h 28233"/>
                    <a:gd name="connsiteX6" fmla="*/ 175751 w 178893"/>
                    <a:gd name="connsiteY6" fmla="*/ 1330 h 28233"/>
                    <a:gd name="connsiteX7" fmla="*/ 178894 w 178893"/>
                    <a:gd name="connsiteY7" fmla="*/ 15109 h 2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3" h="28233">
                      <a:moveTo>
                        <a:pt x="178894" y="14988"/>
                      </a:moveTo>
                      <a:cubicBezTo>
                        <a:pt x="146862" y="12692"/>
                        <a:pt x="114710" y="25383"/>
                        <a:pt x="82073" y="27801"/>
                      </a:cubicBezTo>
                      <a:cubicBezTo>
                        <a:pt x="54998" y="29735"/>
                        <a:pt x="26713" y="24416"/>
                        <a:pt x="0" y="26834"/>
                      </a:cubicBezTo>
                      <a:cubicBezTo>
                        <a:pt x="1330" y="17889"/>
                        <a:pt x="3143" y="10033"/>
                        <a:pt x="4351" y="5560"/>
                      </a:cubicBezTo>
                      <a:cubicBezTo>
                        <a:pt x="23812" y="3626"/>
                        <a:pt x="43273" y="6165"/>
                        <a:pt x="62613" y="7615"/>
                      </a:cubicBezTo>
                      <a:cubicBezTo>
                        <a:pt x="100325" y="10153"/>
                        <a:pt x="138522" y="7615"/>
                        <a:pt x="175751" y="0"/>
                      </a:cubicBezTo>
                      <a:lnTo>
                        <a:pt x="175751" y="1330"/>
                      </a:lnTo>
                      <a:cubicBezTo>
                        <a:pt x="177201" y="5077"/>
                        <a:pt x="178168" y="9791"/>
                        <a:pt x="178894" y="15109"/>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2" name="Freeform: Shape 21">
                  <a:extLst>
                    <a:ext uri="{FF2B5EF4-FFF2-40B4-BE49-F238E27FC236}">
                      <a16:creationId xmlns:a16="http://schemas.microsoft.com/office/drawing/2014/main" id="{F171FA1F-85C0-3FAD-2E65-B4C62357BE97}"/>
                    </a:ext>
                  </a:extLst>
                </p:cNvPr>
                <p:cNvSpPr/>
                <p:nvPr/>
              </p:nvSpPr>
              <p:spPr>
                <a:xfrm>
                  <a:off x="1759749" y="3422050"/>
                  <a:ext cx="178651" cy="33351"/>
                </a:xfrm>
                <a:custGeom>
                  <a:avLst/>
                  <a:gdLst>
                    <a:gd name="connsiteX0" fmla="*/ 176476 w 178651"/>
                    <a:gd name="connsiteY0" fmla="*/ 20549 h 33351"/>
                    <a:gd name="connsiteX1" fmla="*/ 177201 w 178651"/>
                    <a:gd name="connsiteY1" fmla="*/ 22120 h 33351"/>
                    <a:gd name="connsiteX2" fmla="*/ 142390 w 178651"/>
                    <a:gd name="connsiteY2" fmla="*/ 23449 h 33351"/>
                    <a:gd name="connsiteX3" fmla="*/ 23087 w 178651"/>
                    <a:gd name="connsiteY3" fmla="*/ 31306 h 33351"/>
                    <a:gd name="connsiteX4" fmla="*/ 0 w 178651"/>
                    <a:gd name="connsiteY4" fmla="*/ 26713 h 33351"/>
                    <a:gd name="connsiteX5" fmla="*/ 3384 w 178651"/>
                    <a:gd name="connsiteY5" fmla="*/ 5197 h 33351"/>
                    <a:gd name="connsiteX6" fmla="*/ 32152 w 178651"/>
                    <a:gd name="connsiteY6" fmla="*/ 4593 h 33351"/>
                    <a:gd name="connsiteX7" fmla="*/ 98633 w 178651"/>
                    <a:gd name="connsiteY7" fmla="*/ 13296 h 33351"/>
                    <a:gd name="connsiteX8" fmla="*/ 178652 w 178651"/>
                    <a:gd name="connsiteY8" fmla="*/ 0 h 33351"/>
                    <a:gd name="connsiteX9" fmla="*/ 176234 w 178651"/>
                    <a:gd name="connsiteY9" fmla="*/ 20549 h 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651" h="33351">
                      <a:moveTo>
                        <a:pt x="176476" y="20549"/>
                      </a:moveTo>
                      <a:cubicBezTo>
                        <a:pt x="176476" y="20549"/>
                        <a:pt x="176960" y="21636"/>
                        <a:pt x="177201" y="22120"/>
                      </a:cubicBezTo>
                      <a:cubicBezTo>
                        <a:pt x="165597" y="21878"/>
                        <a:pt x="153993" y="22362"/>
                        <a:pt x="142390" y="23449"/>
                      </a:cubicBezTo>
                      <a:cubicBezTo>
                        <a:pt x="102501" y="26955"/>
                        <a:pt x="62492" y="37833"/>
                        <a:pt x="23087" y="31306"/>
                      </a:cubicBezTo>
                      <a:cubicBezTo>
                        <a:pt x="15472" y="29977"/>
                        <a:pt x="7736" y="28163"/>
                        <a:pt x="0" y="26713"/>
                      </a:cubicBezTo>
                      <a:cubicBezTo>
                        <a:pt x="1088" y="16801"/>
                        <a:pt x="2780" y="8219"/>
                        <a:pt x="3384" y="5197"/>
                      </a:cubicBezTo>
                      <a:cubicBezTo>
                        <a:pt x="12692" y="3868"/>
                        <a:pt x="21999" y="3384"/>
                        <a:pt x="32152" y="4593"/>
                      </a:cubicBezTo>
                      <a:cubicBezTo>
                        <a:pt x="54272" y="7373"/>
                        <a:pt x="76271" y="13296"/>
                        <a:pt x="98633" y="13296"/>
                      </a:cubicBezTo>
                      <a:cubicBezTo>
                        <a:pt x="125709" y="13296"/>
                        <a:pt x="152060" y="4593"/>
                        <a:pt x="178652" y="0"/>
                      </a:cubicBezTo>
                      <a:cubicBezTo>
                        <a:pt x="177443" y="11966"/>
                        <a:pt x="176234" y="20549"/>
                        <a:pt x="176234" y="20549"/>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3" name="Freeform: Shape 22">
                  <a:extLst>
                    <a:ext uri="{FF2B5EF4-FFF2-40B4-BE49-F238E27FC236}">
                      <a16:creationId xmlns:a16="http://schemas.microsoft.com/office/drawing/2014/main" id="{049A33BA-3C0C-DF3C-137F-13EFDDD0E063}"/>
                    </a:ext>
                  </a:extLst>
                </p:cNvPr>
                <p:cNvSpPr/>
                <p:nvPr/>
              </p:nvSpPr>
              <p:spPr>
                <a:xfrm>
                  <a:off x="1756607" y="3504728"/>
                  <a:ext cx="193398" cy="67341"/>
                </a:xfrm>
                <a:custGeom>
                  <a:avLst/>
                  <a:gdLst>
                    <a:gd name="connsiteX0" fmla="*/ 193398 w 193398"/>
                    <a:gd name="connsiteY0" fmla="*/ 34449 h 67341"/>
                    <a:gd name="connsiteX1" fmla="*/ 106732 w 193398"/>
                    <a:gd name="connsiteY1" fmla="*/ 67206 h 67341"/>
                    <a:gd name="connsiteX2" fmla="*/ 0 w 193398"/>
                    <a:gd name="connsiteY2" fmla="*/ 36262 h 67341"/>
                    <a:gd name="connsiteX3" fmla="*/ 7011 w 193398"/>
                    <a:gd name="connsiteY3" fmla="*/ 27680 h 67341"/>
                    <a:gd name="connsiteX4" fmla="*/ 2176 w 193398"/>
                    <a:gd name="connsiteY4" fmla="*/ 0 h 67341"/>
                    <a:gd name="connsiteX5" fmla="*/ 17043 w 193398"/>
                    <a:gd name="connsiteY5" fmla="*/ 7615 h 67341"/>
                    <a:gd name="connsiteX6" fmla="*/ 88963 w 193398"/>
                    <a:gd name="connsiteY6" fmla="*/ 37834 h 67341"/>
                    <a:gd name="connsiteX7" fmla="*/ 190498 w 193398"/>
                    <a:gd name="connsiteY7" fmla="*/ 242 h 67341"/>
                    <a:gd name="connsiteX8" fmla="*/ 193398 w 193398"/>
                    <a:gd name="connsiteY8" fmla="*/ 34691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98" h="67341">
                      <a:moveTo>
                        <a:pt x="193398" y="34449"/>
                      </a:moveTo>
                      <a:cubicBezTo>
                        <a:pt x="166806" y="52097"/>
                        <a:pt x="138038" y="65635"/>
                        <a:pt x="106732" y="67206"/>
                      </a:cubicBezTo>
                      <a:cubicBezTo>
                        <a:pt x="70711" y="68898"/>
                        <a:pt x="32515" y="54514"/>
                        <a:pt x="0" y="36262"/>
                      </a:cubicBezTo>
                      <a:cubicBezTo>
                        <a:pt x="3989" y="30944"/>
                        <a:pt x="7011" y="27680"/>
                        <a:pt x="7011" y="27680"/>
                      </a:cubicBezTo>
                      <a:cubicBezTo>
                        <a:pt x="-1571" y="21636"/>
                        <a:pt x="-725" y="10033"/>
                        <a:pt x="2176" y="0"/>
                      </a:cubicBezTo>
                      <a:cubicBezTo>
                        <a:pt x="7615" y="2417"/>
                        <a:pt x="12813" y="5197"/>
                        <a:pt x="17043" y="7615"/>
                      </a:cubicBezTo>
                      <a:cubicBezTo>
                        <a:pt x="39526" y="20186"/>
                        <a:pt x="62734" y="35658"/>
                        <a:pt x="88963" y="37834"/>
                      </a:cubicBezTo>
                      <a:cubicBezTo>
                        <a:pt x="125588" y="40735"/>
                        <a:pt x="157257" y="17164"/>
                        <a:pt x="190498" y="242"/>
                      </a:cubicBezTo>
                      <a:cubicBezTo>
                        <a:pt x="191827" y="14263"/>
                        <a:pt x="192794" y="26955"/>
                        <a:pt x="193398" y="34691"/>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4" name="Freeform: Shape 23">
                  <a:extLst>
                    <a:ext uri="{FF2B5EF4-FFF2-40B4-BE49-F238E27FC236}">
                      <a16:creationId xmlns:a16="http://schemas.microsoft.com/office/drawing/2014/main" id="{9CDBCEA5-3D12-88B6-7017-AABD959B3F54}"/>
                    </a:ext>
                  </a:extLst>
                </p:cNvPr>
                <p:cNvSpPr/>
                <p:nvPr/>
              </p:nvSpPr>
              <p:spPr>
                <a:xfrm>
                  <a:off x="1718410" y="3589219"/>
                  <a:ext cx="95973" cy="108545"/>
                </a:xfrm>
                <a:custGeom>
                  <a:avLst/>
                  <a:gdLst>
                    <a:gd name="connsiteX0" fmla="*/ 95853 w 95973"/>
                    <a:gd name="connsiteY0" fmla="*/ 87271 h 108545"/>
                    <a:gd name="connsiteX1" fmla="*/ 78447 w 95973"/>
                    <a:gd name="connsiteY1" fmla="*/ 108545 h 108545"/>
                    <a:gd name="connsiteX2" fmla="*/ 78447 w 95973"/>
                    <a:gd name="connsiteY2" fmla="*/ 108303 h 108545"/>
                    <a:gd name="connsiteX3" fmla="*/ 0 w 95973"/>
                    <a:gd name="connsiteY3" fmla="*/ 12934 h 108545"/>
                    <a:gd name="connsiteX4" fmla="*/ 26230 w 95973"/>
                    <a:gd name="connsiteY4" fmla="*/ 0 h 108545"/>
                    <a:gd name="connsiteX5" fmla="*/ 44602 w 95973"/>
                    <a:gd name="connsiteY5" fmla="*/ 23571 h 108545"/>
                    <a:gd name="connsiteX6" fmla="*/ 90293 w 95973"/>
                    <a:gd name="connsiteY6" fmla="*/ 79777 h 108545"/>
                    <a:gd name="connsiteX7" fmla="*/ 95974 w 95973"/>
                    <a:gd name="connsiteY7" fmla="*/ 87271 h 10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73" h="108545">
                      <a:moveTo>
                        <a:pt x="95853" y="87271"/>
                      </a:moveTo>
                      <a:cubicBezTo>
                        <a:pt x="89930" y="96699"/>
                        <a:pt x="82315" y="104677"/>
                        <a:pt x="78447" y="108545"/>
                      </a:cubicBezTo>
                      <a:cubicBezTo>
                        <a:pt x="78447" y="108545"/>
                        <a:pt x="78447" y="108461"/>
                        <a:pt x="78447" y="108303"/>
                      </a:cubicBezTo>
                      <a:cubicBezTo>
                        <a:pt x="52338" y="76392"/>
                        <a:pt x="26109" y="44724"/>
                        <a:pt x="0" y="12934"/>
                      </a:cubicBezTo>
                      <a:cubicBezTo>
                        <a:pt x="10395" y="5198"/>
                        <a:pt x="24175" y="725"/>
                        <a:pt x="26230" y="0"/>
                      </a:cubicBezTo>
                      <a:cubicBezTo>
                        <a:pt x="32999" y="8099"/>
                        <a:pt x="39042" y="16802"/>
                        <a:pt x="44602" y="23571"/>
                      </a:cubicBezTo>
                      <a:cubicBezTo>
                        <a:pt x="59833" y="42306"/>
                        <a:pt x="75063" y="61042"/>
                        <a:pt x="90293" y="79777"/>
                      </a:cubicBezTo>
                      <a:cubicBezTo>
                        <a:pt x="92227" y="82074"/>
                        <a:pt x="94282" y="84733"/>
                        <a:pt x="95974" y="87271"/>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5" name="Freeform: Shape 24">
                  <a:extLst>
                    <a:ext uri="{FF2B5EF4-FFF2-40B4-BE49-F238E27FC236}">
                      <a16:creationId xmlns:a16="http://schemas.microsoft.com/office/drawing/2014/main" id="{2D14E890-C6A9-63C7-3DEA-574701458ADF}"/>
                    </a:ext>
                  </a:extLst>
                </p:cNvPr>
                <p:cNvSpPr/>
                <p:nvPr/>
              </p:nvSpPr>
              <p:spPr>
                <a:xfrm>
                  <a:off x="1891019" y="3592966"/>
                  <a:ext cx="110116" cy="121841"/>
                </a:xfrm>
                <a:custGeom>
                  <a:avLst/>
                  <a:gdLst>
                    <a:gd name="connsiteX0" fmla="*/ 109995 w 110116"/>
                    <a:gd name="connsiteY0" fmla="*/ 18977 h 121841"/>
                    <a:gd name="connsiteX1" fmla="*/ 87875 w 110116"/>
                    <a:gd name="connsiteY1" fmla="*/ 32999 h 121841"/>
                    <a:gd name="connsiteX2" fmla="*/ 45811 w 110116"/>
                    <a:gd name="connsiteY2" fmla="*/ 77843 h 121841"/>
                    <a:gd name="connsiteX3" fmla="*/ 14988 w 110116"/>
                    <a:gd name="connsiteY3" fmla="*/ 121841 h 121841"/>
                    <a:gd name="connsiteX4" fmla="*/ 0 w 110116"/>
                    <a:gd name="connsiteY4" fmla="*/ 94282 h 121841"/>
                    <a:gd name="connsiteX5" fmla="*/ 0 w 110116"/>
                    <a:gd name="connsiteY5" fmla="*/ 94282 h 121841"/>
                    <a:gd name="connsiteX6" fmla="*/ 57415 w 110116"/>
                    <a:gd name="connsiteY6" fmla="*/ 43273 h 121841"/>
                    <a:gd name="connsiteX7" fmla="*/ 87150 w 110116"/>
                    <a:gd name="connsiteY7" fmla="*/ 0 h 121841"/>
                    <a:gd name="connsiteX8" fmla="*/ 92589 w 110116"/>
                    <a:gd name="connsiteY8" fmla="*/ 3143 h 121841"/>
                    <a:gd name="connsiteX9" fmla="*/ 110116 w 110116"/>
                    <a:gd name="connsiteY9" fmla="*/ 18856 h 12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16" h="121841">
                      <a:moveTo>
                        <a:pt x="109995" y="18977"/>
                      </a:moveTo>
                      <a:cubicBezTo>
                        <a:pt x="103106" y="24417"/>
                        <a:pt x="95128" y="28284"/>
                        <a:pt x="87875" y="32999"/>
                      </a:cubicBezTo>
                      <a:cubicBezTo>
                        <a:pt x="70711" y="44361"/>
                        <a:pt x="57899" y="61283"/>
                        <a:pt x="45811" y="77843"/>
                      </a:cubicBezTo>
                      <a:cubicBezTo>
                        <a:pt x="35416" y="92469"/>
                        <a:pt x="25021" y="107094"/>
                        <a:pt x="14988" y="121841"/>
                      </a:cubicBezTo>
                      <a:cubicBezTo>
                        <a:pt x="7978" y="115555"/>
                        <a:pt x="3143" y="105160"/>
                        <a:pt x="0" y="94282"/>
                      </a:cubicBezTo>
                      <a:lnTo>
                        <a:pt x="0" y="94282"/>
                      </a:lnTo>
                      <a:cubicBezTo>
                        <a:pt x="18735" y="76997"/>
                        <a:pt x="40251" y="62733"/>
                        <a:pt x="57415" y="43273"/>
                      </a:cubicBezTo>
                      <a:cubicBezTo>
                        <a:pt x="68898" y="30098"/>
                        <a:pt x="79293" y="15714"/>
                        <a:pt x="87150" y="0"/>
                      </a:cubicBezTo>
                      <a:cubicBezTo>
                        <a:pt x="88722" y="967"/>
                        <a:pt x="90535" y="2055"/>
                        <a:pt x="92589" y="3143"/>
                      </a:cubicBezTo>
                      <a:cubicBezTo>
                        <a:pt x="99358" y="6527"/>
                        <a:pt x="105160" y="12208"/>
                        <a:pt x="110116" y="18856"/>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grpSp>
          <p:sp>
            <p:nvSpPr>
              <p:cNvPr id="11" name="Freeform: Shape 10">
                <a:extLst>
                  <a:ext uri="{FF2B5EF4-FFF2-40B4-BE49-F238E27FC236}">
                    <a16:creationId xmlns:a16="http://schemas.microsoft.com/office/drawing/2014/main" id="{1FF7E433-DED5-68C9-86E9-54A03B5A4CCE}"/>
                  </a:ext>
                </a:extLst>
              </p:cNvPr>
              <p:cNvSpPr/>
              <p:nvPr/>
            </p:nvSpPr>
            <p:spPr>
              <a:xfrm>
                <a:off x="1017462" y="3466540"/>
                <a:ext cx="949094" cy="1679733"/>
              </a:xfrm>
              <a:custGeom>
                <a:avLst/>
                <a:gdLst>
                  <a:gd name="connsiteX0" fmla="*/ 834433 w 867409"/>
                  <a:gd name="connsiteY0" fmla="*/ 727000 h 1535164"/>
                  <a:gd name="connsiteX1" fmla="*/ 788380 w 867409"/>
                  <a:gd name="connsiteY1" fmla="*/ 1145345 h 1535164"/>
                  <a:gd name="connsiteX2" fmla="*/ 515447 w 867409"/>
                  <a:gd name="connsiteY2" fmla="*/ 1471464 h 1535164"/>
                  <a:gd name="connsiteX3" fmla="*/ 383090 w 867409"/>
                  <a:gd name="connsiteY3" fmla="*/ 1471464 h 1535164"/>
                  <a:gd name="connsiteX4" fmla="*/ 284940 w 867409"/>
                  <a:gd name="connsiteY4" fmla="*/ 1489111 h 1535164"/>
                  <a:gd name="connsiteX5" fmla="*/ 82959 w 867409"/>
                  <a:gd name="connsiteY5" fmla="*/ 1535164 h 1535164"/>
                  <a:gd name="connsiteX6" fmla="*/ 4875 w 867409"/>
                  <a:gd name="connsiteY6" fmla="*/ 1265736 h 1535164"/>
                  <a:gd name="connsiteX7" fmla="*/ 75828 w 867409"/>
                  <a:gd name="connsiteY7" fmla="*/ 755164 h 1535164"/>
                  <a:gd name="connsiteX8" fmla="*/ 182197 w 867409"/>
                  <a:gd name="connsiteY8" fmla="*/ 379367 h 1535164"/>
                  <a:gd name="connsiteX9" fmla="*/ 639464 w 867409"/>
                  <a:gd name="connsiteY9" fmla="*/ 64 h 1535164"/>
                  <a:gd name="connsiteX10" fmla="*/ 762634 w 867409"/>
                  <a:gd name="connsiteY10" fmla="*/ 139794 h 1535164"/>
                  <a:gd name="connsiteX11" fmla="*/ 763601 w 867409"/>
                  <a:gd name="connsiteY11" fmla="*/ 152486 h 1535164"/>
                  <a:gd name="connsiteX12" fmla="*/ 827423 w 867409"/>
                  <a:gd name="connsiteY12" fmla="*/ 439562 h 1535164"/>
                  <a:gd name="connsiteX13" fmla="*/ 834433 w 867409"/>
                  <a:gd name="connsiteY13" fmla="*/ 726758 h 153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409" h="1535164">
                    <a:moveTo>
                      <a:pt x="834433" y="727000"/>
                    </a:moveTo>
                    <a:cubicBezTo>
                      <a:pt x="806028" y="805085"/>
                      <a:pt x="806028" y="950375"/>
                      <a:pt x="788380" y="1145345"/>
                    </a:cubicBezTo>
                    <a:cubicBezTo>
                      <a:pt x="770733" y="1340315"/>
                      <a:pt x="600542" y="1475090"/>
                      <a:pt x="515447" y="1471464"/>
                    </a:cubicBezTo>
                    <a:cubicBezTo>
                      <a:pt x="469998" y="1469530"/>
                      <a:pt x="424670" y="1468684"/>
                      <a:pt x="383090" y="1471464"/>
                    </a:cubicBezTo>
                    <a:cubicBezTo>
                      <a:pt x="346586" y="1473881"/>
                      <a:pt x="313104" y="1479200"/>
                      <a:pt x="284940" y="1489111"/>
                    </a:cubicBezTo>
                    <a:cubicBezTo>
                      <a:pt x="224745" y="1510385"/>
                      <a:pt x="224745" y="1535164"/>
                      <a:pt x="82959" y="1535164"/>
                    </a:cubicBezTo>
                    <a:cubicBezTo>
                      <a:pt x="-58826" y="1535164"/>
                      <a:pt x="29775" y="1432421"/>
                      <a:pt x="4875" y="1265736"/>
                    </a:cubicBezTo>
                    <a:cubicBezTo>
                      <a:pt x="-20025" y="1099051"/>
                      <a:pt x="75828" y="755164"/>
                      <a:pt x="75828" y="755164"/>
                    </a:cubicBezTo>
                    <a:cubicBezTo>
                      <a:pt x="72323" y="645289"/>
                      <a:pt x="125507" y="514141"/>
                      <a:pt x="182197" y="379367"/>
                    </a:cubicBezTo>
                    <a:cubicBezTo>
                      <a:pt x="238887" y="244592"/>
                      <a:pt x="526084" y="3569"/>
                      <a:pt x="639464" y="64"/>
                    </a:cubicBezTo>
                    <a:cubicBezTo>
                      <a:pt x="736163" y="-2958"/>
                      <a:pt x="758162" y="102081"/>
                      <a:pt x="762634" y="139794"/>
                    </a:cubicBezTo>
                    <a:cubicBezTo>
                      <a:pt x="763359" y="146442"/>
                      <a:pt x="763601" y="150915"/>
                      <a:pt x="763601" y="152486"/>
                    </a:cubicBezTo>
                    <a:cubicBezTo>
                      <a:pt x="763601" y="152486"/>
                      <a:pt x="760096" y="350961"/>
                      <a:pt x="827423" y="439562"/>
                    </a:cubicBezTo>
                    <a:cubicBezTo>
                      <a:pt x="894750" y="528283"/>
                      <a:pt x="862839" y="648795"/>
                      <a:pt x="834433" y="726758"/>
                    </a:cubicBezTo>
                    <a:close/>
                  </a:path>
                </a:pathLst>
              </a:custGeom>
              <a:solidFill>
                <a:schemeClr val="accent2">
                  <a:lumMod val="40000"/>
                  <a:lumOff val="60000"/>
                </a:schemeClr>
              </a:solidFill>
              <a:ln w="12067" cap="flat">
                <a:noFill/>
                <a:prstDash val="solid"/>
                <a:miter/>
              </a:ln>
            </p:spPr>
            <p:txBody>
              <a:bodyPr rtlCol="0" anchor="ctr"/>
              <a:lstStyle/>
              <a:p>
                <a:endParaRPr lang="en-GB" sz="1600"/>
              </a:p>
            </p:txBody>
          </p:sp>
          <p:sp>
            <p:nvSpPr>
              <p:cNvPr id="12" name="Freeform: Shape 11">
                <a:extLst>
                  <a:ext uri="{FF2B5EF4-FFF2-40B4-BE49-F238E27FC236}">
                    <a16:creationId xmlns:a16="http://schemas.microsoft.com/office/drawing/2014/main" id="{AFDFDCA5-9D74-BC2A-FFAD-DD07EAA141DD}"/>
                  </a:ext>
                </a:extLst>
              </p:cNvPr>
              <p:cNvSpPr/>
              <p:nvPr/>
            </p:nvSpPr>
            <p:spPr>
              <a:xfrm>
                <a:off x="2160442" y="3466806"/>
                <a:ext cx="949148" cy="1679732"/>
              </a:xfrm>
              <a:custGeom>
                <a:avLst/>
                <a:gdLst>
                  <a:gd name="connsiteX0" fmla="*/ 784499 w 867458"/>
                  <a:gd name="connsiteY0" fmla="*/ 1535042 h 1535163"/>
                  <a:gd name="connsiteX1" fmla="*/ 710887 w 867458"/>
                  <a:gd name="connsiteY1" fmla="*/ 1531899 h 1535163"/>
                  <a:gd name="connsiteX2" fmla="*/ 582519 w 867458"/>
                  <a:gd name="connsiteY2" fmla="*/ 1488989 h 1535163"/>
                  <a:gd name="connsiteX3" fmla="*/ 352012 w 867458"/>
                  <a:gd name="connsiteY3" fmla="*/ 1471221 h 1535163"/>
                  <a:gd name="connsiteX4" fmla="*/ 78957 w 867458"/>
                  <a:gd name="connsiteY4" fmla="*/ 1145102 h 1535163"/>
                  <a:gd name="connsiteX5" fmla="*/ 62519 w 867458"/>
                  <a:gd name="connsiteY5" fmla="*/ 926562 h 1535163"/>
                  <a:gd name="connsiteX6" fmla="*/ 32904 w 867458"/>
                  <a:gd name="connsiteY6" fmla="*/ 726757 h 1535163"/>
                  <a:gd name="connsiteX7" fmla="*/ 40036 w 867458"/>
                  <a:gd name="connsiteY7" fmla="*/ 439560 h 1535163"/>
                  <a:gd name="connsiteX8" fmla="*/ 103737 w 867458"/>
                  <a:gd name="connsiteY8" fmla="*/ 152485 h 1535163"/>
                  <a:gd name="connsiteX9" fmla="*/ 227874 w 867458"/>
                  <a:gd name="connsiteY9" fmla="*/ 62 h 1535163"/>
                  <a:gd name="connsiteX10" fmla="*/ 685262 w 867458"/>
                  <a:gd name="connsiteY10" fmla="*/ 379365 h 1535163"/>
                  <a:gd name="connsiteX11" fmla="*/ 791631 w 867458"/>
                  <a:gd name="connsiteY11" fmla="*/ 755163 h 1535163"/>
                  <a:gd name="connsiteX12" fmla="*/ 862584 w 867458"/>
                  <a:gd name="connsiteY12" fmla="*/ 1265735 h 1535163"/>
                  <a:gd name="connsiteX13" fmla="*/ 784499 w 867458"/>
                  <a:gd name="connsiteY13" fmla="*/ 1535163 h 153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458" h="1535163">
                    <a:moveTo>
                      <a:pt x="784499" y="1535042"/>
                    </a:moveTo>
                    <a:cubicBezTo>
                      <a:pt x="754160" y="1535042"/>
                      <a:pt x="730227" y="1533833"/>
                      <a:pt x="710887" y="1531899"/>
                    </a:cubicBezTo>
                    <a:cubicBezTo>
                      <a:pt x="639934" y="1524647"/>
                      <a:pt x="629901" y="1505670"/>
                      <a:pt x="582519" y="1488989"/>
                    </a:cubicBezTo>
                    <a:cubicBezTo>
                      <a:pt x="522203" y="1467715"/>
                      <a:pt x="437107" y="1467715"/>
                      <a:pt x="352012" y="1471221"/>
                    </a:cubicBezTo>
                    <a:cubicBezTo>
                      <a:pt x="266917" y="1474847"/>
                      <a:pt x="96726" y="1340072"/>
                      <a:pt x="78957" y="1145102"/>
                    </a:cubicBezTo>
                    <a:cubicBezTo>
                      <a:pt x="71463" y="1063029"/>
                      <a:pt x="67112" y="989658"/>
                      <a:pt x="62519" y="926562"/>
                    </a:cubicBezTo>
                    <a:cubicBezTo>
                      <a:pt x="56233" y="839654"/>
                      <a:pt x="49343" y="771964"/>
                      <a:pt x="32904" y="726757"/>
                    </a:cubicBezTo>
                    <a:cubicBezTo>
                      <a:pt x="4499" y="648673"/>
                      <a:pt x="-27291" y="528282"/>
                      <a:pt x="40036" y="439560"/>
                    </a:cubicBezTo>
                    <a:cubicBezTo>
                      <a:pt x="107363" y="350960"/>
                      <a:pt x="103737" y="152485"/>
                      <a:pt x="103737" y="152485"/>
                    </a:cubicBezTo>
                    <a:cubicBezTo>
                      <a:pt x="103737" y="141848"/>
                      <a:pt x="114373" y="-3443"/>
                      <a:pt x="227874" y="62"/>
                    </a:cubicBezTo>
                    <a:cubicBezTo>
                      <a:pt x="341254" y="3568"/>
                      <a:pt x="628572" y="244591"/>
                      <a:pt x="685262" y="379365"/>
                    </a:cubicBezTo>
                    <a:cubicBezTo>
                      <a:pt x="741952" y="514140"/>
                      <a:pt x="795136" y="645288"/>
                      <a:pt x="791631" y="755163"/>
                    </a:cubicBezTo>
                    <a:cubicBezTo>
                      <a:pt x="791631" y="755163"/>
                      <a:pt x="887242" y="1099049"/>
                      <a:pt x="862584" y="1265735"/>
                    </a:cubicBezTo>
                    <a:cubicBezTo>
                      <a:pt x="837684" y="1432420"/>
                      <a:pt x="926284" y="1535163"/>
                      <a:pt x="784499" y="1535163"/>
                    </a:cubicBezTo>
                    <a:close/>
                  </a:path>
                </a:pathLst>
              </a:custGeom>
              <a:solidFill>
                <a:schemeClr val="accent2">
                  <a:lumMod val="40000"/>
                  <a:lumOff val="60000"/>
                </a:schemeClr>
              </a:solidFill>
              <a:ln w="12067" cap="flat">
                <a:noFill/>
                <a:prstDash val="solid"/>
                <a:miter/>
              </a:ln>
            </p:spPr>
            <p:txBody>
              <a:bodyPr rtlCol="0" anchor="ctr"/>
              <a:lstStyle/>
              <a:p>
                <a:endParaRPr lang="en-GB" sz="1600"/>
              </a:p>
            </p:txBody>
          </p:sp>
          <p:sp>
            <p:nvSpPr>
              <p:cNvPr id="13" name="Freeform: Shape 12">
                <a:extLst>
                  <a:ext uri="{FF2B5EF4-FFF2-40B4-BE49-F238E27FC236}">
                    <a16:creationId xmlns:a16="http://schemas.microsoft.com/office/drawing/2014/main" id="{DBF06B19-ADCA-9467-3987-9C90DD05B3F1}"/>
                  </a:ext>
                </a:extLst>
              </p:cNvPr>
              <p:cNvSpPr/>
              <p:nvPr/>
            </p:nvSpPr>
            <p:spPr>
              <a:xfrm>
                <a:off x="2162190" y="3789449"/>
                <a:ext cx="800683" cy="1268079"/>
              </a:xfrm>
              <a:custGeom>
                <a:avLst/>
                <a:gdLst>
                  <a:gd name="connsiteX0" fmla="*/ 242 w 731771"/>
                  <a:gd name="connsiteY0" fmla="*/ 239451 h 1158940"/>
                  <a:gd name="connsiteX1" fmla="*/ 104194 w 731771"/>
                  <a:gd name="connsiteY1" fmla="*/ 293845 h 1158940"/>
                  <a:gd name="connsiteX2" fmla="*/ 160883 w 731771"/>
                  <a:gd name="connsiteY2" fmla="*/ 383655 h 1158940"/>
                  <a:gd name="connsiteX3" fmla="*/ 241265 w 731771"/>
                  <a:gd name="connsiteY3" fmla="*/ 549131 h 1158940"/>
                  <a:gd name="connsiteX4" fmla="*/ 354765 w 731771"/>
                  <a:gd name="connsiteY4" fmla="*/ 676774 h 1158940"/>
                  <a:gd name="connsiteX5" fmla="*/ 394896 w 731771"/>
                  <a:gd name="connsiteY5" fmla="*/ 794989 h 1158940"/>
                  <a:gd name="connsiteX6" fmla="*/ 420884 w 731771"/>
                  <a:gd name="connsiteY6" fmla="*/ 972311 h 1158940"/>
                  <a:gd name="connsiteX7" fmla="*/ 402148 w 731771"/>
                  <a:gd name="connsiteY7" fmla="*/ 879842 h 1158940"/>
                  <a:gd name="connsiteX8" fmla="*/ 408071 w 731771"/>
                  <a:gd name="connsiteY8" fmla="*/ 798252 h 1158940"/>
                  <a:gd name="connsiteX9" fmla="*/ 487122 w 731771"/>
                  <a:gd name="connsiteY9" fmla="*/ 926137 h 1158940"/>
                  <a:gd name="connsiteX10" fmla="*/ 428015 w 731771"/>
                  <a:gd name="connsiteY10" fmla="*/ 801999 h 1158940"/>
                  <a:gd name="connsiteX11" fmla="*/ 373743 w 731771"/>
                  <a:gd name="connsiteY11" fmla="*/ 642204 h 1158940"/>
                  <a:gd name="connsiteX12" fmla="*/ 438168 w 731771"/>
                  <a:gd name="connsiteY12" fmla="*/ 699498 h 1158940"/>
                  <a:gd name="connsiteX13" fmla="*/ 513110 w 731771"/>
                  <a:gd name="connsiteY13" fmla="*/ 833910 h 1158940"/>
                  <a:gd name="connsiteX14" fmla="*/ 447718 w 731771"/>
                  <a:gd name="connsiteY14" fmla="*/ 672301 h 1158940"/>
                  <a:gd name="connsiteX15" fmla="*/ 532088 w 731771"/>
                  <a:gd name="connsiteY15" fmla="*/ 791362 h 1158940"/>
                  <a:gd name="connsiteX16" fmla="*/ 438773 w 731771"/>
                  <a:gd name="connsiteY16" fmla="*/ 643654 h 1158940"/>
                  <a:gd name="connsiteX17" fmla="*/ 253231 w 731771"/>
                  <a:gd name="connsiteY17" fmla="*/ 503078 h 1158940"/>
                  <a:gd name="connsiteX18" fmla="*/ 223738 w 731771"/>
                  <a:gd name="connsiteY18" fmla="*/ 420400 h 1158940"/>
                  <a:gd name="connsiteX19" fmla="*/ 445904 w 731771"/>
                  <a:gd name="connsiteY19" fmla="*/ 539703 h 1158940"/>
                  <a:gd name="connsiteX20" fmla="*/ 629029 w 731771"/>
                  <a:gd name="connsiteY20" fmla="*/ 720530 h 1158940"/>
                  <a:gd name="connsiteX21" fmla="*/ 654533 w 731771"/>
                  <a:gd name="connsiteY21" fmla="*/ 1045803 h 1158940"/>
                  <a:gd name="connsiteX22" fmla="*/ 689224 w 731771"/>
                  <a:gd name="connsiteY22" fmla="*/ 1158941 h 1158940"/>
                  <a:gd name="connsiteX23" fmla="*/ 666862 w 731771"/>
                  <a:gd name="connsiteY23" fmla="*/ 860865 h 1158940"/>
                  <a:gd name="connsiteX24" fmla="*/ 731772 w 731771"/>
                  <a:gd name="connsiteY24" fmla="*/ 1006519 h 1158940"/>
                  <a:gd name="connsiteX25" fmla="*/ 681125 w 731771"/>
                  <a:gd name="connsiteY25" fmla="*/ 836690 h 1158940"/>
                  <a:gd name="connsiteX26" fmla="*/ 551669 w 731771"/>
                  <a:gd name="connsiteY26" fmla="*/ 573185 h 1158940"/>
                  <a:gd name="connsiteX27" fmla="*/ 729354 w 731771"/>
                  <a:gd name="connsiteY27" fmla="*/ 631930 h 1158940"/>
                  <a:gd name="connsiteX28" fmla="*/ 596997 w 731771"/>
                  <a:gd name="connsiteY28" fmla="*/ 557471 h 1158940"/>
                  <a:gd name="connsiteX29" fmla="*/ 340502 w 731771"/>
                  <a:gd name="connsiteY29" fmla="*/ 405049 h 1158940"/>
                  <a:gd name="connsiteX30" fmla="*/ 261330 w 731771"/>
                  <a:gd name="connsiteY30" fmla="*/ 325876 h 1158940"/>
                  <a:gd name="connsiteX31" fmla="*/ 355853 w 731771"/>
                  <a:gd name="connsiteY31" fmla="*/ 286834 h 1158940"/>
                  <a:gd name="connsiteX32" fmla="*/ 430433 w 731771"/>
                  <a:gd name="connsiteY32" fmla="*/ 364556 h 1158940"/>
                  <a:gd name="connsiteX33" fmla="*/ 599294 w 731771"/>
                  <a:gd name="connsiteY33" fmla="*/ 524352 h 1158940"/>
                  <a:gd name="connsiteX34" fmla="*/ 431641 w 731771"/>
                  <a:gd name="connsiteY34" fmla="*/ 300735 h 1158940"/>
                  <a:gd name="connsiteX35" fmla="*/ 583943 w 731771"/>
                  <a:gd name="connsiteY35" fmla="*/ 432246 h 1158940"/>
                  <a:gd name="connsiteX36" fmla="*/ 533175 w 731771"/>
                  <a:gd name="connsiteY36" fmla="*/ 347150 h 1158940"/>
                  <a:gd name="connsiteX37" fmla="*/ 660818 w 731771"/>
                  <a:gd name="connsiteY37" fmla="*/ 434663 h 1158940"/>
                  <a:gd name="connsiteX38" fmla="*/ 548647 w 731771"/>
                  <a:gd name="connsiteY38" fmla="*/ 324426 h 1158940"/>
                  <a:gd name="connsiteX39" fmla="*/ 680884 w 731771"/>
                  <a:gd name="connsiteY39" fmla="*/ 338931 h 1158940"/>
                  <a:gd name="connsiteX40" fmla="*/ 604249 w 731771"/>
                  <a:gd name="connsiteY40" fmla="*/ 296625 h 1158940"/>
                  <a:gd name="connsiteX41" fmla="*/ 527978 w 731771"/>
                  <a:gd name="connsiteY41" fmla="*/ 318503 h 1158940"/>
                  <a:gd name="connsiteX42" fmla="*/ 488210 w 731771"/>
                  <a:gd name="connsiteY42" fmla="*/ 301097 h 1158940"/>
                  <a:gd name="connsiteX43" fmla="*/ 637127 w 731771"/>
                  <a:gd name="connsiteY43" fmla="*/ 210079 h 1158940"/>
                  <a:gd name="connsiteX44" fmla="*/ 561581 w 731771"/>
                  <a:gd name="connsiteY44" fmla="*/ 212134 h 1158940"/>
                  <a:gd name="connsiteX45" fmla="*/ 553120 w 731771"/>
                  <a:gd name="connsiteY45" fmla="*/ 129698 h 1158940"/>
                  <a:gd name="connsiteX46" fmla="*/ 543692 w 731771"/>
                  <a:gd name="connsiteY46" fmla="*/ 216002 h 1158940"/>
                  <a:gd name="connsiteX47" fmla="*/ 475277 w 731771"/>
                  <a:gd name="connsiteY47" fmla="*/ 287801 h 1158940"/>
                  <a:gd name="connsiteX48" fmla="*/ 387643 w 731771"/>
                  <a:gd name="connsiteY48" fmla="*/ 252627 h 1158940"/>
                  <a:gd name="connsiteX49" fmla="*/ 464035 w 731771"/>
                  <a:gd name="connsiteY49" fmla="*/ 145411 h 1158940"/>
                  <a:gd name="connsiteX50" fmla="*/ 529428 w 731771"/>
                  <a:gd name="connsiteY50" fmla="*/ 102622 h 1158940"/>
                  <a:gd name="connsiteX51" fmla="*/ 462102 w 731771"/>
                  <a:gd name="connsiteY51" fmla="*/ 133324 h 1158940"/>
                  <a:gd name="connsiteX52" fmla="*/ 483375 w 731771"/>
                  <a:gd name="connsiteY52" fmla="*/ 34087 h 1158940"/>
                  <a:gd name="connsiteX53" fmla="*/ 444333 w 731771"/>
                  <a:gd name="connsiteY53" fmla="*/ 136951 h 1158940"/>
                  <a:gd name="connsiteX54" fmla="*/ 365161 w 731771"/>
                  <a:gd name="connsiteY54" fmla="*/ 239814 h 1158940"/>
                  <a:gd name="connsiteX55" fmla="*/ 242232 w 731771"/>
                  <a:gd name="connsiteY55" fmla="*/ 250451 h 1158940"/>
                  <a:gd name="connsiteX56" fmla="*/ 272934 w 731771"/>
                  <a:gd name="connsiteY56" fmla="*/ 146499 h 1158940"/>
                  <a:gd name="connsiteX57" fmla="*/ 386434 w 731771"/>
                  <a:gd name="connsiteY57" fmla="*/ 37834 h 1158940"/>
                  <a:gd name="connsiteX58" fmla="*/ 271362 w 731771"/>
                  <a:gd name="connsiteY58" fmla="*/ 130907 h 1158940"/>
                  <a:gd name="connsiteX59" fmla="*/ 265923 w 731771"/>
                  <a:gd name="connsiteY59" fmla="*/ 0 h 1158940"/>
                  <a:gd name="connsiteX60" fmla="*/ 258791 w 731771"/>
                  <a:gd name="connsiteY60" fmla="*/ 126434 h 1158940"/>
                  <a:gd name="connsiteX61" fmla="*/ 216244 w 731771"/>
                  <a:gd name="connsiteY61" fmla="*/ 239935 h 1158940"/>
                  <a:gd name="connsiteX62" fmla="*/ 54514 w 731771"/>
                  <a:gd name="connsiteY62" fmla="*/ 119424 h 1158940"/>
                  <a:gd name="connsiteX63" fmla="*/ 0 w 731771"/>
                  <a:gd name="connsiteY63" fmla="*/ 239935 h 11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31771" h="1158940">
                    <a:moveTo>
                      <a:pt x="242" y="239451"/>
                    </a:moveTo>
                    <a:cubicBezTo>
                      <a:pt x="242" y="239451"/>
                      <a:pt x="49921" y="291428"/>
                      <a:pt x="104194" y="293845"/>
                    </a:cubicBezTo>
                    <a:cubicBezTo>
                      <a:pt x="104194" y="293845"/>
                      <a:pt x="146741" y="367094"/>
                      <a:pt x="160883" y="383655"/>
                    </a:cubicBezTo>
                    <a:cubicBezTo>
                      <a:pt x="160883" y="383655"/>
                      <a:pt x="179740" y="499452"/>
                      <a:pt x="241265" y="549131"/>
                    </a:cubicBezTo>
                    <a:cubicBezTo>
                      <a:pt x="302790" y="598810"/>
                      <a:pt x="328778" y="627095"/>
                      <a:pt x="354765" y="676774"/>
                    </a:cubicBezTo>
                    <a:cubicBezTo>
                      <a:pt x="380753" y="726453"/>
                      <a:pt x="402027" y="754738"/>
                      <a:pt x="394896" y="794989"/>
                    </a:cubicBezTo>
                    <a:cubicBezTo>
                      <a:pt x="387764" y="835119"/>
                      <a:pt x="373622" y="913204"/>
                      <a:pt x="420884" y="972311"/>
                    </a:cubicBezTo>
                    <a:cubicBezTo>
                      <a:pt x="420884" y="972311"/>
                      <a:pt x="399731" y="917676"/>
                      <a:pt x="402148" y="879842"/>
                    </a:cubicBezTo>
                    <a:cubicBezTo>
                      <a:pt x="402148" y="879842"/>
                      <a:pt x="409280" y="819526"/>
                      <a:pt x="408071" y="798252"/>
                    </a:cubicBezTo>
                    <a:cubicBezTo>
                      <a:pt x="408071" y="798252"/>
                      <a:pt x="446871" y="907281"/>
                      <a:pt x="487122" y="926137"/>
                    </a:cubicBezTo>
                    <a:cubicBezTo>
                      <a:pt x="487122" y="926137"/>
                      <a:pt x="432729" y="837536"/>
                      <a:pt x="428015" y="801999"/>
                    </a:cubicBezTo>
                    <a:cubicBezTo>
                      <a:pt x="423301" y="766583"/>
                      <a:pt x="388006" y="662269"/>
                      <a:pt x="373743" y="642204"/>
                    </a:cubicBezTo>
                    <a:cubicBezTo>
                      <a:pt x="373743" y="642204"/>
                      <a:pt x="419191" y="652236"/>
                      <a:pt x="438168" y="699498"/>
                    </a:cubicBezTo>
                    <a:cubicBezTo>
                      <a:pt x="457025" y="746760"/>
                      <a:pt x="463552" y="768638"/>
                      <a:pt x="513110" y="833910"/>
                    </a:cubicBezTo>
                    <a:cubicBezTo>
                      <a:pt x="513110" y="833910"/>
                      <a:pt x="451223" y="706630"/>
                      <a:pt x="447718" y="672301"/>
                    </a:cubicBezTo>
                    <a:cubicBezTo>
                      <a:pt x="447718" y="672301"/>
                      <a:pt x="509605" y="736969"/>
                      <a:pt x="532088" y="791362"/>
                    </a:cubicBezTo>
                    <a:cubicBezTo>
                      <a:pt x="532088" y="791362"/>
                      <a:pt x="494254" y="674357"/>
                      <a:pt x="438773" y="643654"/>
                    </a:cubicBezTo>
                    <a:cubicBezTo>
                      <a:pt x="383171" y="612952"/>
                      <a:pt x="281637" y="546714"/>
                      <a:pt x="253231" y="503078"/>
                    </a:cubicBezTo>
                    <a:cubicBezTo>
                      <a:pt x="224826" y="459321"/>
                      <a:pt x="220112" y="442762"/>
                      <a:pt x="223738" y="420400"/>
                    </a:cubicBezTo>
                    <a:cubicBezTo>
                      <a:pt x="223738" y="420400"/>
                      <a:pt x="392720" y="530274"/>
                      <a:pt x="445904" y="539703"/>
                    </a:cubicBezTo>
                    <a:cubicBezTo>
                      <a:pt x="499089" y="549131"/>
                      <a:pt x="607755" y="670851"/>
                      <a:pt x="629029" y="720530"/>
                    </a:cubicBezTo>
                    <a:cubicBezTo>
                      <a:pt x="650302" y="770210"/>
                      <a:pt x="654533" y="999749"/>
                      <a:pt x="654533" y="1045803"/>
                    </a:cubicBezTo>
                    <a:cubicBezTo>
                      <a:pt x="654533" y="1083636"/>
                      <a:pt x="689224" y="1158941"/>
                      <a:pt x="689224" y="1158941"/>
                    </a:cubicBezTo>
                    <a:cubicBezTo>
                      <a:pt x="689224" y="1158941"/>
                      <a:pt x="652720" y="954180"/>
                      <a:pt x="666862" y="860865"/>
                    </a:cubicBezTo>
                    <a:cubicBezTo>
                      <a:pt x="666862" y="860865"/>
                      <a:pt x="696235" y="978113"/>
                      <a:pt x="731772" y="1006519"/>
                    </a:cubicBezTo>
                    <a:cubicBezTo>
                      <a:pt x="731772" y="1006519"/>
                      <a:pt x="684993" y="899182"/>
                      <a:pt x="681125" y="836690"/>
                    </a:cubicBezTo>
                    <a:cubicBezTo>
                      <a:pt x="677016" y="769363"/>
                      <a:pt x="585998" y="611019"/>
                      <a:pt x="551669" y="573185"/>
                    </a:cubicBezTo>
                    <a:cubicBezTo>
                      <a:pt x="551669" y="573185"/>
                      <a:pt x="662027" y="569317"/>
                      <a:pt x="729354" y="631930"/>
                    </a:cubicBezTo>
                    <a:cubicBezTo>
                      <a:pt x="729354" y="631930"/>
                      <a:pt x="709289" y="579954"/>
                      <a:pt x="596997" y="557471"/>
                    </a:cubicBezTo>
                    <a:cubicBezTo>
                      <a:pt x="484705" y="534989"/>
                      <a:pt x="350051" y="416895"/>
                      <a:pt x="340502" y="405049"/>
                    </a:cubicBezTo>
                    <a:cubicBezTo>
                      <a:pt x="331074" y="393203"/>
                      <a:pt x="261330" y="325876"/>
                      <a:pt x="261330" y="325876"/>
                    </a:cubicBezTo>
                    <a:cubicBezTo>
                      <a:pt x="261330" y="325876"/>
                      <a:pt x="306295" y="273901"/>
                      <a:pt x="355853" y="286834"/>
                    </a:cubicBezTo>
                    <a:cubicBezTo>
                      <a:pt x="405532" y="299889"/>
                      <a:pt x="421004" y="336151"/>
                      <a:pt x="430433" y="364556"/>
                    </a:cubicBezTo>
                    <a:cubicBezTo>
                      <a:pt x="439861" y="392962"/>
                      <a:pt x="488331" y="467420"/>
                      <a:pt x="599294" y="524352"/>
                    </a:cubicBezTo>
                    <a:cubicBezTo>
                      <a:pt x="599294" y="524352"/>
                      <a:pt x="433938" y="392841"/>
                      <a:pt x="431641" y="300735"/>
                    </a:cubicBezTo>
                    <a:cubicBezTo>
                      <a:pt x="431641" y="300735"/>
                      <a:pt x="505979" y="321162"/>
                      <a:pt x="583943" y="432246"/>
                    </a:cubicBezTo>
                    <a:cubicBezTo>
                      <a:pt x="583943" y="432246"/>
                      <a:pt x="560251" y="368424"/>
                      <a:pt x="533175" y="347150"/>
                    </a:cubicBezTo>
                    <a:cubicBezTo>
                      <a:pt x="533175" y="347150"/>
                      <a:pt x="605216" y="351865"/>
                      <a:pt x="660818" y="434663"/>
                    </a:cubicBezTo>
                    <a:cubicBezTo>
                      <a:pt x="660818" y="434663"/>
                      <a:pt x="617183" y="348118"/>
                      <a:pt x="548647" y="324426"/>
                    </a:cubicBezTo>
                    <a:cubicBezTo>
                      <a:pt x="548647" y="324426"/>
                      <a:pt x="602920" y="291669"/>
                      <a:pt x="680884" y="338931"/>
                    </a:cubicBezTo>
                    <a:cubicBezTo>
                      <a:pt x="680884" y="338931"/>
                      <a:pt x="633743" y="301460"/>
                      <a:pt x="604249" y="296625"/>
                    </a:cubicBezTo>
                    <a:cubicBezTo>
                      <a:pt x="574756" y="291790"/>
                      <a:pt x="527978" y="318503"/>
                      <a:pt x="527978" y="318503"/>
                    </a:cubicBezTo>
                    <a:lnTo>
                      <a:pt x="488210" y="301097"/>
                    </a:lnTo>
                    <a:cubicBezTo>
                      <a:pt x="488210" y="301097"/>
                      <a:pt x="570888" y="208870"/>
                      <a:pt x="637127" y="210079"/>
                    </a:cubicBezTo>
                    <a:cubicBezTo>
                      <a:pt x="637127" y="210079"/>
                      <a:pt x="587690" y="202706"/>
                      <a:pt x="561581" y="212134"/>
                    </a:cubicBezTo>
                    <a:cubicBezTo>
                      <a:pt x="561581" y="212134"/>
                      <a:pt x="540186" y="168740"/>
                      <a:pt x="553120" y="129698"/>
                    </a:cubicBezTo>
                    <a:cubicBezTo>
                      <a:pt x="553120" y="129698"/>
                      <a:pt x="524714" y="162817"/>
                      <a:pt x="543692" y="216002"/>
                    </a:cubicBezTo>
                    <a:lnTo>
                      <a:pt x="475277" y="287801"/>
                    </a:lnTo>
                    <a:lnTo>
                      <a:pt x="387643" y="252627"/>
                    </a:lnTo>
                    <a:cubicBezTo>
                      <a:pt x="387643" y="252627"/>
                      <a:pt x="462827" y="204519"/>
                      <a:pt x="464035" y="145411"/>
                    </a:cubicBezTo>
                    <a:cubicBezTo>
                      <a:pt x="464035" y="145411"/>
                      <a:pt x="518791" y="141543"/>
                      <a:pt x="529428" y="102622"/>
                    </a:cubicBezTo>
                    <a:cubicBezTo>
                      <a:pt x="529428" y="102622"/>
                      <a:pt x="492804" y="131027"/>
                      <a:pt x="462102" y="133324"/>
                    </a:cubicBezTo>
                    <a:cubicBezTo>
                      <a:pt x="462102" y="133324"/>
                      <a:pt x="447959" y="80140"/>
                      <a:pt x="483375" y="34087"/>
                    </a:cubicBezTo>
                    <a:cubicBezTo>
                      <a:pt x="483375" y="34087"/>
                      <a:pt x="434905" y="45932"/>
                      <a:pt x="444333" y="136951"/>
                    </a:cubicBezTo>
                    <a:cubicBezTo>
                      <a:pt x="444333" y="136951"/>
                      <a:pt x="450256" y="193640"/>
                      <a:pt x="365161" y="239814"/>
                    </a:cubicBezTo>
                    <a:cubicBezTo>
                      <a:pt x="280065" y="285867"/>
                      <a:pt x="242232" y="250451"/>
                      <a:pt x="242232" y="250451"/>
                    </a:cubicBezTo>
                    <a:cubicBezTo>
                      <a:pt x="242232" y="250451"/>
                      <a:pt x="272934" y="191344"/>
                      <a:pt x="272934" y="146499"/>
                    </a:cubicBezTo>
                    <a:cubicBezTo>
                      <a:pt x="272934" y="146499"/>
                      <a:pt x="374589" y="114589"/>
                      <a:pt x="386434" y="37834"/>
                    </a:cubicBezTo>
                    <a:cubicBezTo>
                      <a:pt x="386434" y="37834"/>
                      <a:pt x="333975" y="120270"/>
                      <a:pt x="271362" y="130907"/>
                    </a:cubicBezTo>
                    <a:cubicBezTo>
                      <a:pt x="271362" y="130907"/>
                      <a:pt x="244649" y="63821"/>
                      <a:pt x="265923" y="0"/>
                    </a:cubicBezTo>
                    <a:cubicBezTo>
                      <a:pt x="265923" y="0"/>
                      <a:pt x="229298" y="30702"/>
                      <a:pt x="258791" y="126434"/>
                    </a:cubicBezTo>
                    <a:cubicBezTo>
                      <a:pt x="258791" y="126434"/>
                      <a:pt x="255286" y="212738"/>
                      <a:pt x="216244" y="239935"/>
                    </a:cubicBezTo>
                    <a:cubicBezTo>
                      <a:pt x="216244" y="239935"/>
                      <a:pt x="92348" y="184333"/>
                      <a:pt x="54514" y="119424"/>
                    </a:cubicBezTo>
                    <a:cubicBezTo>
                      <a:pt x="19098" y="149280"/>
                      <a:pt x="5318" y="192069"/>
                      <a:pt x="0" y="239935"/>
                    </a:cubicBezTo>
                    <a:close/>
                  </a:path>
                </a:pathLst>
              </a:custGeom>
              <a:solidFill>
                <a:srgbClr val="9D0C57">
                  <a:alpha val="74902"/>
                </a:srgbClr>
              </a:solidFill>
              <a:ln w="12067" cap="flat">
                <a:noFill/>
                <a:prstDash val="solid"/>
                <a:miter/>
              </a:ln>
            </p:spPr>
            <p:txBody>
              <a:bodyPr rtlCol="0" anchor="ctr"/>
              <a:lstStyle/>
              <a:p>
                <a:endParaRPr lang="en-GB" sz="1600"/>
              </a:p>
            </p:txBody>
          </p:sp>
        </p:grpSp>
        <p:sp>
          <p:nvSpPr>
            <p:cNvPr id="9" name="Freeform: Shape 8">
              <a:extLst>
                <a:ext uri="{FF2B5EF4-FFF2-40B4-BE49-F238E27FC236}">
                  <a16:creationId xmlns:a16="http://schemas.microsoft.com/office/drawing/2014/main" id="{1867FD74-DB8E-3F2B-1D1F-C3C34DC7234F}"/>
                </a:ext>
              </a:extLst>
            </p:cNvPr>
            <p:cNvSpPr/>
            <p:nvPr/>
          </p:nvSpPr>
          <p:spPr>
            <a:xfrm flipH="1">
              <a:off x="3745179" y="4081196"/>
              <a:ext cx="691296" cy="1095978"/>
            </a:xfrm>
            <a:custGeom>
              <a:avLst/>
              <a:gdLst>
                <a:gd name="connsiteX0" fmla="*/ 242 w 731771"/>
                <a:gd name="connsiteY0" fmla="*/ 239451 h 1158940"/>
                <a:gd name="connsiteX1" fmla="*/ 104194 w 731771"/>
                <a:gd name="connsiteY1" fmla="*/ 293845 h 1158940"/>
                <a:gd name="connsiteX2" fmla="*/ 160883 w 731771"/>
                <a:gd name="connsiteY2" fmla="*/ 383655 h 1158940"/>
                <a:gd name="connsiteX3" fmla="*/ 241265 w 731771"/>
                <a:gd name="connsiteY3" fmla="*/ 549131 h 1158940"/>
                <a:gd name="connsiteX4" fmla="*/ 354765 w 731771"/>
                <a:gd name="connsiteY4" fmla="*/ 676774 h 1158940"/>
                <a:gd name="connsiteX5" fmla="*/ 394896 w 731771"/>
                <a:gd name="connsiteY5" fmla="*/ 794989 h 1158940"/>
                <a:gd name="connsiteX6" fmla="*/ 420884 w 731771"/>
                <a:gd name="connsiteY6" fmla="*/ 972311 h 1158940"/>
                <a:gd name="connsiteX7" fmla="*/ 402148 w 731771"/>
                <a:gd name="connsiteY7" fmla="*/ 879842 h 1158940"/>
                <a:gd name="connsiteX8" fmla="*/ 408071 w 731771"/>
                <a:gd name="connsiteY8" fmla="*/ 798252 h 1158940"/>
                <a:gd name="connsiteX9" fmla="*/ 487122 w 731771"/>
                <a:gd name="connsiteY9" fmla="*/ 926137 h 1158940"/>
                <a:gd name="connsiteX10" fmla="*/ 428015 w 731771"/>
                <a:gd name="connsiteY10" fmla="*/ 801999 h 1158940"/>
                <a:gd name="connsiteX11" fmla="*/ 373743 w 731771"/>
                <a:gd name="connsiteY11" fmla="*/ 642204 h 1158940"/>
                <a:gd name="connsiteX12" fmla="*/ 438168 w 731771"/>
                <a:gd name="connsiteY12" fmla="*/ 699498 h 1158940"/>
                <a:gd name="connsiteX13" fmla="*/ 513110 w 731771"/>
                <a:gd name="connsiteY13" fmla="*/ 833910 h 1158940"/>
                <a:gd name="connsiteX14" fmla="*/ 447718 w 731771"/>
                <a:gd name="connsiteY14" fmla="*/ 672301 h 1158940"/>
                <a:gd name="connsiteX15" fmla="*/ 532088 w 731771"/>
                <a:gd name="connsiteY15" fmla="*/ 791362 h 1158940"/>
                <a:gd name="connsiteX16" fmla="*/ 438773 w 731771"/>
                <a:gd name="connsiteY16" fmla="*/ 643654 h 1158940"/>
                <a:gd name="connsiteX17" fmla="*/ 253231 w 731771"/>
                <a:gd name="connsiteY17" fmla="*/ 503078 h 1158940"/>
                <a:gd name="connsiteX18" fmla="*/ 223738 w 731771"/>
                <a:gd name="connsiteY18" fmla="*/ 420400 h 1158940"/>
                <a:gd name="connsiteX19" fmla="*/ 445904 w 731771"/>
                <a:gd name="connsiteY19" fmla="*/ 539703 h 1158940"/>
                <a:gd name="connsiteX20" fmla="*/ 629029 w 731771"/>
                <a:gd name="connsiteY20" fmla="*/ 720530 h 1158940"/>
                <a:gd name="connsiteX21" fmla="*/ 654533 w 731771"/>
                <a:gd name="connsiteY21" fmla="*/ 1045803 h 1158940"/>
                <a:gd name="connsiteX22" fmla="*/ 689224 w 731771"/>
                <a:gd name="connsiteY22" fmla="*/ 1158941 h 1158940"/>
                <a:gd name="connsiteX23" fmla="*/ 666862 w 731771"/>
                <a:gd name="connsiteY23" fmla="*/ 860865 h 1158940"/>
                <a:gd name="connsiteX24" fmla="*/ 731772 w 731771"/>
                <a:gd name="connsiteY24" fmla="*/ 1006519 h 1158940"/>
                <a:gd name="connsiteX25" fmla="*/ 681125 w 731771"/>
                <a:gd name="connsiteY25" fmla="*/ 836690 h 1158940"/>
                <a:gd name="connsiteX26" fmla="*/ 551669 w 731771"/>
                <a:gd name="connsiteY26" fmla="*/ 573185 h 1158940"/>
                <a:gd name="connsiteX27" fmla="*/ 729354 w 731771"/>
                <a:gd name="connsiteY27" fmla="*/ 631930 h 1158940"/>
                <a:gd name="connsiteX28" fmla="*/ 596997 w 731771"/>
                <a:gd name="connsiteY28" fmla="*/ 557471 h 1158940"/>
                <a:gd name="connsiteX29" fmla="*/ 340502 w 731771"/>
                <a:gd name="connsiteY29" fmla="*/ 405049 h 1158940"/>
                <a:gd name="connsiteX30" fmla="*/ 261330 w 731771"/>
                <a:gd name="connsiteY30" fmla="*/ 325876 h 1158940"/>
                <a:gd name="connsiteX31" fmla="*/ 355853 w 731771"/>
                <a:gd name="connsiteY31" fmla="*/ 286834 h 1158940"/>
                <a:gd name="connsiteX32" fmla="*/ 430433 w 731771"/>
                <a:gd name="connsiteY32" fmla="*/ 364556 h 1158940"/>
                <a:gd name="connsiteX33" fmla="*/ 599294 w 731771"/>
                <a:gd name="connsiteY33" fmla="*/ 524352 h 1158940"/>
                <a:gd name="connsiteX34" fmla="*/ 431641 w 731771"/>
                <a:gd name="connsiteY34" fmla="*/ 300735 h 1158940"/>
                <a:gd name="connsiteX35" fmla="*/ 583943 w 731771"/>
                <a:gd name="connsiteY35" fmla="*/ 432246 h 1158940"/>
                <a:gd name="connsiteX36" fmla="*/ 533175 w 731771"/>
                <a:gd name="connsiteY36" fmla="*/ 347150 h 1158940"/>
                <a:gd name="connsiteX37" fmla="*/ 660818 w 731771"/>
                <a:gd name="connsiteY37" fmla="*/ 434663 h 1158940"/>
                <a:gd name="connsiteX38" fmla="*/ 548647 w 731771"/>
                <a:gd name="connsiteY38" fmla="*/ 324426 h 1158940"/>
                <a:gd name="connsiteX39" fmla="*/ 680884 w 731771"/>
                <a:gd name="connsiteY39" fmla="*/ 338931 h 1158940"/>
                <a:gd name="connsiteX40" fmla="*/ 604249 w 731771"/>
                <a:gd name="connsiteY40" fmla="*/ 296625 h 1158940"/>
                <a:gd name="connsiteX41" fmla="*/ 527978 w 731771"/>
                <a:gd name="connsiteY41" fmla="*/ 318503 h 1158940"/>
                <a:gd name="connsiteX42" fmla="*/ 488210 w 731771"/>
                <a:gd name="connsiteY42" fmla="*/ 301097 h 1158940"/>
                <a:gd name="connsiteX43" fmla="*/ 637127 w 731771"/>
                <a:gd name="connsiteY43" fmla="*/ 210079 h 1158940"/>
                <a:gd name="connsiteX44" fmla="*/ 561581 w 731771"/>
                <a:gd name="connsiteY44" fmla="*/ 212134 h 1158940"/>
                <a:gd name="connsiteX45" fmla="*/ 553120 w 731771"/>
                <a:gd name="connsiteY45" fmla="*/ 129698 h 1158940"/>
                <a:gd name="connsiteX46" fmla="*/ 543692 w 731771"/>
                <a:gd name="connsiteY46" fmla="*/ 216002 h 1158940"/>
                <a:gd name="connsiteX47" fmla="*/ 475277 w 731771"/>
                <a:gd name="connsiteY47" fmla="*/ 287801 h 1158940"/>
                <a:gd name="connsiteX48" fmla="*/ 387643 w 731771"/>
                <a:gd name="connsiteY48" fmla="*/ 252627 h 1158940"/>
                <a:gd name="connsiteX49" fmla="*/ 464035 w 731771"/>
                <a:gd name="connsiteY49" fmla="*/ 145411 h 1158940"/>
                <a:gd name="connsiteX50" fmla="*/ 529428 w 731771"/>
                <a:gd name="connsiteY50" fmla="*/ 102622 h 1158940"/>
                <a:gd name="connsiteX51" fmla="*/ 462102 w 731771"/>
                <a:gd name="connsiteY51" fmla="*/ 133324 h 1158940"/>
                <a:gd name="connsiteX52" fmla="*/ 483375 w 731771"/>
                <a:gd name="connsiteY52" fmla="*/ 34087 h 1158940"/>
                <a:gd name="connsiteX53" fmla="*/ 444333 w 731771"/>
                <a:gd name="connsiteY53" fmla="*/ 136951 h 1158940"/>
                <a:gd name="connsiteX54" fmla="*/ 365161 w 731771"/>
                <a:gd name="connsiteY54" fmla="*/ 239814 h 1158940"/>
                <a:gd name="connsiteX55" fmla="*/ 242232 w 731771"/>
                <a:gd name="connsiteY55" fmla="*/ 250451 h 1158940"/>
                <a:gd name="connsiteX56" fmla="*/ 272934 w 731771"/>
                <a:gd name="connsiteY56" fmla="*/ 146499 h 1158940"/>
                <a:gd name="connsiteX57" fmla="*/ 386434 w 731771"/>
                <a:gd name="connsiteY57" fmla="*/ 37834 h 1158940"/>
                <a:gd name="connsiteX58" fmla="*/ 271362 w 731771"/>
                <a:gd name="connsiteY58" fmla="*/ 130907 h 1158940"/>
                <a:gd name="connsiteX59" fmla="*/ 265923 w 731771"/>
                <a:gd name="connsiteY59" fmla="*/ 0 h 1158940"/>
                <a:gd name="connsiteX60" fmla="*/ 258791 w 731771"/>
                <a:gd name="connsiteY60" fmla="*/ 126434 h 1158940"/>
                <a:gd name="connsiteX61" fmla="*/ 216244 w 731771"/>
                <a:gd name="connsiteY61" fmla="*/ 239935 h 1158940"/>
                <a:gd name="connsiteX62" fmla="*/ 54514 w 731771"/>
                <a:gd name="connsiteY62" fmla="*/ 119424 h 1158940"/>
                <a:gd name="connsiteX63" fmla="*/ 0 w 731771"/>
                <a:gd name="connsiteY63" fmla="*/ 239935 h 11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31771" h="1158940">
                  <a:moveTo>
                    <a:pt x="242" y="239451"/>
                  </a:moveTo>
                  <a:cubicBezTo>
                    <a:pt x="242" y="239451"/>
                    <a:pt x="49921" y="291428"/>
                    <a:pt x="104194" y="293845"/>
                  </a:cubicBezTo>
                  <a:cubicBezTo>
                    <a:pt x="104194" y="293845"/>
                    <a:pt x="146741" y="367094"/>
                    <a:pt x="160883" y="383655"/>
                  </a:cubicBezTo>
                  <a:cubicBezTo>
                    <a:pt x="160883" y="383655"/>
                    <a:pt x="179740" y="499452"/>
                    <a:pt x="241265" y="549131"/>
                  </a:cubicBezTo>
                  <a:cubicBezTo>
                    <a:pt x="302790" y="598810"/>
                    <a:pt x="328778" y="627095"/>
                    <a:pt x="354765" y="676774"/>
                  </a:cubicBezTo>
                  <a:cubicBezTo>
                    <a:pt x="380753" y="726453"/>
                    <a:pt x="402027" y="754738"/>
                    <a:pt x="394896" y="794989"/>
                  </a:cubicBezTo>
                  <a:cubicBezTo>
                    <a:pt x="387764" y="835119"/>
                    <a:pt x="373622" y="913204"/>
                    <a:pt x="420884" y="972311"/>
                  </a:cubicBezTo>
                  <a:cubicBezTo>
                    <a:pt x="420884" y="972311"/>
                    <a:pt x="399731" y="917676"/>
                    <a:pt x="402148" y="879842"/>
                  </a:cubicBezTo>
                  <a:cubicBezTo>
                    <a:pt x="402148" y="879842"/>
                    <a:pt x="409280" y="819526"/>
                    <a:pt x="408071" y="798252"/>
                  </a:cubicBezTo>
                  <a:cubicBezTo>
                    <a:pt x="408071" y="798252"/>
                    <a:pt x="446871" y="907281"/>
                    <a:pt x="487122" y="926137"/>
                  </a:cubicBezTo>
                  <a:cubicBezTo>
                    <a:pt x="487122" y="926137"/>
                    <a:pt x="432729" y="837536"/>
                    <a:pt x="428015" y="801999"/>
                  </a:cubicBezTo>
                  <a:cubicBezTo>
                    <a:pt x="423301" y="766583"/>
                    <a:pt x="388006" y="662269"/>
                    <a:pt x="373743" y="642204"/>
                  </a:cubicBezTo>
                  <a:cubicBezTo>
                    <a:pt x="373743" y="642204"/>
                    <a:pt x="419191" y="652236"/>
                    <a:pt x="438168" y="699498"/>
                  </a:cubicBezTo>
                  <a:cubicBezTo>
                    <a:pt x="457025" y="746760"/>
                    <a:pt x="463552" y="768638"/>
                    <a:pt x="513110" y="833910"/>
                  </a:cubicBezTo>
                  <a:cubicBezTo>
                    <a:pt x="513110" y="833910"/>
                    <a:pt x="451223" y="706630"/>
                    <a:pt x="447718" y="672301"/>
                  </a:cubicBezTo>
                  <a:cubicBezTo>
                    <a:pt x="447718" y="672301"/>
                    <a:pt x="509605" y="736969"/>
                    <a:pt x="532088" y="791362"/>
                  </a:cubicBezTo>
                  <a:cubicBezTo>
                    <a:pt x="532088" y="791362"/>
                    <a:pt x="494254" y="674357"/>
                    <a:pt x="438773" y="643654"/>
                  </a:cubicBezTo>
                  <a:cubicBezTo>
                    <a:pt x="383171" y="612952"/>
                    <a:pt x="281637" y="546714"/>
                    <a:pt x="253231" y="503078"/>
                  </a:cubicBezTo>
                  <a:cubicBezTo>
                    <a:pt x="224826" y="459321"/>
                    <a:pt x="220112" y="442762"/>
                    <a:pt x="223738" y="420400"/>
                  </a:cubicBezTo>
                  <a:cubicBezTo>
                    <a:pt x="223738" y="420400"/>
                    <a:pt x="392720" y="530274"/>
                    <a:pt x="445904" y="539703"/>
                  </a:cubicBezTo>
                  <a:cubicBezTo>
                    <a:pt x="499089" y="549131"/>
                    <a:pt x="607755" y="670851"/>
                    <a:pt x="629029" y="720530"/>
                  </a:cubicBezTo>
                  <a:cubicBezTo>
                    <a:pt x="650302" y="770210"/>
                    <a:pt x="654533" y="999749"/>
                    <a:pt x="654533" y="1045803"/>
                  </a:cubicBezTo>
                  <a:cubicBezTo>
                    <a:pt x="654533" y="1083636"/>
                    <a:pt x="689224" y="1158941"/>
                    <a:pt x="689224" y="1158941"/>
                  </a:cubicBezTo>
                  <a:cubicBezTo>
                    <a:pt x="689224" y="1158941"/>
                    <a:pt x="652720" y="954180"/>
                    <a:pt x="666862" y="860865"/>
                  </a:cubicBezTo>
                  <a:cubicBezTo>
                    <a:pt x="666862" y="860865"/>
                    <a:pt x="696235" y="978113"/>
                    <a:pt x="731772" y="1006519"/>
                  </a:cubicBezTo>
                  <a:cubicBezTo>
                    <a:pt x="731772" y="1006519"/>
                    <a:pt x="684993" y="899182"/>
                    <a:pt x="681125" y="836690"/>
                  </a:cubicBezTo>
                  <a:cubicBezTo>
                    <a:pt x="677016" y="769363"/>
                    <a:pt x="585998" y="611019"/>
                    <a:pt x="551669" y="573185"/>
                  </a:cubicBezTo>
                  <a:cubicBezTo>
                    <a:pt x="551669" y="573185"/>
                    <a:pt x="662027" y="569317"/>
                    <a:pt x="729354" y="631930"/>
                  </a:cubicBezTo>
                  <a:cubicBezTo>
                    <a:pt x="729354" y="631930"/>
                    <a:pt x="709289" y="579954"/>
                    <a:pt x="596997" y="557471"/>
                  </a:cubicBezTo>
                  <a:cubicBezTo>
                    <a:pt x="484705" y="534989"/>
                    <a:pt x="350051" y="416895"/>
                    <a:pt x="340502" y="405049"/>
                  </a:cubicBezTo>
                  <a:cubicBezTo>
                    <a:pt x="331074" y="393203"/>
                    <a:pt x="261330" y="325876"/>
                    <a:pt x="261330" y="325876"/>
                  </a:cubicBezTo>
                  <a:cubicBezTo>
                    <a:pt x="261330" y="325876"/>
                    <a:pt x="306295" y="273901"/>
                    <a:pt x="355853" y="286834"/>
                  </a:cubicBezTo>
                  <a:cubicBezTo>
                    <a:pt x="405532" y="299889"/>
                    <a:pt x="421004" y="336151"/>
                    <a:pt x="430433" y="364556"/>
                  </a:cubicBezTo>
                  <a:cubicBezTo>
                    <a:pt x="439861" y="392962"/>
                    <a:pt x="488331" y="467420"/>
                    <a:pt x="599294" y="524352"/>
                  </a:cubicBezTo>
                  <a:cubicBezTo>
                    <a:pt x="599294" y="524352"/>
                    <a:pt x="433938" y="392841"/>
                    <a:pt x="431641" y="300735"/>
                  </a:cubicBezTo>
                  <a:cubicBezTo>
                    <a:pt x="431641" y="300735"/>
                    <a:pt x="505979" y="321162"/>
                    <a:pt x="583943" y="432246"/>
                  </a:cubicBezTo>
                  <a:cubicBezTo>
                    <a:pt x="583943" y="432246"/>
                    <a:pt x="560251" y="368424"/>
                    <a:pt x="533175" y="347150"/>
                  </a:cubicBezTo>
                  <a:cubicBezTo>
                    <a:pt x="533175" y="347150"/>
                    <a:pt x="605216" y="351865"/>
                    <a:pt x="660818" y="434663"/>
                  </a:cubicBezTo>
                  <a:cubicBezTo>
                    <a:pt x="660818" y="434663"/>
                    <a:pt x="617183" y="348118"/>
                    <a:pt x="548647" y="324426"/>
                  </a:cubicBezTo>
                  <a:cubicBezTo>
                    <a:pt x="548647" y="324426"/>
                    <a:pt x="602920" y="291669"/>
                    <a:pt x="680884" y="338931"/>
                  </a:cubicBezTo>
                  <a:cubicBezTo>
                    <a:pt x="680884" y="338931"/>
                    <a:pt x="633743" y="301460"/>
                    <a:pt x="604249" y="296625"/>
                  </a:cubicBezTo>
                  <a:cubicBezTo>
                    <a:pt x="574756" y="291790"/>
                    <a:pt x="527978" y="318503"/>
                    <a:pt x="527978" y="318503"/>
                  </a:cubicBezTo>
                  <a:lnTo>
                    <a:pt x="488210" y="301097"/>
                  </a:lnTo>
                  <a:cubicBezTo>
                    <a:pt x="488210" y="301097"/>
                    <a:pt x="570888" y="208870"/>
                    <a:pt x="637127" y="210079"/>
                  </a:cubicBezTo>
                  <a:cubicBezTo>
                    <a:pt x="637127" y="210079"/>
                    <a:pt x="587690" y="202706"/>
                    <a:pt x="561581" y="212134"/>
                  </a:cubicBezTo>
                  <a:cubicBezTo>
                    <a:pt x="561581" y="212134"/>
                    <a:pt x="540186" y="168740"/>
                    <a:pt x="553120" y="129698"/>
                  </a:cubicBezTo>
                  <a:cubicBezTo>
                    <a:pt x="553120" y="129698"/>
                    <a:pt x="524714" y="162817"/>
                    <a:pt x="543692" y="216002"/>
                  </a:cubicBezTo>
                  <a:lnTo>
                    <a:pt x="475277" y="287801"/>
                  </a:lnTo>
                  <a:lnTo>
                    <a:pt x="387643" y="252627"/>
                  </a:lnTo>
                  <a:cubicBezTo>
                    <a:pt x="387643" y="252627"/>
                    <a:pt x="462827" y="204519"/>
                    <a:pt x="464035" y="145411"/>
                  </a:cubicBezTo>
                  <a:cubicBezTo>
                    <a:pt x="464035" y="145411"/>
                    <a:pt x="518791" y="141543"/>
                    <a:pt x="529428" y="102622"/>
                  </a:cubicBezTo>
                  <a:cubicBezTo>
                    <a:pt x="529428" y="102622"/>
                    <a:pt x="492804" y="131027"/>
                    <a:pt x="462102" y="133324"/>
                  </a:cubicBezTo>
                  <a:cubicBezTo>
                    <a:pt x="462102" y="133324"/>
                    <a:pt x="447959" y="80140"/>
                    <a:pt x="483375" y="34087"/>
                  </a:cubicBezTo>
                  <a:cubicBezTo>
                    <a:pt x="483375" y="34087"/>
                    <a:pt x="434905" y="45932"/>
                    <a:pt x="444333" y="136951"/>
                  </a:cubicBezTo>
                  <a:cubicBezTo>
                    <a:pt x="444333" y="136951"/>
                    <a:pt x="450256" y="193640"/>
                    <a:pt x="365161" y="239814"/>
                  </a:cubicBezTo>
                  <a:cubicBezTo>
                    <a:pt x="280065" y="285867"/>
                    <a:pt x="242232" y="250451"/>
                    <a:pt x="242232" y="250451"/>
                  </a:cubicBezTo>
                  <a:cubicBezTo>
                    <a:pt x="242232" y="250451"/>
                    <a:pt x="272934" y="191344"/>
                    <a:pt x="272934" y="146499"/>
                  </a:cubicBezTo>
                  <a:cubicBezTo>
                    <a:pt x="272934" y="146499"/>
                    <a:pt x="374589" y="114589"/>
                    <a:pt x="386434" y="37834"/>
                  </a:cubicBezTo>
                  <a:cubicBezTo>
                    <a:pt x="386434" y="37834"/>
                    <a:pt x="333975" y="120270"/>
                    <a:pt x="271362" y="130907"/>
                  </a:cubicBezTo>
                  <a:cubicBezTo>
                    <a:pt x="271362" y="130907"/>
                    <a:pt x="244649" y="63821"/>
                    <a:pt x="265923" y="0"/>
                  </a:cubicBezTo>
                  <a:cubicBezTo>
                    <a:pt x="265923" y="0"/>
                    <a:pt x="229298" y="30702"/>
                    <a:pt x="258791" y="126434"/>
                  </a:cubicBezTo>
                  <a:cubicBezTo>
                    <a:pt x="258791" y="126434"/>
                    <a:pt x="255286" y="212738"/>
                    <a:pt x="216244" y="239935"/>
                  </a:cubicBezTo>
                  <a:cubicBezTo>
                    <a:pt x="216244" y="239935"/>
                    <a:pt x="92348" y="184333"/>
                    <a:pt x="54514" y="119424"/>
                  </a:cubicBezTo>
                  <a:cubicBezTo>
                    <a:pt x="19098" y="149280"/>
                    <a:pt x="5318" y="192069"/>
                    <a:pt x="0" y="239935"/>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grpSp>
      <p:sp>
        <p:nvSpPr>
          <p:cNvPr id="1133" name="Rectangle: Rounded Corners 1132">
            <a:extLst>
              <a:ext uri="{FF2B5EF4-FFF2-40B4-BE49-F238E27FC236}">
                <a16:creationId xmlns:a16="http://schemas.microsoft.com/office/drawing/2014/main" id="{F938D81F-CA35-8821-ABB4-17CCED1CB277}"/>
              </a:ext>
            </a:extLst>
          </p:cNvPr>
          <p:cNvSpPr/>
          <p:nvPr/>
        </p:nvSpPr>
        <p:spPr>
          <a:xfrm flipH="1">
            <a:off x="2592962" y="2013009"/>
            <a:ext cx="1516386" cy="1281914"/>
          </a:xfrm>
          <a:prstGeom prst="roundRect">
            <a:avLst>
              <a:gd name="adj" fmla="val 5501"/>
            </a:avLst>
          </a:prstGeom>
          <a:solidFill>
            <a:schemeClr val="bg1">
              <a:alpha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90" name="TextBox 789">
            <a:extLst>
              <a:ext uri="{FF2B5EF4-FFF2-40B4-BE49-F238E27FC236}">
                <a16:creationId xmlns:a16="http://schemas.microsoft.com/office/drawing/2014/main" id="{A522494D-B361-D166-E7A0-ACBE684C7A4D}"/>
              </a:ext>
            </a:extLst>
          </p:cNvPr>
          <p:cNvSpPr txBox="1"/>
          <p:nvPr/>
        </p:nvSpPr>
        <p:spPr>
          <a:xfrm>
            <a:off x="2683392" y="2016602"/>
            <a:ext cx="1326567" cy="276999"/>
          </a:xfrm>
          <a:prstGeom prst="rect">
            <a:avLst/>
          </a:prstGeom>
          <a:noFill/>
        </p:spPr>
        <p:txBody>
          <a:bodyPr wrap="square" rtlCol="0">
            <a:spAutoFit/>
          </a:bodyPr>
          <a:lstStyle/>
          <a:p>
            <a:pPr algn="ctr"/>
            <a:r>
              <a:rPr lang="en-GB" sz="1200" b="1" dirty="0">
                <a:solidFill>
                  <a:schemeClr val="tx2"/>
                </a:solidFill>
              </a:rPr>
              <a:t>Transient damage</a:t>
            </a:r>
          </a:p>
        </p:txBody>
      </p:sp>
      <p:sp>
        <p:nvSpPr>
          <p:cNvPr id="794" name="Rectangle: Top Corners Rounded 394">
            <a:extLst>
              <a:ext uri="{FF2B5EF4-FFF2-40B4-BE49-F238E27FC236}">
                <a16:creationId xmlns:a16="http://schemas.microsoft.com/office/drawing/2014/main" id="{B0315EA0-D0DB-577C-4B37-C758C0AFD5A3}"/>
              </a:ext>
            </a:extLst>
          </p:cNvPr>
          <p:cNvSpPr/>
          <p:nvPr/>
        </p:nvSpPr>
        <p:spPr>
          <a:xfrm rot="16200000">
            <a:off x="3099226" y="210346"/>
            <a:ext cx="370770" cy="3101100"/>
          </a:xfrm>
          <a:prstGeom prst="roundRect">
            <a:avLst/>
          </a:prstGeom>
          <a:solidFill>
            <a:srgbClr val="FFFF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 lIns="0" tIns="108000" rIns="0" bIns="0" rtlCol="0" anchor="ctr"/>
          <a:lstStyle/>
          <a:p>
            <a:pPr algn="ctr">
              <a:defRPr/>
            </a:pPr>
            <a:r>
              <a:rPr lang="en-GB" sz="1200" dirty="0">
                <a:solidFill>
                  <a:srgbClr val="590995"/>
                </a:solidFill>
                <a:latin typeface="Calibri" panose="020F0502020204030204"/>
              </a:rPr>
              <a:t> The healthy airway is capable of self-repair in </a:t>
            </a:r>
            <a:br>
              <a:rPr lang="en-GB" sz="1200" dirty="0">
                <a:solidFill>
                  <a:srgbClr val="590995"/>
                </a:solidFill>
                <a:latin typeface="Calibri" panose="020F0502020204030204"/>
              </a:rPr>
            </a:br>
            <a:r>
              <a:rPr lang="en-GB" sz="1200" dirty="0">
                <a:solidFill>
                  <a:srgbClr val="590995"/>
                </a:solidFill>
                <a:latin typeface="Calibri" panose="020F0502020204030204"/>
              </a:rPr>
              <a:t> response to transient damage</a:t>
            </a:r>
            <a:r>
              <a:rPr lang="en-GB" sz="1200" baseline="30000" dirty="0">
                <a:solidFill>
                  <a:srgbClr val="590995"/>
                </a:solidFill>
                <a:latin typeface="Calibri" panose="020F0502020204030204"/>
              </a:rPr>
              <a:t>1,2</a:t>
            </a:r>
          </a:p>
        </p:txBody>
      </p:sp>
      <p:sp>
        <p:nvSpPr>
          <p:cNvPr id="795" name="TextBox 794">
            <a:extLst>
              <a:ext uri="{FF2B5EF4-FFF2-40B4-BE49-F238E27FC236}">
                <a16:creationId xmlns:a16="http://schemas.microsoft.com/office/drawing/2014/main" id="{5ACFE0DE-63BC-C4B7-49D6-B0358CC4841E}"/>
              </a:ext>
            </a:extLst>
          </p:cNvPr>
          <p:cNvSpPr txBox="1"/>
          <p:nvPr/>
        </p:nvSpPr>
        <p:spPr>
          <a:xfrm>
            <a:off x="1713985" y="1274453"/>
            <a:ext cx="3169211" cy="338554"/>
          </a:xfrm>
          <a:prstGeom prst="rect">
            <a:avLst/>
          </a:prstGeom>
          <a:noFill/>
        </p:spPr>
        <p:txBody>
          <a:bodyPr wrap="square">
            <a:spAutoFit/>
          </a:bodyPr>
          <a:lstStyle/>
          <a:p>
            <a:pPr algn="ctr">
              <a:defRPr/>
            </a:pPr>
            <a:r>
              <a:rPr lang="en-GB" sz="1600" b="1" dirty="0">
                <a:solidFill>
                  <a:srgbClr val="28ABE1"/>
                </a:solidFill>
                <a:latin typeface="Calibri" panose="020F0502020204030204"/>
              </a:rPr>
              <a:t>Reversible airway remodelling</a:t>
            </a:r>
            <a:endParaRPr lang="en-GB" sz="1600" dirty="0">
              <a:solidFill>
                <a:srgbClr val="28ABE1"/>
              </a:solidFill>
              <a:latin typeface="Calibri" panose="020F0502020204030204"/>
            </a:endParaRPr>
          </a:p>
        </p:txBody>
      </p:sp>
      <p:sp>
        <p:nvSpPr>
          <p:cNvPr id="796" name="Rectangle: Rounded Corners 795">
            <a:extLst>
              <a:ext uri="{FF2B5EF4-FFF2-40B4-BE49-F238E27FC236}">
                <a16:creationId xmlns:a16="http://schemas.microsoft.com/office/drawing/2014/main" id="{049CF682-EDD3-BAFA-D969-FBADE749F453}"/>
              </a:ext>
            </a:extLst>
          </p:cNvPr>
          <p:cNvSpPr/>
          <p:nvPr/>
        </p:nvSpPr>
        <p:spPr>
          <a:xfrm flipH="1">
            <a:off x="4752400" y="4782681"/>
            <a:ext cx="2698795" cy="667201"/>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dirty="0">
                <a:solidFill>
                  <a:srgbClr val="FFFFFF"/>
                </a:solidFill>
                <a:latin typeface="Calibri" panose="020F0502020204030204"/>
              </a:rPr>
              <a:t>Over time, accumulation of damage results in structural changes that affect clinical outcomes in asthma</a:t>
            </a:r>
            <a:r>
              <a:rPr lang="en-GB" sz="1200" baseline="30000" dirty="0">
                <a:solidFill>
                  <a:srgbClr val="FFFFFF"/>
                </a:solidFill>
                <a:latin typeface="Calibri" panose="020F0502020204030204"/>
              </a:rPr>
              <a:t>1,5</a:t>
            </a:r>
          </a:p>
        </p:txBody>
      </p:sp>
      <p:sp>
        <p:nvSpPr>
          <p:cNvPr id="797" name="Rectangle: Top Corners Rounded 394">
            <a:extLst>
              <a:ext uri="{FF2B5EF4-FFF2-40B4-BE49-F238E27FC236}">
                <a16:creationId xmlns:a16="http://schemas.microsoft.com/office/drawing/2014/main" id="{D0D418C5-2CED-D7D7-3C34-6D7C3AC50AAF}"/>
              </a:ext>
            </a:extLst>
          </p:cNvPr>
          <p:cNvSpPr/>
          <p:nvPr/>
        </p:nvSpPr>
        <p:spPr>
          <a:xfrm rot="5400000" flipH="1">
            <a:off x="8755719" y="55125"/>
            <a:ext cx="370770" cy="3411541"/>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108000" rIns="0" bIns="144000" rtlCol="0" anchor="ctr"/>
          <a:lstStyle/>
          <a:p>
            <a:pPr algn="ctr">
              <a:defRPr/>
            </a:pPr>
            <a:r>
              <a:rPr lang="en-GB" sz="1200" dirty="0">
                <a:solidFill>
                  <a:srgbClr val="590995"/>
                </a:solidFill>
                <a:latin typeface="Calibri" panose="020F0502020204030204"/>
              </a:rPr>
              <a:t>In the asthmatic airway, repetitive or prolonged damage can lead to an aberrant repair response</a:t>
            </a:r>
            <a:r>
              <a:rPr lang="en-GB" sz="1200" baseline="30000" dirty="0">
                <a:solidFill>
                  <a:srgbClr val="590995"/>
                </a:solidFill>
                <a:latin typeface="Calibri" panose="020F0502020204030204"/>
              </a:rPr>
              <a:t>1–4</a:t>
            </a:r>
          </a:p>
        </p:txBody>
      </p:sp>
      <p:sp>
        <p:nvSpPr>
          <p:cNvPr id="798" name="TextBox 797">
            <a:extLst>
              <a:ext uri="{FF2B5EF4-FFF2-40B4-BE49-F238E27FC236}">
                <a16:creationId xmlns:a16="http://schemas.microsoft.com/office/drawing/2014/main" id="{83EAB4D2-D522-3C9D-4530-39E7FE53B516}"/>
              </a:ext>
            </a:extLst>
          </p:cNvPr>
          <p:cNvSpPr txBox="1"/>
          <p:nvPr/>
        </p:nvSpPr>
        <p:spPr>
          <a:xfrm>
            <a:off x="7356499" y="1277241"/>
            <a:ext cx="3169211" cy="338554"/>
          </a:xfrm>
          <a:prstGeom prst="rect">
            <a:avLst/>
          </a:prstGeom>
          <a:noFill/>
        </p:spPr>
        <p:txBody>
          <a:bodyPr wrap="square">
            <a:spAutoFit/>
          </a:bodyPr>
          <a:lstStyle/>
          <a:p>
            <a:pPr algn="ctr">
              <a:defRPr/>
            </a:pPr>
            <a:r>
              <a:rPr lang="en-GB" sz="1600" b="1">
                <a:solidFill>
                  <a:srgbClr val="28ABE1"/>
                </a:solidFill>
                <a:latin typeface="Calibri" panose="020F0502020204030204"/>
              </a:rPr>
              <a:t>Established airway remodelling</a:t>
            </a:r>
            <a:endParaRPr lang="en-GB" sz="1600">
              <a:solidFill>
                <a:srgbClr val="28ABE1"/>
              </a:solidFill>
              <a:latin typeface="Calibri" panose="020F0502020204030204"/>
            </a:endParaRPr>
          </a:p>
        </p:txBody>
      </p:sp>
      <p:grpSp>
        <p:nvGrpSpPr>
          <p:cNvPr id="940" name="Group 939">
            <a:extLst>
              <a:ext uri="{FF2B5EF4-FFF2-40B4-BE49-F238E27FC236}">
                <a16:creationId xmlns:a16="http://schemas.microsoft.com/office/drawing/2014/main" id="{89C287A8-E390-8800-DCBC-C8E8AEEBCCA7}"/>
              </a:ext>
            </a:extLst>
          </p:cNvPr>
          <p:cNvGrpSpPr/>
          <p:nvPr/>
        </p:nvGrpSpPr>
        <p:grpSpPr>
          <a:xfrm>
            <a:off x="2772804" y="2644759"/>
            <a:ext cx="1134888" cy="519432"/>
            <a:chOff x="6381002" y="1434132"/>
            <a:chExt cx="1224696" cy="560537"/>
          </a:xfrm>
        </p:grpSpPr>
        <p:grpSp>
          <p:nvGrpSpPr>
            <p:cNvPr id="941" name="Epithelial Cell">
              <a:extLst>
                <a:ext uri="{FF2B5EF4-FFF2-40B4-BE49-F238E27FC236}">
                  <a16:creationId xmlns:a16="http://schemas.microsoft.com/office/drawing/2014/main" id="{2C3887F7-7FA3-387A-4AA4-445E1F00EC18}"/>
                </a:ext>
              </a:extLst>
            </p:cNvPr>
            <p:cNvGrpSpPr/>
            <p:nvPr/>
          </p:nvGrpSpPr>
          <p:grpSpPr>
            <a:xfrm>
              <a:off x="6623051" y="1518208"/>
              <a:ext cx="253365" cy="475427"/>
              <a:chOff x="8520041" y="1805888"/>
              <a:chExt cx="506734" cy="942935"/>
            </a:xfrm>
          </p:grpSpPr>
          <p:sp>
            <p:nvSpPr>
              <p:cNvPr id="992" name="Freeform: Shape 991">
                <a:extLst>
                  <a:ext uri="{FF2B5EF4-FFF2-40B4-BE49-F238E27FC236}">
                    <a16:creationId xmlns:a16="http://schemas.microsoft.com/office/drawing/2014/main" id="{646C9BAE-7E06-9711-A161-F56B732AEFE6}"/>
                  </a:ext>
                </a:extLst>
              </p:cNvPr>
              <p:cNvSpPr/>
              <p:nvPr/>
            </p:nvSpPr>
            <p:spPr>
              <a:xfrm>
                <a:off x="856133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93" name="Freeform: Shape 992">
                <a:extLst>
                  <a:ext uri="{FF2B5EF4-FFF2-40B4-BE49-F238E27FC236}">
                    <a16:creationId xmlns:a16="http://schemas.microsoft.com/office/drawing/2014/main" id="{FBA02356-200F-2380-9AEF-41FF9DFA66FC}"/>
                  </a:ext>
                </a:extLst>
              </p:cNvPr>
              <p:cNvSpPr/>
              <p:nvPr/>
            </p:nvSpPr>
            <p:spPr>
              <a:xfrm>
                <a:off x="861549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4" name="Freeform: Shape 993">
                <a:extLst>
                  <a:ext uri="{FF2B5EF4-FFF2-40B4-BE49-F238E27FC236}">
                    <a16:creationId xmlns:a16="http://schemas.microsoft.com/office/drawing/2014/main" id="{C67476CD-69B2-A612-584D-0564A9683922}"/>
                  </a:ext>
                </a:extLst>
              </p:cNvPr>
              <p:cNvSpPr/>
              <p:nvPr/>
            </p:nvSpPr>
            <p:spPr>
              <a:xfrm>
                <a:off x="866326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5" name="Freeform: Shape 994">
                <a:extLst>
                  <a:ext uri="{FF2B5EF4-FFF2-40B4-BE49-F238E27FC236}">
                    <a16:creationId xmlns:a16="http://schemas.microsoft.com/office/drawing/2014/main" id="{3B087080-1BE1-F3C7-B2E5-9E240003644F}"/>
                  </a:ext>
                </a:extLst>
              </p:cNvPr>
              <p:cNvSpPr/>
              <p:nvPr/>
            </p:nvSpPr>
            <p:spPr>
              <a:xfrm>
                <a:off x="871339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6" name="Freeform: Shape 995">
                <a:extLst>
                  <a:ext uri="{FF2B5EF4-FFF2-40B4-BE49-F238E27FC236}">
                    <a16:creationId xmlns:a16="http://schemas.microsoft.com/office/drawing/2014/main" id="{4606BC16-E437-A0D7-420C-2755E2CECA1C}"/>
                  </a:ext>
                </a:extLst>
              </p:cNvPr>
              <p:cNvSpPr/>
              <p:nvPr/>
            </p:nvSpPr>
            <p:spPr>
              <a:xfrm>
                <a:off x="876129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7" name="Freeform: Shape 996">
                <a:extLst>
                  <a:ext uri="{FF2B5EF4-FFF2-40B4-BE49-F238E27FC236}">
                    <a16:creationId xmlns:a16="http://schemas.microsoft.com/office/drawing/2014/main" id="{DDB535A6-DC36-E2AA-C8B1-9DC353F77841}"/>
                  </a:ext>
                </a:extLst>
              </p:cNvPr>
              <p:cNvSpPr/>
              <p:nvPr/>
            </p:nvSpPr>
            <p:spPr>
              <a:xfrm>
                <a:off x="880712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8" name="Freeform: Shape 997">
                <a:extLst>
                  <a:ext uri="{FF2B5EF4-FFF2-40B4-BE49-F238E27FC236}">
                    <a16:creationId xmlns:a16="http://schemas.microsoft.com/office/drawing/2014/main" id="{8E34BE12-87BE-AC2E-7309-A0131087A9CF}"/>
                  </a:ext>
                </a:extLst>
              </p:cNvPr>
              <p:cNvSpPr/>
              <p:nvPr/>
            </p:nvSpPr>
            <p:spPr>
              <a:xfrm>
                <a:off x="885919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9" name="Freeform: Shape 998">
                <a:extLst>
                  <a:ext uri="{FF2B5EF4-FFF2-40B4-BE49-F238E27FC236}">
                    <a16:creationId xmlns:a16="http://schemas.microsoft.com/office/drawing/2014/main" id="{BABF85D5-4A37-0360-C047-BC544EB2C659}"/>
                  </a:ext>
                </a:extLst>
              </p:cNvPr>
              <p:cNvSpPr/>
              <p:nvPr/>
            </p:nvSpPr>
            <p:spPr>
              <a:xfrm>
                <a:off x="890502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1000" name="Freeform: Shape 999">
                <a:extLst>
                  <a:ext uri="{FF2B5EF4-FFF2-40B4-BE49-F238E27FC236}">
                    <a16:creationId xmlns:a16="http://schemas.microsoft.com/office/drawing/2014/main" id="{4D8DF15B-D922-80D4-942D-2E193C5E1B94}"/>
                  </a:ext>
                </a:extLst>
              </p:cNvPr>
              <p:cNvSpPr/>
              <p:nvPr/>
            </p:nvSpPr>
            <p:spPr>
              <a:xfrm>
                <a:off x="894632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1001" name="Group 1000">
                <a:extLst>
                  <a:ext uri="{FF2B5EF4-FFF2-40B4-BE49-F238E27FC236}">
                    <a16:creationId xmlns:a16="http://schemas.microsoft.com/office/drawing/2014/main" id="{07F0A781-8CEF-8F45-6FD2-38C89B87037B}"/>
                  </a:ext>
                </a:extLst>
              </p:cNvPr>
              <p:cNvGrpSpPr/>
              <p:nvPr/>
            </p:nvGrpSpPr>
            <p:grpSpPr>
              <a:xfrm>
                <a:off x="8520041" y="2033317"/>
                <a:ext cx="506734" cy="715506"/>
                <a:chOff x="664078" y="1946983"/>
                <a:chExt cx="506734" cy="715506"/>
              </a:xfrm>
            </p:grpSpPr>
            <p:sp>
              <p:nvSpPr>
                <p:cNvPr id="1002" name="Rectangle: Rounded Corners 1001">
                  <a:extLst>
                    <a:ext uri="{FF2B5EF4-FFF2-40B4-BE49-F238E27FC236}">
                      <a16:creationId xmlns:a16="http://schemas.microsoft.com/office/drawing/2014/main" id="{190C3960-A866-3C5C-96FF-779650484D8F}"/>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1003" name="Oval 1002">
                  <a:extLst>
                    <a:ext uri="{FF2B5EF4-FFF2-40B4-BE49-F238E27FC236}">
                      <a16:creationId xmlns:a16="http://schemas.microsoft.com/office/drawing/2014/main" id="{1FCCEFF2-91EC-E2BC-3DD4-794A30A68B4F}"/>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942" name="Epithelial Cell">
              <a:extLst>
                <a:ext uri="{FF2B5EF4-FFF2-40B4-BE49-F238E27FC236}">
                  <a16:creationId xmlns:a16="http://schemas.microsoft.com/office/drawing/2014/main" id="{240B8190-F170-C6A9-C82F-0C0F9C65BB61}"/>
                </a:ext>
              </a:extLst>
            </p:cNvPr>
            <p:cNvGrpSpPr/>
            <p:nvPr/>
          </p:nvGrpSpPr>
          <p:grpSpPr>
            <a:xfrm>
              <a:off x="6875227" y="1515999"/>
              <a:ext cx="267365" cy="475427"/>
              <a:chOff x="9028803" y="1805888"/>
              <a:chExt cx="534735" cy="942935"/>
            </a:xfrm>
          </p:grpSpPr>
          <p:sp>
            <p:nvSpPr>
              <p:cNvPr id="980" name="Freeform: Shape 979">
                <a:extLst>
                  <a:ext uri="{FF2B5EF4-FFF2-40B4-BE49-F238E27FC236}">
                    <a16:creationId xmlns:a16="http://schemas.microsoft.com/office/drawing/2014/main" id="{CCFC3642-C67C-3BEC-F0AF-5C6DE5B0ECEC}"/>
                  </a:ext>
                </a:extLst>
              </p:cNvPr>
              <p:cNvSpPr/>
              <p:nvPr/>
            </p:nvSpPr>
            <p:spPr>
              <a:xfrm>
                <a:off x="913654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81" name="Freeform: Shape 980">
                <a:extLst>
                  <a:ext uri="{FF2B5EF4-FFF2-40B4-BE49-F238E27FC236}">
                    <a16:creationId xmlns:a16="http://schemas.microsoft.com/office/drawing/2014/main" id="{A6856A57-F232-1DEB-8545-DD752B5EA6DE}"/>
                  </a:ext>
                </a:extLst>
              </p:cNvPr>
              <p:cNvSpPr/>
              <p:nvPr/>
            </p:nvSpPr>
            <p:spPr>
              <a:xfrm>
                <a:off x="919069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2" name="Freeform: Shape 981">
                <a:extLst>
                  <a:ext uri="{FF2B5EF4-FFF2-40B4-BE49-F238E27FC236}">
                    <a16:creationId xmlns:a16="http://schemas.microsoft.com/office/drawing/2014/main" id="{83A53482-6641-CBD3-41B9-DB4C2CD482F1}"/>
                  </a:ext>
                </a:extLst>
              </p:cNvPr>
              <p:cNvSpPr/>
              <p:nvPr/>
            </p:nvSpPr>
            <p:spPr>
              <a:xfrm>
                <a:off x="923846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3" name="Freeform: Shape 982">
                <a:extLst>
                  <a:ext uri="{FF2B5EF4-FFF2-40B4-BE49-F238E27FC236}">
                    <a16:creationId xmlns:a16="http://schemas.microsoft.com/office/drawing/2014/main" id="{BFBCA294-1C21-66C3-ECE5-598BDEF9AEA8}"/>
                  </a:ext>
                </a:extLst>
              </p:cNvPr>
              <p:cNvSpPr/>
              <p:nvPr/>
            </p:nvSpPr>
            <p:spPr>
              <a:xfrm>
                <a:off x="928859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4" name="Freeform: Shape 983">
                <a:extLst>
                  <a:ext uri="{FF2B5EF4-FFF2-40B4-BE49-F238E27FC236}">
                    <a16:creationId xmlns:a16="http://schemas.microsoft.com/office/drawing/2014/main" id="{AD50DD98-AE28-A88A-09C6-D9AF9A5CB5D1}"/>
                  </a:ext>
                </a:extLst>
              </p:cNvPr>
              <p:cNvSpPr/>
              <p:nvPr/>
            </p:nvSpPr>
            <p:spPr>
              <a:xfrm>
                <a:off x="933650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5" name="Freeform: Shape 984">
                <a:extLst>
                  <a:ext uri="{FF2B5EF4-FFF2-40B4-BE49-F238E27FC236}">
                    <a16:creationId xmlns:a16="http://schemas.microsoft.com/office/drawing/2014/main" id="{6C72618C-A087-A409-8AAE-22E3F9BCBD1A}"/>
                  </a:ext>
                </a:extLst>
              </p:cNvPr>
              <p:cNvSpPr/>
              <p:nvPr/>
            </p:nvSpPr>
            <p:spPr>
              <a:xfrm>
                <a:off x="938232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6" name="Freeform: Shape 985">
                <a:extLst>
                  <a:ext uri="{FF2B5EF4-FFF2-40B4-BE49-F238E27FC236}">
                    <a16:creationId xmlns:a16="http://schemas.microsoft.com/office/drawing/2014/main" id="{6DCF22CD-4D32-053A-C08C-8251517AC28E}"/>
                  </a:ext>
                </a:extLst>
              </p:cNvPr>
              <p:cNvSpPr/>
              <p:nvPr/>
            </p:nvSpPr>
            <p:spPr>
              <a:xfrm>
                <a:off x="943439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7" name="Freeform: Shape 986">
                <a:extLst>
                  <a:ext uri="{FF2B5EF4-FFF2-40B4-BE49-F238E27FC236}">
                    <a16:creationId xmlns:a16="http://schemas.microsoft.com/office/drawing/2014/main" id="{957B517F-69B2-A52E-E1ED-EB99C3823106}"/>
                  </a:ext>
                </a:extLst>
              </p:cNvPr>
              <p:cNvSpPr/>
              <p:nvPr/>
            </p:nvSpPr>
            <p:spPr>
              <a:xfrm>
                <a:off x="948022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8" name="Freeform: Shape 987">
                <a:extLst>
                  <a:ext uri="{FF2B5EF4-FFF2-40B4-BE49-F238E27FC236}">
                    <a16:creationId xmlns:a16="http://schemas.microsoft.com/office/drawing/2014/main" id="{EC2F1AAC-8345-CADA-EE6A-678040A716AD}"/>
                  </a:ext>
                </a:extLst>
              </p:cNvPr>
              <p:cNvSpPr/>
              <p:nvPr/>
            </p:nvSpPr>
            <p:spPr>
              <a:xfrm>
                <a:off x="952152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89" name="Group 988">
                <a:extLst>
                  <a:ext uri="{FF2B5EF4-FFF2-40B4-BE49-F238E27FC236}">
                    <a16:creationId xmlns:a16="http://schemas.microsoft.com/office/drawing/2014/main" id="{A01181C8-76E5-A0CA-B751-B8C980F1961B}"/>
                  </a:ext>
                </a:extLst>
              </p:cNvPr>
              <p:cNvGrpSpPr/>
              <p:nvPr/>
            </p:nvGrpSpPr>
            <p:grpSpPr>
              <a:xfrm>
                <a:off x="9028803" y="2033317"/>
                <a:ext cx="506734" cy="715506"/>
                <a:chOff x="664078" y="1946983"/>
                <a:chExt cx="506734" cy="715506"/>
              </a:xfrm>
            </p:grpSpPr>
            <p:sp>
              <p:nvSpPr>
                <p:cNvPr id="990" name="Rectangle: Rounded Corners 989">
                  <a:extLst>
                    <a:ext uri="{FF2B5EF4-FFF2-40B4-BE49-F238E27FC236}">
                      <a16:creationId xmlns:a16="http://schemas.microsoft.com/office/drawing/2014/main" id="{18FEC68C-E82A-4139-0260-D1077C1174E5}"/>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91" name="Oval 990">
                  <a:extLst>
                    <a:ext uri="{FF2B5EF4-FFF2-40B4-BE49-F238E27FC236}">
                      <a16:creationId xmlns:a16="http://schemas.microsoft.com/office/drawing/2014/main" id="{C6B190C5-9225-8E6F-A626-630FCBB768D8}"/>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943" name="Epithelial Cell">
              <a:extLst>
                <a:ext uri="{FF2B5EF4-FFF2-40B4-BE49-F238E27FC236}">
                  <a16:creationId xmlns:a16="http://schemas.microsoft.com/office/drawing/2014/main" id="{30FB04B8-0BAF-7EFF-39FF-C1AAC0BA47A0}"/>
                </a:ext>
              </a:extLst>
            </p:cNvPr>
            <p:cNvGrpSpPr/>
            <p:nvPr/>
          </p:nvGrpSpPr>
          <p:grpSpPr>
            <a:xfrm>
              <a:off x="7352333" y="1511581"/>
              <a:ext cx="253365" cy="475427"/>
              <a:chOff x="9983035" y="1805888"/>
              <a:chExt cx="506734" cy="942935"/>
            </a:xfrm>
          </p:grpSpPr>
          <p:sp>
            <p:nvSpPr>
              <p:cNvPr id="968" name="Freeform: Shape 967">
                <a:extLst>
                  <a:ext uri="{FF2B5EF4-FFF2-40B4-BE49-F238E27FC236}">
                    <a16:creationId xmlns:a16="http://schemas.microsoft.com/office/drawing/2014/main" id="{C8BC80BB-6E94-7E8B-C606-F637BB529EF0}"/>
                  </a:ext>
                </a:extLst>
              </p:cNvPr>
              <p:cNvSpPr/>
              <p:nvPr/>
            </p:nvSpPr>
            <p:spPr>
              <a:xfrm>
                <a:off x="1000192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69" name="Freeform: Shape 968">
                <a:extLst>
                  <a:ext uri="{FF2B5EF4-FFF2-40B4-BE49-F238E27FC236}">
                    <a16:creationId xmlns:a16="http://schemas.microsoft.com/office/drawing/2014/main" id="{3F0A4406-9838-8E8B-AACF-3C7A876D86A3}"/>
                  </a:ext>
                </a:extLst>
              </p:cNvPr>
              <p:cNvSpPr/>
              <p:nvPr/>
            </p:nvSpPr>
            <p:spPr>
              <a:xfrm>
                <a:off x="1005608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0" name="Freeform: Shape 969">
                <a:extLst>
                  <a:ext uri="{FF2B5EF4-FFF2-40B4-BE49-F238E27FC236}">
                    <a16:creationId xmlns:a16="http://schemas.microsoft.com/office/drawing/2014/main" id="{02ED1E53-8A8C-89C2-B745-23ECE0DBFD77}"/>
                  </a:ext>
                </a:extLst>
              </p:cNvPr>
              <p:cNvSpPr/>
              <p:nvPr/>
            </p:nvSpPr>
            <p:spPr>
              <a:xfrm>
                <a:off x="1010385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1" name="Freeform: Shape 970">
                <a:extLst>
                  <a:ext uri="{FF2B5EF4-FFF2-40B4-BE49-F238E27FC236}">
                    <a16:creationId xmlns:a16="http://schemas.microsoft.com/office/drawing/2014/main" id="{99B49D1D-E116-F523-F840-A39C6EEFD2E8}"/>
                  </a:ext>
                </a:extLst>
              </p:cNvPr>
              <p:cNvSpPr/>
              <p:nvPr/>
            </p:nvSpPr>
            <p:spPr>
              <a:xfrm>
                <a:off x="1015398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2" name="Freeform: Shape 971">
                <a:extLst>
                  <a:ext uri="{FF2B5EF4-FFF2-40B4-BE49-F238E27FC236}">
                    <a16:creationId xmlns:a16="http://schemas.microsoft.com/office/drawing/2014/main" id="{B3F09371-4284-A0C6-C4F1-A454A57514E1}"/>
                  </a:ext>
                </a:extLst>
              </p:cNvPr>
              <p:cNvSpPr/>
              <p:nvPr/>
            </p:nvSpPr>
            <p:spPr>
              <a:xfrm>
                <a:off x="1020188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3" name="Freeform: Shape 972">
                <a:extLst>
                  <a:ext uri="{FF2B5EF4-FFF2-40B4-BE49-F238E27FC236}">
                    <a16:creationId xmlns:a16="http://schemas.microsoft.com/office/drawing/2014/main" id="{68EFDF1B-2B39-89BE-7825-F31A62EB4715}"/>
                  </a:ext>
                </a:extLst>
              </p:cNvPr>
              <p:cNvSpPr/>
              <p:nvPr/>
            </p:nvSpPr>
            <p:spPr>
              <a:xfrm>
                <a:off x="1024771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4" name="Freeform: Shape 973">
                <a:extLst>
                  <a:ext uri="{FF2B5EF4-FFF2-40B4-BE49-F238E27FC236}">
                    <a16:creationId xmlns:a16="http://schemas.microsoft.com/office/drawing/2014/main" id="{F42220AA-D769-A516-F30F-4185B0B922F8}"/>
                  </a:ext>
                </a:extLst>
              </p:cNvPr>
              <p:cNvSpPr/>
              <p:nvPr/>
            </p:nvSpPr>
            <p:spPr>
              <a:xfrm>
                <a:off x="1029978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5" name="Freeform: Shape 974">
                <a:extLst>
                  <a:ext uri="{FF2B5EF4-FFF2-40B4-BE49-F238E27FC236}">
                    <a16:creationId xmlns:a16="http://schemas.microsoft.com/office/drawing/2014/main" id="{60E8DCCA-2F77-3A91-199B-4AB2C20B9304}"/>
                  </a:ext>
                </a:extLst>
              </p:cNvPr>
              <p:cNvSpPr/>
              <p:nvPr/>
            </p:nvSpPr>
            <p:spPr>
              <a:xfrm>
                <a:off x="1034561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6" name="Freeform: Shape 975">
                <a:extLst>
                  <a:ext uri="{FF2B5EF4-FFF2-40B4-BE49-F238E27FC236}">
                    <a16:creationId xmlns:a16="http://schemas.microsoft.com/office/drawing/2014/main" id="{1772B2D5-94F4-F85B-B3C4-68BD4AAA2A31}"/>
                  </a:ext>
                </a:extLst>
              </p:cNvPr>
              <p:cNvSpPr/>
              <p:nvPr/>
            </p:nvSpPr>
            <p:spPr>
              <a:xfrm>
                <a:off x="1038691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77" name="Group 976">
                <a:extLst>
                  <a:ext uri="{FF2B5EF4-FFF2-40B4-BE49-F238E27FC236}">
                    <a16:creationId xmlns:a16="http://schemas.microsoft.com/office/drawing/2014/main" id="{0A72515A-F230-CCD0-309E-EC3EA61F70A7}"/>
                  </a:ext>
                </a:extLst>
              </p:cNvPr>
              <p:cNvGrpSpPr/>
              <p:nvPr/>
            </p:nvGrpSpPr>
            <p:grpSpPr>
              <a:xfrm>
                <a:off x="9983035" y="2033317"/>
                <a:ext cx="506734" cy="715506"/>
                <a:chOff x="664078" y="1946983"/>
                <a:chExt cx="506734" cy="715506"/>
              </a:xfrm>
            </p:grpSpPr>
            <p:sp>
              <p:nvSpPr>
                <p:cNvPr id="978" name="Rectangle: Rounded Corners 977">
                  <a:extLst>
                    <a:ext uri="{FF2B5EF4-FFF2-40B4-BE49-F238E27FC236}">
                      <a16:creationId xmlns:a16="http://schemas.microsoft.com/office/drawing/2014/main" id="{A2A5BABD-C14E-5578-EA73-CFFAD7110F2E}"/>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79" name="Oval 978">
                  <a:extLst>
                    <a:ext uri="{FF2B5EF4-FFF2-40B4-BE49-F238E27FC236}">
                      <a16:creationId xmlns:a16="http://schemas.microsoft.com/office/drawing/2014/main" id="{436E266F-9368-24B0-42CB-97D757E04523}"/>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944" name="Epithelial Cell">
              <a:extLst>
                <a:ext uri="{FF2B5EF4-FFF2-40B4-BE49-F238E27FC236}">
                  <a16:creationId xmlns:a16="http://schemas.microsoft.com/office/drawing/2014/main" id="{D5F9D5CE-D650-6A71-91B4-C18D1DE05D73}"/>
                </a:ext>
              </a:extLst>
            </p:cNvPr>
            <p:cNvGrpSpPr/>
            <p:nvPr/>
          </p:nvGrpSpPr>
          <p:grpSpPr>
            <a:xfrm>
              <a:off x="6381002" y="1519242"/>
              <a:ext cx="253365" cy="475427"/>
              <a:chOff x="8040358" y="1805888"/>
              <a:chExt cx="506734" cy="942935"/>
            </a:xfrm>
          </p:grpSpPr>
          <p:sp>
            <p:nvSpPr>
              <p:cNvPr id="956" name="Freeform: Shape 955">
                <a:extLst>
                  <a:ext uri="{FF2B5EF4-FFF2-40B4-BE49-F238E27FC236}">
                    <a16:creationId xmlns:a16="http://schemas.microsoft.com/office/drawing/2014/main" id="{BA676DDC-052B-0982-D420-B1D7CA7ACD48}"/>
                  </a:ext>
                </a:extLst>
              </p:cNvPr>
              <p:cNvSpPr/>
              <p:nvPr/>
            </p:nvSpPr>
            <p:spPr>
              <a:xfrm>
                <a:off x="806178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57" name="Freeform: Shape 956">
                <a:extLst>
                  <a:ext uri="{FF2B5EF4-FFF2-40B4-BE49-F238E27FC236}">
                    <a16:creationId xmlns:a16="http://schemas.microsoft.com/office/drawing/2014/main" id="{6A9652BA-8824-5E00-1FA3-54382285CB4B}"/>
                  </a:ext>
                </a:extLst>
              </p:cNvPr>
              <p:cNvSpPr/>
              <p:nvPr/>
            </p:nvSpPr>
            <p:spPr>
              <a:xfrm>
                <a:off x="811593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58" name="Freeform: Shape 957">
                <a:extLst>
                  <a:ext uri="{FF2B5EF4-FFF2-40B4-BE49-F238E27FC236}">
                    <a16:creationId xmlns:a16="http://schemas.microsoft.com/office/drawing/2014/main" id="{1CA99812-C8A5-7F0C-0189-D83F0915BE6F}"/>
                  </a:ext>
                </a:extLst>
              </p:cNvPr>
              <p:cNvSpPr/>
              <p:nvPr/>
            </p:nvSpPr>
            <p:spPr>
              <a:xfrm>
                <a:off x="816370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59" name="Freeform: Shape 958">
                <a:extLst>
                  <a:ext uri="{FF2B5EF4-FFF2-40B4-BE49-F238E27FC236}">
                    <a16:creationId xmlns:a16="http://schemas.microsoft.com/office/drawing/2014/main" id="{169B3412-30FF-4B70-1356-A21968C969DA}"/>
                  </a:ext>
                </a:extLst>
              </p:cNvPr>
              <p:cNvSpPr/>
              <p:nvPr/>
            </p:nvSpPr>
            <p:spPr>
              <a:xfrm>
                <a:off x="821383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0" name="Freeform: Shape 959">
                <a:extLst>
                  <a:ext uri="{FF2B5EF4-FFF2-40B4-BE49-F238E27FC236}">
                    <a16:creationId xmlns:a16="http://schemas.microsoft.com/office/drawing/2014/main" id="{75853CC4-EEA8-EAA2-CDF3-39713F3BCA59}"/>
                  </a:ext>
                </a:extLst>
              </p:cNvPr>
              <p:cNvSpPr/>
              <p:nvPr/>
            </p:nvSpPr>
            <p:spPr>
              <a:xfrm>
                <a:off x="826174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1" name="Freeform: Shape 960">
                <a:extLst>
                  <a:ext uri="{FF2B5EF4-FFF2-40B4-BE49-F238E27FC236}">
                    <a16:creationId xmlns:a16="http://schemas.microsoft.com/office/drawing/2014/main" id="{4742983C-4CC1-ADCC-0DF3-B40012BD1BAF}"/>
                  </a:ext>
                </a:extLst>
              </p:cNvPr>
              <p:cNvSpPr/>
              <p:nvPr/>
            </p:nvSpPr>
            <p:spPr>
              <a:xfrm>
                <a:off x="830756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2" name="Freeform: Shape 961">
                <a:extLst>
                  <a:ext uri="{FF2B5EF4-FFF2-40B4-BE49-F238E27FC236}">
                    <a16:creationId xmlns:a16="http://schemas.microsoft.com/office/drawing/2014/main" id="{BD988CB8-FA66-44DF-FFD9-A893CB2E437C}"/>
                  </a:ext>
                </a:extLst>
              </p:cNvPr>
              <p:cNvSpPr/>
              <p:nvPr/>
            </p:nvSpPr>
            <p:spPr>
              <a:xfrm>
                <a:off x="835963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3" name="Freeform: Shape 962">
                <a:extLst>
                  <a:ext uri="{FF2B5EF4-FFF2-40B4-BE49-F238E27FC236}">
                    <a16:creationId xmlns:a16="http://schemas.microsoft.com/office/drawing/2014/main" id="{6A55CD1B-C7C9-ADAD-56F6-5A7773E933C4}"/>
                  </a:ext>
                </a:extLst>
              </p:cNvPr>
              <p:cNvSpPr/>
              <p:nvPr/>
            </p:nvSpPr>
            <p:spPr>
              <a:xfrm>
                <a:off x="840546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4" name="Freeform: Shape 963">
                <a:extLst>
                  <a:ext uri="{FF2B5EF4-FFF2-40B4-BE49-F238E27FC236}">
                    <a16:creationId xmlns:a16="http://schemas.microsoft.com/office/drawing/2014/main" id="{BB73A0D9-22E5-D790-107E-F171C3811939}"/>
                  </a:ext>
                </a:extLst>
              </p:cNvPr>
              <p:cNvSpPr/>
              <p:nvPr/>
            </p:nvSpPr>
            <p:spPr>
              <a:xfrm>
                <a:off x="844676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65" name="Group 964">
                <a:extLst>
                  <a:ext uri="{FF2B5EF4-FFF2-40B4-BE49-F238E27FC236}">
                    <a16:creationId xmlns:a16="http://schemas.microsoft.com/office/drawing/2014/main" id="{49770557-EEA0-731A-72B4-FDE60A132E8D}"/>
                  </a:ext>
                </a:extLst>
              </p:cNvPr>
              <p:cNvGrpSpPr/>
              <p:nvPr/>
            </p:nvGrpSpPr>
            <p:grpSpPr>
              <a:xfrm>
                <a:off x="8040358" y="2033317"/>
                <a:ext cx="506734" cy="715506"/>
                <a:chOff x="664078" y="1946983"/>
                <a:chExt cx="506734" cy="715506"/>
              </a:xfrm>
            </p:grpSpPr>
            <p:sp>
              <p:nvSpPr>
                <p:cNvPr id="966" name="Rectangle: Rounded Corners 965">
                  <a:extLst>
                    <a:ext uri="{FF2B5EF4-FFF2-40B4-BE49-F238E27FC236}">
                      <a16:creationId xmlns:a16="http://schemas.microsoft.com/office/drawing/2014/main" id="{F9CA43AA-CF42-5137-D586-0A48DC3087D9}"/>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67" name="Oval 966">
                  <a:extLst>
                    <a:ext uri="{FF2B5EF4-FFF2-40B4-BE49-F238E27FC236}">
                      <a16:creationId xmlns:a16="http://schemas.microsoft.com/office/drawing/2014/main" id="{C32EDEAA-6BE9-727E-D60D-987ACDA82E11}"/>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945" name="Group 944">
              <a:extLst>
                <a:ext uri="{FF2B5EF4-FFF2-40B4-BE49-F238E27FC236}">
                  <a16:creationId xmlns:a16="http://schemas.microsoft.com/office/drawing/2014/main" id="{F2A7D711-9FCE-7BE7-8EC2-C511E28C55BA}"/>
                </a:ext>
              </a:extLst>
            </p:cNvPr>
            <p:cNvGrpSpPr/>
            <p:nvPr/>
          </p:nvGrpSpPr>
          <p:grpSpPr>
            <a:xfrm>
              <a:off x="7130152" y="1434132"/>
              <a:ext cx="226254" cy="558604"/>
              <a:chOff x="11490937" y="1954086"/>
              <a:chExt cx="224084" cy="518004"/>
            </a:xfrm>
          </p:grpSpPr>
          <p:sp>
            <p:nvSpPr>
              <p:cNvPr id="946" name="Rectangle: Rounded Corners 945">
                <a:extLst>
                  <a:ext uri="{FF2B5EF4-FFF2-40B4-BE49-F238E27FC236}">
                    <a16:creationId xmlns:a16="http://schemas.microsoft.com/office/drawing/2014/main" id="{8CED5CB5-6D77-7C3F-6BFB-DE77B7E82B85}"/>
                  </a:ext>
                </a:extLst>
              </p:cNvPr>
              <p:cNvSpPr/>
              <p:nvPr/>
            </p:nvSpPr>
            <p:spPr>
              <a:xfrm>
                <a:off x="11490937" y="2153044"/>
                <a:ext cx="224084" cy="31904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47" name="Oval 946">
                <a:extLst>
                  <a:ext uri="{FF2B5EF4-FFF2-40B4-BE49-F238E27FC236}">
                    <a16:creationId xmlns:a16="http://schemas.microsoft.com/office/drawing/2014/main" id="{513DC103-6548-9E66-8E67-9865E6885801}"/>
                  </a:ext>
                </a:extLst>
              </p:cNvPr>
              <p:cNvSpPr/>
              <p:nvPr/>
            </p:nvSpPr>
            <p:spPr>
              <a:xfrm>
                <a:off x="11546261" y="2303850"/>
                <a:ext cx="113436" cy="93221"/>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48" name="Oval 947">
                <a:extLst>
                  <a:ext uri="{FF2B5EF4-FFF2-40B4-BE49-F238E27FC236}">
                    <a16:creationId xmlns:a16="http://schemas.microsoft.com/office/drawing/2014/main" id="{49B00ABB-7CE3-ED6F-C972-44D3833BCD57}"/>
                  </a:ext>
                </a:extLst>
              </p:cNvPr>
              <p:cNvSpPr/>
              <p:nvPr/>
            </p:nvSpPr>
            <p:spPr>
              <a:xfrm>
                <a:off x="11556483" y="195408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49" name="Oval 948">
                <a:extLst>
                  <a:ext uri="{FF2B5EF4-FFF2-40B4-BE49-F238E27FC236}">
                    <a16:creationId xmlns:a16="http://schemas.microsoft.com/office/drawing/2014/main" id="{48C0EC8B-C7BE-E25E-46BD-5D2ECDDB7D7D}"/>
                  </a:ext>
                </a:extLst>
              </p:cNvPr>
              <p:cNvSpPr/>
              <p:nvPr/>
            </p:nvSpPr>
            <p:spPr>
              <a:xfrm>
                <a:off x="11607328" y="2118948"/>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0" name="Oval 949">
                <a:extLst>
                  <a:ext uri="{FF2B5EF4-FFF2-40B4-BE49-F238E27FC236}">
                    <a16:creationId xmlns:a16="http://schemas.microsoft.com/office/drawing/2014/main" id="{03C01DE4-3478-7E5F-F592-D0B529EBCE63}"/>
                  </a:ext>
                </a:extLst>
              </p:cNvPr>
              <p:cNvSpPr/>
              <p:nvPr/>
            </p:nvSpPr>
            <p:spPr>
              <a:xfrm>
                <a:off x="11542992" y="2153877"/>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1" name="Oval 950">
                <a:extLst>
                  <a:ext uri="{FF2B5EF4-FFF2-40B4-BE49-F238E27FC236}">
                    <a16:creationId xmlns:a16="http://schemas.microsoft.com/office/drawing/2014/main" id="{7886921A-61D3-8A51-3D29-A60CBA177258}"/>
                  </a:ext>
                </a:extLst>
              </p:cNvPr>
              <p:cNvSpPr/>
              <p:nvPr/>
            </p:nvSpPr>
            <p:spPr>
              <a:xfrm>
                <a:off x="11642257" y="2049172"/>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2" name="Oval 951">
                <a:extLst>
                  <a:ext uri="{FF2B5EF4-FFF2-40B4-BE49-F238E27FC236}">
                    <a16:creationId xmlns:a16="http://schemas.microsoft.com/office/drawing/2014/main" id="{C8081481-876A-7F56-ACCA-EC899685B812}"/>
                  </a:ext>
                </a:extLst>
              </p:cNvPr>
              <p:cNvSpPr/>
              <p:nvPr/>
            </p:nvSpPr>
            <p:spPr>
              <a:xfrm>
                <a:off x="11514203" y="2090379"/>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3" name="Oval 952">
                <a:extLst>
                  <a:ext uri="{FF2B5EF4-FFF2-40B4-BE49-F238E27FC236}">
                    <a16:creationId xmlns:a16="http://schemas.microsoft.com/office/drawing/2014/main" id="{F7526825-64D7-4BEA-1F7B-BDDC22D3E189}"/>
                  </a:ext>
                </a:extLst>
              </p:cNvPr>
              <p:cNvSpPr/>
              <p:nvPr/>
            </p:nvSpPr>
            <p:spPr>
              <a:xfrm>
                <a:off x="11575554" y="202072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4" name="Oval 953">
                <a:extLst>
                  <a:ext uri="{FF2B5EF4-FFF2-40B4-BE49-F238E27FC236}">
                    <a16:creationId xmlns:a16="http://schemas.microsoft.com/office/drawing/2014/main" id="{D15A6D3E-2175-F5A0-452B-C02CCE907509}"/>
                  </a:ext>
                </a:extLst>
              </p:cNvPr>
              <p:cNvSpPr/>
              <p:nvPr/>
            </p:nvSpPr>
            <p:spPr>
              <a:xfrm>
                <a:off x="11502482" y="20248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5" name="Oval 954">
                <a:extLst>
                  <a:ext uri="{FF2B5EF4-FFF2-40B4-BE49-F238E27FC236}">
                    <a16:creationId xmlns:a16="http://schemas.microsoft.com/office/drawing/2014/main" id="{B4BCB4C3-0682-6503-1CCD-9459D7D729F8}"/>
                  </a:ext>
                </a:extLst>
              </p:cNvPr>
              <p:cNvSpPr/>
              <p:nvPr/>
            </p:nvSpPr>
            <p:spPr>
              <a:xfrm>
                <a:off x="11575648" y="20795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grpSp>
      <p:sp>
        <p:nvSpPr>
          <p:cNvPr id="1013" name="Rectangle: Rounded Corners 1012">
            <a:extLst>
              <a:ext uri="{FF2B5EF4-FFF2-40B4-BE49-F238E27FC236}">
                <a16:creationId xmlns:a16="http://schemas.microsoft.com/office/drawing/2014/main" id="{A768FC93-8711-CE9A-9B45-C69C3D97CFE3}"/>
              </a:ext>
            </a:extLst>
          </p:cNvPr>
          <p:cNvSpPr/>
          <p:nvPr/>
        </p:nvSpPr>
        <p:spPr>
          <a:xfrm flipH="1">
            <a:off x="3632363" y="5663099"/>
            <a:ext cx="4927274" cy="47135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dirty="0">
                <a:solidFill>
                  <a:srgbClr val="FFFFFF"/>
                </a:solidFill>
                <a:latin typeface="Calibri" panose="020F0502020204030204"/>
              </a:rPr>
              <a:t>Structural changes, such as epithelial disruption, may in turn exacerbate the response to damage and drive a vicious cycle of airway remodelling</a:t>
            </a:r>
            <a:r>
              <a:rPr lang="en-GB" sz="1200" baseline="30000" dirty="0">
                <a:solidFill>
                  <a:srgbClr val="FFFFFF"/>
                </a:solidFill>
                <a:latin typeface="Calibri" panose="020F0502020204030204"/>
              </a:rPr>
              <a:t>3</a:t>
            </a:r>
          </a:p>
        </p:txBody>
      </p:sp>
      <p:grpSp>
        <p:nvGrpSpPr>
          <p:cNvPr id="1049" name="Group 1048">
            <a:extLst>
              <a:ext uri="{FF2B5EF4-FFF2-40B4-BE49-F238E27FC236}">
                <a16:creationId xmlns:a16="http://schemas.microsoft.com/office/drawing/2014/main" id="{7998FD82-65B9-33CB-E269-425E8C468896}"/>
              </a:ext>
            </a:extLst>
          </p:cNvPr>
          <p:cNvGrpSpPr/>
          <p:nvPr/>
        </p:nvGrpSpPr>
        <p:grpSpPr>
          <a:xfrm>
            <a:off x="2315550" y="3221323"/>
            <a:ext cx="2046457" cy="2096174"/>
            <a:chOff x="485886" y="2765517"/>
            <a:chExt cx="2208401" cy="2262053"/>
          </a:xfrm>
        </p:grpSpPr>
        <p:grpSp>
          <p:nvGrpSpPr>
            <p:cNvPr id="1032" name="Group 1031">
              <a:extLst>
                <a:ext uri="{FF2B5EF4-FFF2-40B4-BE49-F238E27FC236}">
                  <a16:creationId xmlns:a16="http://schemas.microsoft.com/office/drawing/2014/main" id="{A117C37B-7471-0C76-90AB-53FCA3077353}"/>
                </a:ext>
              </a:extLst>
            </p:cNvPr>
            <p:cNvGrpSpPr/>
            <p:nvPr/>
          </p:nvGrpSpPr>
          <p:grpSpPr>
            <a:xfrm>
              <a:off x="1523754" y="2765517"/>
              <a:ext cx="165062" cy="470400"/>
              <a:chOff x="7537013" y="2705327"/>
              <a:chExt cx="165062" cy="470400"/>
            </a:xfrm>
          </p:grpSpPr>
          <p:sp>
            <p:nvSpPr>
              <p:cNvPr id="1033" name="Rectangle: Rounded Corners 16">
                <a:extLst>
                  <a:ext uri="{FF2B5EF4-FFF2-40B4-BE49-F238E27FC236}">
                    <a16:creationId xmlns:a16="http://schemas.microsoft.com/office/drawing/2014/main" id="{C83EAF40-77F8-B758-6C49-5E9B62D106BF}"/>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34" name="Oval 1033">
                <a:extLst>
                  <a:ext uri="{FF2B5EF4-FFF2-40B4-BE49-F238E27FC236}">
                    <a16:creationId xmlns:a16="http://schemas.microsoft.com/office/drawing/2014/main" id="{9DBA358C-7636-B85D-44B0-31C2FC89EC43}"/>
                  </a:ext>
                </a:extLst>
              </p:cNvPr>
              <p:cNvSpPr/>
              <p:nvPr/>
            </p:nvSpPr>
            <p:spPr>
              <a:xfrm rot="16200000" flipH="1">
                <a:off x="7537013" y="2705327"/>
                <a:ext cx="165062" cy="16506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35" name="Isosceles Triangle 1034">
                <a:extLst>
                  <a:ext uri="{FF2B5EF4-FFF2-40B4-BE49-F238E27FC236}">
                    <a16:creationId xmlns:a16="http://schemas.microsoft.com/office/drawing/2014/main" id="{71CE800A-8315-A785-CF37-5AC7449B49FF}"/>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36" name="Rectangle: Rounded Corners 1035">
              <a:extLst>
                <a:ext uri="{FF2B5EF4-FFF2-40B4-BE49-F238E27FC236}">
                  <a16:creationId xmlns:a16="http://schemas.microsoft.com/office/drawing/2014/main" id="{0E8793E0-693D-459C-EF7A-BBB15B89EF0F}"/>
                </a:ext>
              </a:extLst>
            </p:cNvPr>
            <p:cNvSpPr/>
            <p:nvPr/>
          </p:nvSpPr>
          <p:spPr>
            <a:xfrm>
              <a:off x="534287" y="3170212"/>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Acute inflammation</a:t>
              </a:r>
            </a:p>
          </p:txBody>
        </p:sp>
        <p:grpSp>
          <p:nvGrpSpPr>
            <p:cNvPr id="1037" name="Group 1036">
              <a:extLst>
                <a:ext uri="{FF2B5EF4-FFF2-40B4-BE49-F238E27FC236}">
                  <a16:creationId xmlns:a16="http://schemas.microsoft.com/office/drawing/2014/main" id="{3B591686-0BD6-72BC-C0C0-CBC17D5AEEBE}"/>
                </a:ext>
              </a:extLst>
            </p:cNvPr>
            <p:cNvGrpSpPr/>
            <p:nvPr/>
          </p:nvGrpSpPr>
          <p:grpSpPr>
            <a:xfrm>
              <a:off x="1535528" y="3607547"/>
              <a:ext cx="137624" cy="323273"/>
              <a:chOff x="7548787" y="2852454"/>
              <a:chExt cx="137624" cy="323273"/>
            </a:xfrm>
          </p:grpSpPr>
          <p:sp>
            <p:nvSpPr>
              <p:cNvPr id="1038" name="Rectangle: Rounded Corners 16">
                <a:extLst>
                  <a:ext uri="{FF2B5EF4-FFF2-40B4-BE49-F238E27FC236}">
                    <a16:creationId xmlns:a16="http://schemas.microsoft.com/office/drawing/2014/main" id="{1873D377-855C-989D-F49D-8AFAFCF25DE1}"/>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39" name="Isosceles Triangle 1038">
                <a:extLst>
                  <a:ext uri="{FF2B5EF4-FFF2-40B4-BE49-F238E27FC236}">
                    <a16:creationId xmlns:a16="http://schemas.microsoft.com/office/drawing/2014/main" id="{D60D557C-2D6A-7E1C-8FDD-FB882BF544A5}"/>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40" name="Rectangle: Rounded Corners 1039">
              <a:extLst>
                <a:ext uri="{FF2B5EF4-FFF2-40B4-BE49-F238E27FC236}">
                  <a16:creationId xmlns:a16="http://schemas.microsoft.com/office/drawing/2014/main" id="{FA8DD22D-A079-A585-6C08-8F498AC57690}"/>
                </a:ext>
              </a:extLst>
            </p:cNvPr>
            <p:cNvSpPr/>
            <p:nvPr/>
          </p:nvSpPr>
          <p:spPr>
            <a:xfrm>
              <a:off x="485886" y="3867066"/>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Resolution </a:t>
              </a:r>
              <a:br>
                <a:rPr lang="en-GB" sz="1200">
                  <a:solidFill>
                    <a:sysClr val="windowText" lastClr="000000"/>
                  </a:solidFill>
                  <a:latin typeface="Calibri" panose="020F0502020204030204"/>
                </a:rPr>
              </a:br>
              <a:r>
                <a:rPr lang="en-GB" sz="1200">
                  <a:solidFill>
                    <a:sysClr val="windowText" lastClr="000000"/>
                  </a:solidFill>
                  <a:latin typeface="Calibri" panose="020F0502020204030204"/>
                </a:rPr>
                <a:t>of inflammation</a:t>
              </a:r>
            </a:p>
          </p:txBody>
        </p:sp>
        <p:grpSp>
          <p:nvGrpSpPr>
            <p:cNvPr id="1041" name="Group 1040">
              <a:extLst>
                <a:ext uri="{FF2B5EF4-FFF2-40B4-BE49-F238E27FC236}">
                  <a16:creationId xmlns:a16="http://schemas.microsoft.com/office/drawing/2014/main" id="{ABE46120-3254-47E0-083D-F430C91D27DC}"/>
                </a:ext>
              </a:extLst>
            </p:cNvPr>
            <p:cNvGrpSpPr/>
            <p:nvPr/>
          </p:nvGrpSpPr>
          <p:grpSpPr>
            <a:xfrm>
              <a:off x="1534817" y="4304511"/>
              <a:ext cx="137624" cy="323273"/>
              <a:chOff x="7548787" y="2852454"/>
              <a:chExt cx="137624" cy="323273"/>
            </a:xfrm>
          </p:grpSpPr>
          <p:sp>
            <p:nvSpPr>
              <p:cNvPr id="1042" name="Rectangle: Rounded Corners 16">
                <a:extLst>
                  <a:ext uri="{FF2B5EF4-FFF2-40B4-BE49-F238E27FC236}">
                    <a16:creationId xmlns:a16="http://schemas.microsoft.com/office/drawing/2014/main" id="{C335E029-D8A9-5130-9AC8-A8C23A99A49D}"/>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43" name="Isosceles Triangle 1042">
                <a:extLst>
                  <a:ext uri="{FF2B5EF4-FFF2-40B4-BE49-F238E27FC236}">
                    <a16:creationId xmlns:a16="http://schemas.microsoft.com/office/drawing/2014/main" id="{856CA6EA-F15C-7D1B-BBF8-B0B0AE0CD668}"/>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44" name="Rectangle: Rounded Corners 1043">
              <a:extLst>
                <a:ext uri="{FF2B5EF4-FFF2-40B4-BE49-F238E27FC236}">
                  <a16:creationId xmlns:a16="http://schemas.microsoft.com/office/drawing/2014/main" id="{6C50DADD-7642-AC04-6AB9-B83D5ED51FFE}"/>
                </a:ext>
              </a:extLst>
            </p:cNvPr>
            <p:cNvSpPr/>
            <p:nvPr/>
          </p:nvSpPr>
          <p:spPr>
            <a:xfrm>
              <a:off x="494830" y="4595570"/>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Healing of damage</a:t>
              </a:r>
            </a:p>
          </p:txBody>
        </p:sp>
      </p:grpSp>
      <p:grpSp>
        <p:nvGrpSpPr>
          <p:cNvPr id="1119" name="Group 1118">
            <a:extLst>
              <a:ext uri="{FF2B5EF4-FFF2-40B4-BE49-F238E27FC236}">
                <a16:creationId xmlns:a16="http://schemas.microsoft.com/office/drawing/2014/main" id="{B78DE39A-AA31-1CCE-11FE-169C45B96047}"/>
              </a:ext>
            </a:extLst>
          </p:cNvPr>
          <p:cNvGrpSpPr/>
          <p:nvPr/>
        </p:nvGrpSpPr>
        <p:grpSpPr>
          <a:xfrm>
            <a:off x="2967221" y="2400326"/>
            <a:ext cx="299259" cy="176410"/>
            <a:chOff x="3941551" y="1436265"/>
            <a:chExt cx="322941" cy="190370"/>
          </a:xfrm>
        </p:grpSpPr>
        <p:sp>
          <p:nvSpPr>
            <p:cNvPr id="1120" name="Oval 1119">
              <a:extLst>
                <a:ext uri="{FF2B5EF4-FFF2-40B4-BE49-F238E27FC236}">
                  <a16:creationId xmlns:a16="http://schemas.microsoft.com/office/drawing/2014/main" id="{0CF18B76-C514-E22F-20CB-417820671DDD}"/>
                </a:ext>
              </a:extLst>
            </p:cNvPr>
            <p:cNvSpPr/>
            <p:nvPr/>
          </p:nvSpPr>
          <p:spPr>
            <a:xfrm>
              <a:off x="4115076" y="1583200"/>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1" name="Oval 1120">
              <a:extLst>
                <a:ext uri="{FF2B5EF4-FFF2-40B4-BE49-F238E27FC236}">
                  <a16:creationId xmlns:a16="http://schemas.microsoft.com/office/drawing/2014/main" id="{7B0AA927-035A-29C8-49A9-5F3216BE5B72}"/>
                </a:ext>
              </a:extLst>
            </p:cNvPr>
            <p:cNvSpPr/>
            <p:nvPr/>
          </p:nvSpPr>
          <p:spPr>
            <a:xfrm>
              <a:off x="4105388" y="151050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2" name="Oval 1121">
              <a:extLst>
                <a:ext uri="{FF2B5EF4-FFF2-40B4-BE49-F238E27FC236}">
                  <a16:creationId xmlns:a16="http://schemas.microsoft.com/office/drawing/2014/main" id="{780ADB6E-05DC-134E-6B43-AE418CCC1B3D}"/>
                </a:ext>
              </a:extLst>
            </p:cNvPr>
            <p:cNvSpPr/>
            <p:nvPr/>
          </p:nvSpPr>
          <p:spPr>
            <a:xfrm>
              <a:off x="3991795" y="1521776"/>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3" name="Oval 1122">
              <a:extLst>
                <a:ext uri="{FF2B5EF4-FFF2-40B4-BE49-F238E27FC236}">
                  <a16:creationId xmlns:a16="http://schemas.microsoft.com/office/drawing/2014/main" id="{CE72EAF3-A0BF-C0AD-5836-FA3233A97AC4}"/>
                </a:ext>
              </a:extLst>
            </p:cNvPr>
            <p:cNvSpPr/>
            <p:nvPr/>
          </p:nvSpPr>
          <p:spPr>
            <a:xfrm>
              <a:off x="4230105" y="1480532"/>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4" name="Oval 1123">
              <a:extLst>
                <a:ext uri="{FF2B5EF4-FFF2-40B4-BE49-F238E27FC236}">
                  <a16:creationId xmlns:a16="http://schemas.microsoft.com/office/drawing/2014/main" id="{7DCEF90A-3D8F-156F-49C9-E44579BE322B}"/>
                </a:ext>
              </a:extLst>
            </p:cNvPr>
            <p:cNvSpPr/>
            <p:nvPr/>
          </p:nvSpPr>
          <p:spPr>
            <a:xfrm>
              <a:off x="3991199" y="160949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5" name="Oval 1124">
              <a:extLst>
                <a:ext uri="{FF2B5EF4-FFF2-40B4-BE49-F238E27FC236}">
                  <a16:creationId xmlns:a16="http://schemas.microsoft.com/office/drawing/2014/main" id="{508FD09B-7956-355E-24D5-3C2791DD2E19}"/>
                </a:ext>
              </a:extLst>
            </p:cNvPr>
            <p:cNvSpPr/>
            <p:nvPr/>
          </p:nvSpPr>
          <p:spPr>
            <a:xfrm>
              <a:off x="3941551" y="1469261"/>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6" name="Oval 1125">
              <a:extLst>
                <a:ext uri="{FF2B5EF4-FFF2-40B4-BE49-F238E27FC236}">
                  <a16:creationId xmlns:a16="http://schemas.microsoft.com/office/drawing/2014/main" id="{9BF0AF32-98B3-61FE-025A-179E0D4A9462}"/>
                </a:ext>
              </a:extLst>
            </p:cNvPr>
            <p:cNvSpPr/>
            <p:nvPr/>
          </p:nvSpPr>
          <p:spPr>
            <a:xfrm>
              <a:off x="4080563" y="143626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grpSp>
      <p:grpSp>
        <p:nvGrpSpPr>
          <p:cNvPr id="1127" name="Group 1126">
            <a:extLst>
              <a:ext uri="{FF2B5EF4-FFF2-40B4-BE49-F238E27FC236}">
                <a16:creationId xmlns:a16="http://schemas.microsoft.com/office/drawing/2014/main" id="{CA84F678-8645-2F10-78EA-064684AFFF21}"/>
              </a:ext>
            </a:extLst>
          </p:cNvPr>
          <p:cNvGrpSpPr/>
          <p:nvPr/>
        </p:nvGrpSpPr>
        <p:grpSpPr>
          <a:xfrm>
            <a:off x="3396892" y="2319913"/>
            <a:ext cx="242738" cy="308364"/>
            <a:chOff x="6963547" y="1752292"/>
            <a:chExt cx="261947" cy="332766"/>
          </a:xfrm>
        </p:grpSpPr>
        <p:pic>
          <p:nvPicPr>
            <p:cNvPr id="1128" name="Picture 1127" descr="A picture containing calla lily, light&#10;&#10;Description automatically generated">
              <a:extLst>
                <a:ext uri="{FF2B5EF4-FFF2-40B4-BE49-F238E27FC236}">
                  <a16:creationId xmlns:a16="http://schemas.microsoft.com/office/drawing/2014/main" id="{441DFD37-2F1A-4466-DCED-03E9D0A4D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547" y="1794990"/>
              <a:ext cx="119589" cy="290068"/>
            </a:xfrm>
            <a:prstGeom prst="rect">
              <a:avLst/>
            </a:prstGeom>
          </p:spPr>
        </p:pic>
        <p:pic>
          <p:nvPicPr>
            <p:cNvPr id="1129" name="Picture 1128" descr="A picture containing calla lily, light&#10;&#10;Description automatically generated">
              <a:extLst>
                <a:ext uri="{FF2B5EF4-FFF2-40B4-BE49-F238E27FC236}">
                  <a16:creationId xmlns:a16="http://schemas.microsoft.com/office/drawing/2014/main" id="{5CDA8088-535B-7E7E-C046-3678ECFA9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916" y="1752292"/>
              <a:ext cx="133578" cy="324000"/>
            </a:xfrm>
            <a:prstGeom prst="rect">
              <a:avLst/>
            </a:prstGeom>
          </p:spPr>
        </p:pic>
      </p:grpSp>
      <p:sp>
        <p:nvSpPr>
          <p:cNvPr id="1131" name="Rectangle: Rounded Corners 16">
            <a:extLst>
              <a:ext uri="{FF2B5EF4-FFF2-40B4-BE49-F238E27FC236}">
                <a16:creationId xmlns:a16="http://schemas.microsoft.com/office/drawing/2014/main" id="{873D605A-E662-61B2-84BD-DF9FE12C08A4}"/>
              </a:ext>
            </a:extLst>
          </p:cNvPr>
          <p:cNvSpPr/>
          <p:nvPr/>
        </p:nvSpPr>
        <p:spPr>
          <a:xfrm>
            <a:off x="6138858" y="5435294"/>
            <a:ext cx="0" cy="299567"/>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132" name="Isosceles Triangle 1131">
            <a:extLst>
              <a:ext uri="{FF2B5EF4-FFF2-40B4-BE49-F238E27FC236}">
                <a16:creationId xmlns:a16="http://schemas.microsoft.com/office/drawing/2014/main" id="{E9419EF1-DE60-2376-4FCE-D39234096E13}"/>
              </a:ext>
            </a:extLst>
          </p:cNvPr>
          <p:cNvSpPr/>
          <p:nvPr/>
        </p:nvSpPr>
        <p:spPr>
          <a:xfrm rot="10800000" flipH="1">
            <a:off x="6073290" y="5514653"/>
            <a:ext cx="127532" cy="1099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26" name="Oval 25">
            <a:extLst>
              <a:ext uri="{FF2B5EF4-FFF2-40B4-BE49-F238E27FC236}">
                <a16:creationId xmlns:a16="http://schemas.microsoft.com/office/drawing/2014/main" id="{69CAC0E7-6413-B972-68AA-09863F1CCEC1}"/>
              </a:ext>
            </a:extLst>
          </p:cNvPr>
          <p:cNvSpPr/>
          <p:nvPr/>
        </p:nvSpPr>
        <p:spPr>
          <a:xfrm flipH="1">
            <a:off x="5311803" y="3037607"/>
            <a:ext cx="433681" cy="433681"/>
          </a:xfrm>
          <a:prstGeom prst="ellipse">
            <a:avLst/>
          </a:prstGeom>
          <a:solidFill>
            <a:schemeClr val="bg1">
              <a:alpha val="3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p>
        </p:txBody>
      </p:sp>
      <p:sp>
        <p:nvSpPr>
          <p:cNvPr id="27" name="Freeform: Shape 26">
            <a:extLst>
              <a:ext uri="{FF2B5EF4-FFF2-40B4-BE49-F238E27FC236}">
                <a16:creationId xmlns:a16="http://schemas.microsoft.com/office/drawing/2014/main" id="{A35B5949-B835-B09A-669A-06EAE88FDC14}"/>
              </a:ext>
            </a:extLst>
          </p:cNvPr>
          <p:cNvSpPr/>
          <p:nvPr/>
        </p:nvSpPr>
        <p:spPr>
          <a:xfrm flipH="1">
            <a:off x="4112117" y="2174970"/>
            <a:ext cx="1229401" cy="1181533"/>
          </a:xfrm>
          <a:custGeom>
            <a:avLst/>
            <a:gdLst>
              <a:gd name="connsiteX0" fmla="*/ 340299 w 340299"/>
              <a:gd name="connsiteY0" fmla="*/ 0 h 990000"/>
              <a:gd name="connsiteX1" fmla="*/ 340299 w 340299"/>
              <a:gd name="connsiteY1" fmla="*/ 990000 h 990000"/>
              <a:gd name="connsiteX2" fmla="*/ 2349 w 340299"/>
              <a:gd name="connsiteY2" fmla="*/ 608689 h 990000"/>
              <a:gd name="connsiteX3" fmla="*/ 12724 w 340299"/>
              <a:gd name="connsiteY3" fmla="*/ 589574 h 990000"/>
              <a:gd name="connsiteX4" fmla="*/ 31113 w 340299"/>
              <a:gd name="connsiteY4" fmla="*/ 498490 h 990000"/>
              <a:gd name="connsiteX5" fmla="*/ 12724 w 340299"/>
              <a:gd name="connsiteY5" fmla="*/ 407406 h 990000"/>
              <a:gd name="connsiteX6" fmla="*/ 0 w 340299"/>
              <a:gd name="connsiteY6" fmla="*/ 383962 h 990000"/>
              <a:gd name="connsiteX7" fmla="*/ 340299 w 340299"/>
              <a:gd name="connsiteY7" fmla="*/ 0 h 990000"/>
              <a:gd name="connsiteX0" fmla="*/ 1307425 w 1307425"/>
              <a:gd name="connsiteY0" fmla="*/ 0 h 1656344"/>
              <a:gd name="connsiteX1" fmla="*/ 340299 w 1307425"/>
              <a:gd name="connsiteY1" fmla="*/ 1656344 h 1656344"/>
              <a:gd name="connsiteX2" fmla="*/ 2349 w 1307425"/>
              <a:gd name="connsiteY2" fmla="*/ 1275033 h 1656344"/>
              <a:gd name="connsiteX3" fmla="*/ 12724 w 1307425"/>
              <a:gd name="connsiteY3" fmla="*/ 1255918 h 1656344"/>
              <a:gd name="connsiteX4" fmla="*/ 31113 w 1307425"/>
              <a:gd name="connsiteY4" fmla="*/ 1164834 h 1656344"/>
              <a:gd name="connsiteX5" fmla="*/ 12724 w 1307425"/>
              <a:gd name="connsiteY5" fmla="*/ 1073750 h 1656344"/>
              <a:gd name="connsiteX6" fmla="*/ 0 w 1307425"/>
              <a:gd name="connsiteY6" fmla="*/ 1050306 h 1656344"/>
              <a:gd name="connsiteX7" fmla="*/ 1307425 w 1307425"/>
              <a:gd name="connsiteY7" fmla="*/ 0 h 1656344"/>
              <a:gd name="connsiteX0" fmla="*/ 1307425 w 1312236"/>
              <a:gd name="connsiteY0" fmla="*/ 0 h 1275033"/>
              <a:gd name="connsiteX1" fmla="*/ 1312236 w 1312236"/>
              <a:gd name="connsiteY1" fmla="*/ 1024046 h 1275033"/>
              <a:gd name="connsiteX2" fmla="*/ 2349 w 1312236"/>
              <a:gd name="connsiteY2" fmla="*/ 1275033 h 1275033"/>
              <a:gd name="connsiteX3" fmla="*/ 12724 w 1312236"/>
              <a:gd name="connsiteY3" fmla="*/ 1255918 h 1275033"/>
              <a:gd name="connsiteX4" fmla="*/ 31113 w 1312236"/>
              <a:gd name="connsiteY4" fmla="*/ 1164834 h 1275033"/>
              <a:gd name="connsiteX5" fmla="*/ 12724 w 1312236"/>
              <a:gd name="connsiteY5" fmla="*/ 1073750 h 1275033"/>
              <a:gd name="connsiteX6" fmla="*/ 0 w 1312236"/>
              <a:gd name="connsiteY6" fmla="*/ 1050306 h 1275033"/>
              <a:gd name="connsiteX7" fmla="*/ 1307425 w 1312236"/>
              <a:gd name="connsiteY7" fmla="*/ 0 h 1275033"/>
              <a:gd name="connsiteX0" fmla="*/ 1307425 w 1307899"/>
              <a:gd name="connsiteY0" fmla="*/ 0 h 1275033"/>
              <a:gd name="connsiteX1" fmla="*/ 1307525 w 1307899"/>
              <a:gd name="connsiteY1" fmla="*/ 1021665 h 1275033"/>
              <a:gd name="connsiteX2" fmla="*/ 2349 w 1307899"/>
              <a:gd name="connsiteY2" fmla="*/ 1275033 h 1275033"/>
              <a:gd name="connsiteX3" fmla="*/ 12724 w 1307899"/>
              <a:gd name="connsiteY3" fmla="*/ 1255918 h 1275033"/>
              <a:gd name="connsiteX4" fmla="*/ 31113 w 1307899"/>
              <a:gd name="connsiteY4" fmla="*/ 1164834 h 1275033"/>
              <a:gd name="connsiteX5" fmla="*/ 12724 w 1307899"/>
              <a:gd name="connsiteY5" fmla="*/ 1073750 h 1275033"/>
              <a:gd name="connsiteX6" fmla="*/ 0 w 1307899"/>
              <a:gd name="connsiteY6" fmla="*/ 1050306 h 1275033"/>
              <a:gd name="connsiteX7" fmla="*/ 1307425 w 1307899"/>
              <a:gd name="connsiteY7" fmla="*/ 0 h 1275033"/>
              <a:gd name="connsiteX0" fmla="*/ 1312136 w 1312354"/>
              <a:gd name="connsiteY0" fmla="*/ 0 h 1275033"/>
              <a:gd name="connsiteX1" fmla="*/ 1307525 w 1312354"/>
              <a:gd name="connsiteY1" fmla="*/ 1021665 h 1275033"/>
              <a:gd name="connsiteX2" fmla="*/ 2349 w 1312354"/>
              <a:gd name="connsiteY2" fmla="*/ 1275033 h 1275033"/>
              <a:gd name="connsiteX3" fmla="*/ 12724 w 1312354"/>
              <a:gd name="connsiteY3" fmla="*/ 1255918 h 1275033"/>
              <a:gd name="connsiteX4" fmla="*/ 31113 w 1312354"/>
              <a:gd name="connsiteY4" fmla="*/ 1164834 h 1275033"/>
              <a:gd name="connsiteX5" fmla="*/ 12724 w 1312354"/>
              <a:gd name="connsiteY5" fmla="*/ 1073750 h 1275033"/>
              <a:gd name="connsiteX6" fmla="*/ 0 w 1312354"/>
              <a:gd name="connsiteY6" fmla="*/ 1050306 h 1275033"/>
              <a:gd name="connsiteX7" fmla="*/ 1312136 w 1312354"/>
              <a:gd name="connsiteY7" fmla="*/ 0 h 1275033"/>
              <a:gd name="connsiteX0" fmla="*/ 1312136 w 1312434"/>
              <a:gd name="connsiteY0" fmla="*/ 0 h 1275033"/>
              <a:gd name="connsiteX1" fmla="*/ 1309882 w 1312434"/>
              <a:gd name="connsiteY1" fmla="*/ 1026428 h 1275033"/>
              <a:gd name="connsiteX2" fmla="*/ 2349 w 1312434"/>
              <a:gd name="connsiteY2" fmla="*/ 1275033 h 1275033"/>
              <a:gd name="connsiteX3" fmla="*/ 12724 w 1312434"/>
              <a:gd name="connsiteY3" fmla="*/ 1255918 h 1275033"/>
              <a:gd name="connsiteX4" fmla="*/ 31113 w 1312434"/>
              <a:gd name="connsiteY4" fmla="*/ 1164834 h 1275033"/>
              <a:gd name="connsiteX5" fmla="*/ 12724 w 1312434"/>
              <a:gd name="connsiteY5" fmla="*/ 1073750 h 1275033"/>
              <a:gd name="connsiteX6" fmla="*/ 0 w 1312434"/>
              <a:gd name="connsiteY6" fmla="*/ 1050306 h 1275033"/>
              <a:gd name="connsiteX7" fmla="*/ 1312136 w 1312434"/>
              <a:gd name="connsiteY7" fmla="*/ 0 h 127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2434" h="1275033">
                <a:moveTo>
                  <a:pt x="1312136" y="0"/>
                </a:moveTo>
                <a:cubicBezTo>
                  <a:pt x="1313740" y="341349"/>
                  <a:pt x="1308278" y="685079"/>
                  <a:pt x="1309882" y="1026428"/>
                </a:cubicBezTo>
                <a:lnTo>
                  <a:pt x="2349" y="1275033"/>
                </a:lnTo>
                <a:lnTo>
                  <a:pt x="12724" y="1255918"/>
                </a:lnTo>
                <a:cubicBezTo>
                  <a:pt x="24565" y="1227922"/>
                  <a:pt x="31113" y="1197143"/>
                  <a:pt x="31113" y="1164834"/>
                </a:cubicBezTo>
                <a:cubicBezTo>
                  <a:pt x="31113" y="1132525"/>
                  <a:pt x="24565" y="1101746"/>
                  <a:pt x="12724" y="1073750"/>
                </a:cubicBezTo>
                <a:lnTo>
                  <a:pt x="0" y="1050306"/>
                </a:lnTo>
                <a:lnTo>
                  <a:pt x="1312136" y="0"/>
                </a:lnTo>
                <a:close/>
              </a:path>
            </a:pathLst>
          </a:custGeom>
          <a:solidFill>
            <a:schemeClr val="bg2">
              <a:alpha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600"/>
          </a:p>
        </p:txBody>
      </p:sp>
      <p:grpSp>
        <p:nvGrpSpPr>
          <p:cNvPr id="30" name="Group 29">
            <a:extLst>
              <a:ext uri="{FF2B5EF4-FFF2-40B4-BE49-F238E27FC236}">
                <a16:creationId xmlns:a16="http://schemas.microsoft.com/office/drawing/2014/main" id="{0941CA2E-8588-ABDE-3337-CB5370049206}"/>
              </a:ext>
            </a:extLst>
          </p:cNvPr>
          <p:cNvGrpSpPr/>
          <p:nvPr/>
        </p:nvGrpSpPr>
        <p:grpSpPr>
          <a:xfrm flipH="1">
            <a:off x="6400747" y="2180867"/>
            <a:ext cx="1172888" cy="1292280"/>
            <a:chOff x="3080446" y="1665570"/>
            <a:chExt cx="1265703" cy="1394544"/>
          </a:xfrm>
        </p:grpSpPr>
        <p:sp>
          <p:nvSpPr>
            <p:cNvPr id="28" name="Oval 27">
              <a:extLst>
                <a:ext uri="{FF2B5EF4-FFF2-40B4-BE49-F238E27FC236}">
                  <a16:creationId xmlns:a16="http://schemas.microsoft.com/office/drawing/2014/main" id="{8AD5CCFC-1106-6846-F8E5-E76512E5B625}"/>
                </a:ext>
              </a:extLst>
            </p:cNvPr>
            <p:cNvSpPr/>
            <p:nvPr/>
          </p:nvSpPr>
          <p:spPr>
            <a:xfrm flipH="1">
              <a:off x="3878149" y="2592114"/>
              <a:ext cx="468000" cy="468000"/>
            </a:xfrm>
            <a:prstGeom prst="ellipse">
              <a:avLst/>
            </a:prstGeom>
            <a:solidFill>
              <a:schemeClr val="bg1">
                <a:alpha val="3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p>
          </p:txBody>
        </p:sp>
        <p:sp>
          <p:nvSpPr>
            <p:cNvPr id="29" name="Freeform: Shape 28">
              <a:extLst>
                <a:ext uri="{FF2B5EF4-FFF2-40B4-BE49-F238E27FC236}">
                  <a16:creationId xmlns:a16="http://schemas.microsoft.com/office/drawing/2014/main" id="{6FDE1942-AB35-F3A1-0E13-B9344F2D5767}"/>
                </a:ext>
              </a:extLst>
            </p:cNvPr>
            <p:cNvSpPr/>
            <p:nvPr/>
          </p:nvSpPr>
          <p:spPr>
            <a:xfrm flipH="1">
              <a:off x="3080446" y="1665570"/>
              <a:ext cx="827389" cy="1270676"/>
            </a:xfrm>
            <a:custGeom>
              <a:avLst/>
              <a:gdLst>
                <a:gd name="connsiteX0" fmla="*/ 340299 w 340299"/>
                <a:gd name="connsiteY0" fmla="*/ 0 h 990000"/>
                <a:gd name="connsiteX1" fmla="*/ 340299 w 340299"/>
                <a:gd name="connsiteY1" fmla="*/ 990000 h 990000"/>
                <a:gd name="connsiteX2" fmla="*/ 2349 w 340299"/>
                <a:gd name="connsiteY2" fmla="*/ 608689 h 990000"/>
                <a:gd name="connsiteX3" fmla="*/ 12724 w 340299"/>
                <a:gd name="connsiteY3" fmla="*/ 589574 h 990000"/>
                <a:gd name="connsiteX4" fmla="*/ 31113 w 340299"/>
                <a:gd name="connsiteY4" fmla="*/ 498490 h 990000"/>
                <a:gd name="connsiteX5" fmla="*/ 12724 w 340299"/>
                <a:gd name="connsiteY5" fmla="*/ 407406 h 990000"/>
                <a:gd name="connsiteX6" fmla="*/ 0 w 340299"/>
                <a:gd name="connsiteY6" fmla="*/ 383962 h 990000"/>
                <a:gd name="connsiteX7" fmla="*/ 340299 w 340299"/>
                <a:gd name="connsiteY7" fmla="*/ 0 h 990000"/>
                <a:gd name="connsiteX0" fmla="*/ 820855 w 820855"/>
                <a:gd name="connsiteY0" fmla="*/ 0 h 1661512"/>
                <a:gd name="connsiteX1" fmla="*/ 340299 w 820855"/>
                <a:gd name="connsiteY1" fmla="*/ 1661512 h 1661512"/>
                <a:gd name="connsiteX2" fmla="*/ 2349 w 820855"/>
                <a:gd name="connsiteY2" fmla="*/ 1280201 h 1661512"/>
                <a:gd name="connsiteX3" fmla="*/ 12724 w 820855"/>
                <a:gd name="connsiteY3" fmla="*/ 1261086 h 1661512"/>
                <a:gd name="connsiteX4" fmla="*/ 31113 w 820855"/>
                <a:gd name="connsiteY4" fmla="*/ 1170002 h 1661512"/>
                <a:gd name="connsiteX5" fmla="*/ 12724 w 820855"/>
                <a:gd name="connsiteY5" fmla="*/ 1078918 h 1661512"/>
                <a:gd name="connsiteX6" fmla="*/ 0 w 820855"/>
                <a:gd name="connsiteY6" fmla="*/ 1055474 h 1661512"/>
                <a:gd name="connsiteX7" fmla="*/ 820855 w 820855"/>
                <a:gd name="connsiteY7" fmla="*/ 0 h 1661512"/>
                <a:gd name="connsiteX0" fmla="*/ 818500 w 818500"/>
                <a:gd name="connsiteY0" fmla="*/ 0 h 1651987"/>
                <a:gd name="connsiteX1" fmla="*/ 340299 w 818500"/>
                <a:gd name="connsiteY1" fmla="*/ 1651987 h 1651987"/>
                <a:gd name="connsiteX2" fmla="*/ 2349 w 818500"/>
                <a:gd name="connsiteY2" fmla="*/ 1270676 h 1651987"/>
                <a:gd name="connsiteX3" fmla="*/ 12724 w 818500"/>
                <a:gd name="connsiteY3" fmla="*/ 1251561 h 1651987"/>
                <a:gd name="connsiteX4" fmla="*/ 31113 w 818500"/>
                <a:gd name="connsiteY4" fmla="*/ 1160477 h 1651987"/>
                <a:gd name="connsiteX5" fmla="*/ 12724 w 818500"/>
                <a:gd name="connsiteY5" fmla="*/ 1069393 h 1651987"/>
                <a:gd name="connsiteX6" fmla="*/ 0 w 818500"/>
                <a:gd name="connsiteY6" fmla="*/ 1045949 h 1651987"/>
                <a:gd name="connsiteX7" fmla="*/ 818500 w 818500"/>
                <a:gd name="connsiteY7" fmla="*/ 0 h 1651987"/>
                <a:gd name="connsiteX0" fmla="*/ 818500 w 818500"/>
                <a:gd name="connsiteY0" fmla="*/ 0 h 1270676"/>
                <a:gd name="connsiteX1" fmla="*/ 816145 w 818500"/>
                <a:gd name="connsiteY1" fmla="*/ 1020955 h 1270676"/>
                <a:gd name="connsiteX2" fmla="*/ 2349 w 818500"/>
                <a:gd name="connsiteY2" fmla="*/ 1270676 h 1270676"/>
                <a:gd name="connsiteX3" fmla="*/ 12724 w 818500"/>
                <a:gd name="connsiteY3" fmla="*/ 1251561 h 1270676"/>
                <a:gd name="connsiteX4" fmla="*/ 31113 w 818500"/>
                <a:gd name="connsiteY4" fmla="*/ 1160477 h 1270676"/>
                <a:gd name="connsiteX5" fmla="*/ 12724 w 818500"/>
                <a:gd name="connsiteY5" fmla="*/ 1069393 h 1270676"/>
                <a:gd name="connsiteX6" fmla="*/ 0 w 818500"/>
                <a:gd name="connsiteY6" fmla="*/ 1045949 h 1270676"/>
                <a:gd name="connsiteX7" fmla="*/ 818500 w 818500"/>
                <a:gd name="connsiteY7" fmla="*/ 0 h 12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500" h="1270676">
                  <a:moveTo>
                    <a:pt x="818500" y="0"/>
                  </a:moveTo>
                  <a:lnTo>
                    <a:pt x="816145" y="1020955"/>
                  </a:lnTo>
                  <a:lnTo>
                    <a:pt x="2349" y="1270676"/>
                  </a:lnTo>
                  <a:lnTo>
                    <a:pt x="12724" y="1251561"/>
                  </a:lnTo>
                  <a:cubicBezTo>
                    <a:pt x="24565" y="1223565"/>
                    <a:pt x="31113" y="1192786"/>
                    <a:pt x="31113" y="1160477"/>
                  </a:cubicBezTo>
                  <a:cubicBezTo>
                    <a:pt x="31113" y="1128168"/>
                    <a:pt x="24565" y="1097389"/>
                    <a:pt x="12724" y="1069393"/>
                  </a:cubicBezTo>
                  <a:lnTo>
                    <a:pt x="0" y="1045949"/>
                  </a:lnTo>
                  <a:lnTo>
                    <a:pt x="818500" y="0"/>
                  </a:lnTo>
                  <a:close/>
                </a:path>
              </a:pathLst>
            </a:custGeom>
            <a:solidFill>
              <a:schemeClr val="bg2">
                <a:alpha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600"/>
            </a:p>
          </p:txBody>
        </p:sp>
      </p:grpSp>
      <p:sp>
        <p:nvSpPr>
          <p:cNvPr id="31" name="Title 30">
            <a:extLst>
              <a:ext uri="{FF2B5EF4-FFF2-40B4-BE49-F238E27FC236}">
                <a16:creationId xmlns:a16="http://schemas.microsoft.com/office/drawing/2014/main" id="{AF9455CB-562B-60EC-7C8C-8836194F1A7D}"/>
              </a:ext>
            </a:extLst>
          </p:cNvPr>
          <p:cNvSpPr>
            <a:spLocks noGrp="1"/>
          </p:cNvSpPr>
          <p:nvPr>
            <p:ph type="title"/>
          </p:nvPr>
        </p:nvSpPr>
        <p:spPr/>
        <p:txBody>
          <a:bodyPr/>
          <a:lstStyle/>
          <a:p>
            <a:r>
              <a:rPr lang="en-GB" dirty="0"/>
              <a:t>Progression of airway remodelling in the asthmatic lung</a:t>
            </a:r>
            <a:r>
              <a:rPr lang="en-GB" baseline="30000" dirty="0"/>
              <a:t>1–5</a:t>
            </a:r>
          </a:p>
        </p:txBody>
      </p:sp>
      <p:sp>
        <p:nvSpPr>
          <p:cNvPr id="939" name="Content Placeholder 938">
            <a:extLst>
              <a:ext uri="{FF2B5EF4-FFF2-40B4-BE49-F238E27FC236}">
                <a16:creationId xmlns:a16="http://schemas.microsoft.com/office/drawing/2014/main" id="{AD10F7F5-3A81-AE8A-0DBB-14912D64035A}"/>
              </a:ext>
            </a:extLst>
          </p:cNvPr>
          <p:cNvSpPr>
            <a:spLocks noGrp="1"/>
          </p:cNvSpPr>
          <p:nvPr>
            <p:ph sz="quarter" idx="13"/>
          </p:nvPr>
        </p:nvSpPr>
        <p:spPr/>
        <p:txBody>
          <a:bodyPr/>
          <a:lstStyle/>
          <a:p>
            <a:r>
              <a:rPr lang="en-GB" sz="800" dirty="0">
                <a:latin typeface="Calibri" panose="020F0502020204030204"/>
              </a:rPr>
              <a:t>1. </a:t>
            </a:r>
            <a:r>
              <a:rPr lang="en-GB" sz="800" dirty="0" err="1">
                <a:latin typeface="Calibri" panose="020F0502020204030204"/>
              </a:rPr>
              <a:t>Fehrenbach</a:t>
            </a:r>
            <a:r>
              <a:rPr lang="en-GB" sz="800" dirty="0">
                <a:latin typeface="Calibri" panose="020F0502020204030204"/>
              </a:rPr>
              <a:t> H, et al. Cell Tissue Res 2017;367:551–569; 2. Crosby LM, Waters CM. Am J </a:t>
            </a:r>
            <a:r>
              <a:rPr lang="en-GB" sz="800" dirty="0" err="1">
                <a:latin typeface="Calibri" panose="020F0502020204030204"/>
              </a:rPr>
              <a:t>Physiol</a:t>
            </a:r>
            <a:r>
              <a:rPr lang="en-GB" sz="800" dirty="0">
                <a:latin typeface="Calibri" panose="020F0502020204030204"/>
              </a:rPr>
              <a:t> Lung Cell Mol </a:t>
            </a:r>
            <a:r>
              <a:rPr lang="en-GB" sz="800" dirty="0" err="1">
                <a:latin typeface="Calibri" panose="020F0502020204030204"/>
              </a:rPr>
              <a:t>Physiol</a:t>
            </a:r>
            <a:r>
              <a:rPr lang="en-GB" sz="800" dirty="0">
                <a:latin typeface="Calibri" panose="020F0502020204030204"/>
              </a:rPr>
              <a:t> 2010;298:L715–L731; 3. Yang Y, et al. Clin Respir J 2021;15:1027–1045; </a:t>
            </a:r>
            <a:br>
              <a:rPr lang="en-GB" sz="800" dirty="0">
                <a:latin typeface="Calibri" panose="020F0502020204030204"/>
              </a:rPr>
            </a:br>
            <a:r>
              <a:rPr lang="en-GB" sz="800" dirty="0">
                <a:latin typeface="Calibri" panose="020F0502020204030204"/>
              </a:rPr>
              <a:t>4. Beckett PA, Howarth PH. Thorax 2003;58:163–174; 5. Hough KP, et al. Front Med 2020;7:191</a:t>
            </a:r>
          </a:p>
        </p:txBody>
      </p:sp>
      <p:grpSp>
        <p:nvGrpSpPr>
          <p:cNvPr id="4" name="Group 3">
            <a:extLst>
              <a:ext uri="{FF2B5EF4-FFF2-40B4-BE49-F238E27FC236}">
                <a16:creationId xmlns:a16="http://schemas.microsoft.com/office/drawing/2014/main" id="{8A1643D0-8A4C-9F54-F4E0-84462570034C}"/>
              </a:ext>
            </a:extLst>
          </p:cNvPr>
          <p:cNvGrpSpPr/>
          <p:nvPr/>
        </p:nvGrpSpPr>
        <p:grpSpPr>
          <a:xfrm>
            <a:off x="7561766" y="2007532"/>
            <a:ext cx="2758677" cy="1296420"/>
            <a:chOff x="7561766" y="1907052"/>
            <a:chExt cx="2758677" cy="1296420"/>
          </a:xfrm>
        </p:grpSpPr>
        <p:sp>
          <p:nvSpPr>
            <p:cNvPr id="1134" name="Rectangle: Rounded Corners 1133">
              <a:extLst>
                <a:ext uri="{FF2B5EF4-FFF2-40B4-BE49-F238E27FC236}">
                  <a16:creationId xmlns:a16="http://schemas.microsoft.com/office/drawing/2014/main" id="{047BD276-3E40-ECE0-AFA1-AF65D24D151C}"/>
                </a:ext>
              </a:extLst>
            </p:cNvPr>
            <p:cNvSpPr/>
            <p:nvPr/>
          </p:nvSpPr>
          <p:spPr>
            <a:xfrm flipH="1">
              <a:off x="7561766" y="1921558"/>
              <a:ext cx="2758677" cy="1281914"/>
            </a:xfrm>
            <a:prstGeom prst="roundRect">
              <a:avLst>
                <a:gd name="adj" fmla="val 550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05" name="TextBox 1004">
              <a:extLst>
                <a:ext uri="{FF2B5EF4-FFF2-40B4-BE49-F238E27FC236}">
                  <a16:creationId xmlns:a16="http://schemas.microsoft.com/office/drawing/2014/main" id="{CCB8AE06-A622-912A-FDD9-43CA4702DD2F}"/>
                </a:ext>
              </a:extLst>
            </p:cNvPr>
            <p:cNvSpPr txBox="1"/>
            <p:nvPr/>
          </p:nvSpPr>
          <p:spPr>
            <a:xfrm>
              <a:off x="7581025" y="1907052"/>
              <a:ext cx="1372210" cy="276999"/>
            </a:xfrm>
            <a:prstGeom prst="rect">
              <a:avLst/>
            </a:prstGeom>
            <a:noFill/>
          </p:spPr>
          <p:txBody>
            <a:bodyPr wrap="square" rtlCol="0">
              <a:spAutoFit/>
            </a:bodyPr>
            <a:lstStyle/>
            <a:p>
              <a:pPr algn="ctr"/>
              <a:r>
                <a:rPr lang="en-GB" sz="1200" b="1" dirty="0">
                  <a:solidFill>
                    <a:schemeClr val="tx2"/>
                  </a:solidFill>
                </a:rPr>
                <a:t>Repetitive damage</a:t>
              </a:r>
            </a:p>
          </p:txBody>
        </p:sp>
        <p:sp>
          <p:nvSpPr>
            <p:cNvPr id="1006" name="TextBox 1005">
              <a:extLst>
                <a:ext uri="{FF2B5EF4-FFF2-40B4-BE49-F238E27FC236}">
                  <a16:creationId xmlns:a16="http://schemas.microsoft.com/office/drawing/2014/main" id="{8AB07283-A3D5-4A73-79A0-D2C7FDBC13D6}"/>
                </a:ext>
              </a:extLst>
            </p:cNvPr>
            <p:cNvSpPr txBox="1"/>
            <p:nvPr/>
          </p:nvSpPr>
          <p:spPr>
            <a:xfrm>
              <a:off x="8850315" y="1913547"/>
              <a:ext cx="1470128" cy="276999"/>
            </a:xfrm>
            <a:prstGeom prst="rect">
              <a:avLst/>
            </a:prstGeom>
            <a:noFill/>
          </p:spPr>
          <p:txBody>
            <a:bodyPr wrap="square" rtlCol="0">
              <a:spAutoFit/>
            </a:bodyPr>
            <a:lstStyle/>
            <a:p>
              <a:pPr algn="ctr"/>
              <a:r>
                <a:rPr lang="en-GB" sz="1200" b="1" dirty="0">
                  <a:solidFill>
                    <a:schemeClr val="tx2"/>
                  </a:solidFill>
                </a:rPr>
                <a:t>Prolonged damage</a:t>
              </a:r>
            </a:p>
          </p:txBody>
        </p:sp>
        <p:grpSp>
          <p:nvGrpSpPr>
            <p:cNvPr id="3" name="Group 2">
              <a:extLst>
                <a:ext uri="{FF2B5EF4-FFF2-40B4-BE49-F238E27FC236}">
                  <a16:creationId xmlns:a16="http://schemas.microsoft.com/office/drawing/2014/main" id="{AECD15FB-9703-AA05-9844-6FD90EDD9D19}"/>
                </a:ext>
              </a:extLst>
            </p:cNvPr>
            <p:cNvGrpSpPr/>
            <p:nvPr/>
          </p:nvGrpSpPr>
          <p:grpSpPr>
            <a:xfrm>
              <a:off x="7812689" y="2209808"/>
              <a:ext cx="2256831" cy="851890"/>
              <a:chOff x="7733820" y="2209808"/>
              <a:chExt cx="2256831" cy="851890"/>
            </a:xfrm>
          </p:grpSpPr>
          <p:grpSp>
            <p:nvGrpSpPr>
              <p:cNvPr id="1008" name="Group 1007">
                <a:extLst>
                  <a:ext uri="{FF2B5EF4-FFF2-40B4-BE49-F238E27FC236}">
                    <a16:creationId xmlns:a16="http://schemas.microsoft.com/office/drawing/2014/main" id="{8504D4DD-C2B2-845E-AFFE-4CDBEFF5C81D}"/>
                  </a:ext>
                </a:extLst>
              </p:cNvPr>
              <p:cNvGrpSpPr/>
              <p:nvPr/>
            </p:nvGrpSpPr>
            <p:grpSpPr>
              <a:xfrm>
                <a:off x="7733820" y="2542266"/>
                <a:ext cx="2256831" cy="519432"/>
                <a:chOff x="6339428" y="2157938"/>
                <a:chExt cx="2435423" cy="560537"/>
              </a:xfrm>
            </p:grpSpPr>
            <p:grpSp>
              <p:nvGrpSpPr>
                <p:cNvPr id="938" name="Group 937">
                  <a:extLst>
                    <a:ext uri="{FF2B5EF4-FFF2-40B4-BE49-F238E27FC236}">
                      <a16:creationId xmlns:a16="http://schemas.microsoft.com/office/drawing/2014/main" id="{1053065C-DD43-131F-358C-5D20B8B29A27}"/>
                    </a:ext>
                  </a:extLst>
                </p:cNvPr>
                <p:cNvGrpSpPr/>
                <p:nvPr/>
              </p:nvGrpSpPr>
              <p:grpSpPr>
                <a:xfrm>
                  <a:off x="6339428" y="2157938"/>
                  <a:ext cx="1224696" cy="560537"/>
                  <a:chOff x="6381002" y="1434132"/>
                  <a:chExt cx="1224696" cy="560537"/>
                </a:xfrm>
              </p:grpSpPr>
              <p:grpSp>
                <p:nvGrpSpPr>
                  <p:cNvPr id="800" name="Epithelial Cell">
                    <a:extLst>
                      <a:ext uri="{FF2B5EF4-FFF2-40B4-BE49-F238E27FC236}">
                        <a16:creationId xmlns:a16="http://schemas.microsoft.com/office/drawing/2014/main" id="{6C61A2E2-5C90-BCBB-128E-CDFE99BB21AE}"/>
                      </a:ext>
                    </a:extLst>
                  </p:cNvPr>
                  <p:cNvGrpSpPr/>
                  <p:nvPr/>
                </p:nvGrpSpPr>
                <p:grpSpPr>
                  <a:xfrm>
                    <a:off x="6623051" y="1518208"/>
                    <a:ext cx="253365" cy="475427"/>
                    <a:chOff x="8520041" y="1805888"/>
                    <a:chExt cx="506734" cy="942935"/>
                  </a:xfrm>
                </p:grpSpPr>
                <p:sp>
                  <p:nvSpPr>
                    <p:cNvPr id="851" name="Freeform: Shape 850">
                      <a:extLst>
                        <a:ext uri="{FF2B5EF4-FFF2-40B4-BE49-F238E27FC236}">
                          <a16:creationId xmlns:a16="http://schemas.microsoft.com/office/drawing/2014/main" id="{33D45607-EB4A-D079-2C98-C172252A02D8}"/>
                        </a:ext>
                      </a:extLst>
                    </p:cNvPr>
                    <p:cNvSpPr/>
                    <p:nvPr/>
                  </p:nvSpPr>
                  <p:spPr>
                    <a:xfrm>
                      <a:off x="856133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52" name="Freeform: Shape 851">
                      <a:extLst>
                        <a:ext uri="{FF2B5EF4-FFF2-40B4-BE49-F238E27FC236}">
                          <a16:creationId xmlns:a16="http://schemas.microsoft.com/office/drawing/2014/main" id="{4D3048D1-8B56-41C9-48D8-E7D943AD8884}"/>
                        </a:ext>
                      </a:extLst>
                    </p:cNvPr>
                    <p:cNvSpPr/>
                    <p:nvPr/>
                  </p:nvSpPr>
                  <p:spPr>
                    <a:xfrm>
                      <a:off x="861549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3" name="Freeform: Shape 852">
                      <a:extLst>
                        <a:ext uri="{FF2B5EF4-FFF2-40B4-BE49-F238E27FC236}">
                          <a16:creationId xmlns:a16="http://schemas.microsoft.com/office/drawing/2014/main" id="{4D698A66-E430-BF97-4AE4-A4734A777179}"/>
                        </a:ext>
                      </a:extLst>
                    </p:cNvPr>
                    <p:cNvSpPr/>
                    <p:nvPr/>
                  </p:nvSpPr>
                  <p:spPr>
                    <a:xfrm>
                      <a:off x="866326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4" name="Freeform: Shape 853">
                      <a:extLst>
                        <a:ext uri="{FF2B5EF4-FFF2-40B4-BE49-F238E27FC236}">
                          <a16:creationId xmlns:a16="http://schemas.microsoft.com/office/drawing/2014/main" id="{D50955F0-9F0C-829C-0486-BBFC1A791C3B}"/>
                        </a:ext>
                      </a:extLst>
                    </p:cNvPr>
                    <p:cNvSpPr/>
                    <p:nvPr/>
                  </p:nvSpPr>
                  <p:spPr>
                    <a:xfrm>
                      <a:off x="871339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5" name="Freeform: Shape 854">
                      <a:extLst>
                        <a:ext uri="{FF2B5EF4-FFF2-40B4-BE49-F238E27FC236}">
                          <a16:creationId xmlns:a16="http://schemas.microsoft.com/office/drawing/2014/main" id="{6F42CD69-9C90-4328-C74E-8D7370810BE1}"/>
                        </a:ext>
                      </a:extLst>
                    </p:cNvPr>
                    <p:cNvSpPr/>
                    <p:nvPr/>
                  </p:nvSpPr>
                  <p:spPr>
                    <a:xfrm>
                      <a:off x="876129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6" name="Freeform: Shape 855">
                      <a:extLst>
                        <a:ext uri="{FF2B5EF4-FFF2-40B4-BE49-F238E27FC236}">
                          <a16:creationId xmlns:a16="http://schemas.microsoft.com/office/drawing/2014/main" id="{674B77EB-F193-CFA1-6D3E-0413E4ECE26B}"/>
                        </a:ext>
                      </a:extLst>
                    </p:cNvPr>
                    <p:cNvSpPr/>
                    <p:nvPr/>
                  </p:nvSpPr>
                  <p:spPr>
                    <a:xfrm>
                      <a:off x="880712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7" name="Freeform: Shape 856">
                      <a:extLst>
                        <a:ext uri="{FF2B5EF4-FFF2-40B4-BE49-F238E27FC236}">
                          <a16:creationId xmlns:a16="http://schemas.microsoft.com/office/drawing/2014/main" id="{A6EBEE24-CBCB-28C0-A2D2-33E9CD51CCBA}"/>
                        </a:ext>
                      </a:extLst>
                    </p:cNvPr>
                    <p:cNvSpPr/>
                    <p:nvPr/>
                  </p:nvSpPr>
                  <p:spPr>
                    <a:xfrm>
                      <a:off x="885919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8" name="Freeform: Shape 857">
                      <a:extLst>
                        <a:ext uri="{FF2B5EF4-FFF2-40B4-BE49-F238E27FC236}">
                          <a16:creationId xmlns:a16="http://schemas.microsoft.com/office/drawing/2014/main" id="{406788EE-7355-0268-D574-76D4A80105A2}"/>
                        </a:ext>
                      </a:extLst>
                    </p:cNvPr>
                    <p:cNvSpPr/>
                    <p:nvPr/>
                  </p:nvSpPr>
                  <p:spPr>
                    <a:xfrm>
                      <a:off x="890502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9" name="Freeform: Shape 858">
                      <a:extLst>
                        <a:ext uri="{FF2B5EF4-FFF2-40B4-BE49-F238E27FC236}">
                          <a16:creationId xmlns:a16="http://schemas.microsoft.com/office/drawing/2014/main" id="{E438F6F7-DABF-4EF2-D0A6-E65C42F3B9BF}"/>
                        </a:ext>
                      </a:extLst>
                    </p:cNvPr>
                    <p:cNvSpPr/>
                    <p:nvPr/>
                  </p:nvSpPr>
                  <p:spPr>
                    <a:xfrm>
                      <a:off x="894632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60" name="Group 859">
                      <a:extLst>
                        <a:ext uri="{FF2B5EF4-FFF2-40B4-BE49-F238E27FC236}">
                          <a16:creationId xmlns:a16="http://schemas.microsoft.com/office/drawing/2014/main" id="{4A78025D-803E-2114-2FBB-C4DB204A04E2}"/>
                        </a:ext>
                      </a:extLst>
                    </p:cNvPr>
                    <p:cNvGrpSpPr/>
                    <p:nvPr/>
                  </p:nvGrpSpPr>
                  <p:grpSpPr>
                    <a:xfrm>
                      <a:off x="8520041" y="2033317"/>
                      <a:ext cx="506734" cy="715506"/>
                      <a:chOff x="664078" y="1946983"/>
                      <a:chExt cx="506734" cy="715506"/>
                    </a:xfrm>
                  </p:grpSpPr>
                  <p:sp>
                    <p:nvSpPr>
                      <p:cNvPr id="861" name="Rectangle: Rounded Corners 860">
                        <a:extLst>
                          <a:ext uri="{FF2B5EF4-FFF2-40B4-BE49-F238E27FC236}">
                            <a16:creationId xmlns:a16="http://schemas.microsoft.com/office/drawing/2014/main" id="{E35A3226-3B0A-5247-0B9F-BB812D7A969D}"/>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62" name="Oval 861">
                        <a:extLst>
                          <a:ext uri="{FF2B5EF4-FFF2-40B4-BE49-F238E27FC236}">
                            <a16:creationId xmlns:a16="http://schemas.microsoft.com/office/drawing/2014/main" id="{D55383F1-1299-E21A-5105-D87E875FD0EC}"/>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01" name="Epithelial Cell">
                    <a:extLst>
                      <a:ext uri="{FF2B5EF4-FFF2-40B4-BE49-F238E27FC236}">
                        <a16:creationId xmlns:a16="http://schemas.microsoft.com/office/drawing/2014/main" id="{4CF31BEF-5804-4674-F1DB-31A96FC41D9B}"/>
                      </a:ext>
                    </a:extLst>
                  </p:cNvPr>
                  <p:cNvGrpSpPr/>
                  <p:nvPr/>
                </p:nvGrpSpPr>
                <p:grpSpPr>
                  <a:xfrm>
                    <a:off x="6875227" y="1515999"/>
                    <a:ext cx="267365" cy="475427"/>
                    <a:chOff x="9028803" y="1805888"/>
                    <a:chExt cx="534735" cy="942935"/>
                  </a:xfrm>
                </p:grpSpPr>
                <p:sp>
                  <p:nvSpPr>
                    <p:cNvPr id="839" name="Freeform: Shape 838">
                      <a:extLst>
                        <a:ext uri="{FF2B5EF4-FFF2-40B4-BE49-F238E27FC236}">
                          <a16:creationId xmlns:a16="http://schemas.microsoft.com/office/drawing/2014/main" id="{D3C91423-5CCD-355C-0273-2334138C2C00}"/>
                        </a:ext>
                      </a:extLst>
                    </p:cNvPr>
                    <p:cNvSpPr/>
                    <p:nvPr/>
                  </p:nvSpPr>
                  <p:spPr>
                    <a:xfrm>
                      <a:off x="913654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40" name="Freeform: Shape 839">
                      <a:extLst>
                        <a:ext uri="{FF2B5EF4-FFF2-40B4-BE49-F238E27FC236}">
                          <a16:creationId xmlns:a16="http://schemas.microsoft.com/office/drawing/2014/main" id="{6F27F4BA-FC23-750F-7686-5FA808180912}"/>
                        </a:ext>
                      </a:extLst>
                    </p:cNvPr>
                    <p:cNvSpPr/>
                    <p:nvPr/>
                  </p:nvSpPr>
                  <p:spPr>
                    <a:xfrm>
                      <a:off x="919069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1" name="Freeform: Shape 840">
                      <a:extLst>
                        <a:ext uri="{FF2B5EF4-FFF2-40B4-BE49-F238E27FC236}">
                          <a16:creationId xmlns:a16="http://schemas.microsoft.com/office/drawing/2014/main" id="{72DE7C04-24D4-66DB-DE41-6F6DFC4267F3}"/>
                        </a:ext>
                      </a:extLst>
                    </p:cNvPr>
                    <p:cNvSpPr/>
                    <p:nvPr/>
                  </p:nvSpPr>
                  <p:spPr>
                    <a:xfrm>
                      <a:off x="923846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2" name="Freeform: Shape 841">
                      <a:extLst>
                        <a:ext uri="{FF2B5EF4-FFF2-40B4-BE49-F238E27FC236}">
                          <a16:creationId xmlns:a16="http://schemas.microsoft.com/office/drawing/2014/main" id="{F63F59BF-51E7-E78A-8ACD-028A6EAA871F}"/>
                        </a:ext>
                      </a:extLst>
                    </p:cNvPr>
                    <p:cNvSpPr/>
                    <p:nvPr/>
                  </p:nvSpPr>
                  <p:spPr>
                    <a:xfrm>
                      <a:off x="928859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3" name="Freeform: Shape 842">
                      <a:extLst>
                        <a:ext uri="{FF2B5EF4-FFF2-40B4-BE49-F238E27FC236}">
                          <a16:creationId xmlns:a16="http://schemas.microsoft.com/office/drawing/2014/main" id="{F5AC21C3-E87B-6114-E351-AE9117580563}"/>
                        </a:ext>
                      </a:extLst>
                    </p:cNvPr>
                    <p:cNvSpPr/>
                    <p:nvPr/>
                  </p:nvSpPr>
                  <p:spPr>
                    <a:xfrm>
                      <a:off x="933650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4" name="Freeform: Shape 843">
                      <a:extLst>
                        <a:ext uri="{FF2B5EF4-FFF2-40B4-BE49-F238E27FC236}">
                          <a16:creationId xmlns:a16="http://schemas.microsoft.com/office/drawing/2014/main" id="{CCDCA3B7-2591-DE87-8BFE-7D10659D3EA0}"/>
                        </a:ext>
                      </a:extLst>
                    </p:cNvPr>
                    <p:cNvSpPr/>
                    <p:nvPr/>
                  </p:nvSpPr>
                  <p:spPr>
                    <a:xfrm>
                      <a:off x="938232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5" name="Freeform: Shape 844">
                      <a:extLst>
                        <a:ext uri="{FF2B5EF4-FFF2-40B4-BE49-F238E27FC236}">
                          <a16:creationId xmlns:a16="http://schemas.microsoft.com/office/drawing/2014/main" id="{DC48345A-8AC0-3D4E-9D72-7D6C2526C095}"/>
                        </a:ext>
                      </a:extLst>
                    </p:cNvPr>
                    <p:cNvSpPr/>
                    <p:nvPr/>
                  </p:nvSpPr>
                  <p:spPr>
                    <a:xfrm>
                      <a:off x="943439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6" name="Freeform: Shape 845">
                      <a:extLst>
                        <a:ext uri="{FF2B5EF4-FFF2-40B4-BE49-F238E27FC236}">
                          <a16:creationId xmlns:a16="http://schemas.microsoft.com/office/drawing/2014/main" id="{4A76A828-A4BB-35CB-9032-42C2CB04772F}"/>
                        </a:ext>
                      </a:extLst>
                    </p:cNvPr>
                    <p:cNvSpPr/>
                    <p:nvPr/>
                  </p:nvSpPr>
                  <p:spPr>
                    <a:xfrm>
                      <a:off x="948022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7" name="Freeform: Shape 846">
                      <a:extLst>
                        <a:ext uri="{FF2B5EF4-FFF2-40B4-BE49-F238E27FC236}">
                          <a16:creationId xmlns:a16="http://schemas.microsoft.com/office/drawing/2014/main" id="{B37B5444-F693-4369-C590-DACF5EABE116}"/>
                        </a:ext>
                      </a:extLst>
                    </p:cNvPr>
                    <p:cNvSpPr/>
                    <p:nvPr/>
                  </p:nvSpPr>
                  <p:spPr>
                    <a:xfrm>
                      <a:off x="952152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48" name="Group 847">
                      <a:extLst>
                        <a:ext uri="{FF2B5EF4-FFF2-40B4-BE49-F238E27FC236}">
                          <a16:creationId xmlns:a16="http://schemas.microsoft.com/office/drawing/2014/main" id="{36385028-2874-A630-3D05-E97FFFF46D49}"/>
                        </a:ext>
                      </a:extLst>
                    </p:cNvPr>
                    <p:cNvGrpSpPr/>
                    <p:nvPr/>
                  </p:nvGrpSpPr>
                  <p:grpSpPr>
                    <a:xfrm>
                      <a:off x="9028803" y="2033317"/>
                      <a:ext cx="506734" cy="715506"/>
                      <a:chOff x="664078" y="1946983"/>
                      <a:chExt cx="506734" cy="715506"/>
                    </a:xfrm>
                  </p:grpSpPr>
                  <p:sp>
                    <p:nvSpPr>
                      <p:cNvPr id="849" name="Rectangle: Rounded Corners 848">
                        <a:extLst>
                          <a:ext uri="{FF2B5EF4-FFF2-40B4-BE49-F238E27FC236}">
                            <a16:creationId xmlns:a16="http://schemas.microsoft.com/office/drawing/2014/main" id="{58B4B1E8-78FA-21D8-D29E-D21611CF00D9}"/>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50" name="Oval 849">
                        <a:extLst>
                          <a:ext uri="{FF2B5EF4-FFF2-40B4-BE49-F238E27FC236}">
                            <a16:creationId xmlns:a16="http://schemas.microsoft.com/office/drawing/2014/main" id="{39D86982-D7D9-AA06-9E1A-26421F495896}"/>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02" name="Epithelial Cell">
                    <a:extLst>
                      <a:ext uri="{FF2B5EF4-FFF2-40B4-BE49-F238E27FC236}">
                        <a16:creationId xmlns:a16="http://schemas.microsoft.com/office/drawing/2014/main" id="{F6075AE8-9278-C341-E9FC-DAC58D44AED9}"/>
                      </a:ext>
                    </a:extLst>
                  </p:cNvPr>
                  <p:cNvGrpSpPr/>
                  <p:nvPr/>
                </p:nvGrpSpPr>
                <p:grpSpPr>
                  <a:xfrm>
                    <a:off x="7352333" y="1511581"/>
                    <a:ext cx="253365" cy="475427"/>
                    <a:chOff x="9983035" y="1805888"/>
                    <a:chExt cx="506734" cy="942935"/>
                  </a:xfrm>
                </p:grpSpPr>
                <p:sp>
                  <p:nvSpPr>
                    <p:cNvPr id="827" name="Freeform: Shape 826">
                      <a:extLst>
                        <a:ext uri="{FF2B5EF4-FFF2-40B4-BE49-F238E27FC236}">
                          <a16:creationId xmlns:a16="http://schemas.microsoft.com/office/drawing/2014/main" id="{8E1A99A8-1075-505F-E278-50DAB99926BD}"/>
                        </a:ext>
                      </a:extLst>
                    </p:cNvPr>
                    <p:cNvSpPr/>
                    <p:nvPr/>
                  </p:nvSpPr>
                  <p:spPr>
                    <a:xfrm>
                      <a:off x="1000192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28" name="Freeform: Shape 827">
                      <a:extLst>
                        <a:ext uri="{FF2B5EF4-FFF2-40B4-BE49-F238E27FC236}">
                          <a16:creationId xmlns:a16="http://schemas.microsoft.com/office/drawing/2014/main" id="{6A7C41F8-612B-1FBC-B0D0-5DC91E5399E1}"/>
                        </a:ext>
                      </a:extLst>
                    </p:cNvPr>
                    <p:cNvSpPr/>
                    <p:nvPr/>
                  </p:nvSpPr>
                  <p:spPr>
                    <a:xfrm>
                      <a:off x="1005608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9" name="Freeform: Shape 828">
                      <a:extLst>
                        <a:ext uri="{FF2B5EF4-FFF2-40B4-BE49-F238E27FC236}">
                          <a16:creationId xmlns:a16="http://schemas.microsoft.com/office/drawing/2014/main" id="{8872187F-4AA4-42EB-1812-6926655339BA}"/>
                        </a:ext>
                      </a:extLst>
                    </p:cNvPr>
                    <p:cNvSpPr/>
                    <p:nvPr/>
                  </p:nvSpPr>
                  <p:spPr>
                    <a:xfrm>
                      <a:off x="1010385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0" name="Freeform: Shape 829">
                      <a:extLst>
                        <a:ext uri="{FF2B5EF4-FFF2-40B4-BE49-F238E27FC236}">
                          <a16:creationId xmlns:a16="http://schemas.microsoft.com/office/drawing/2014/main" id="{59F4D5A5-6864-FAFC-4693-6BCC16C9633D}"/>
                        </a:ext>
                      </a:extLst>
                    </p:cNvPr>
                    <p:cNvSpPr/>
                    <p:nvPr/>
                  </p:nvSpPr>
                  <p:spPr>
                    <a:xfrm>
                      <a:off x="1015398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1" name="Freeform: Shape 830">
                      <a:extLst>
                        <a:ext uri="{FF2B5EF4-FFF2-40B4-BE49-F238E27FC236}">
                          <a16:creationId xmlns:a16="http://schemas.microsoft.com/office/drawing/2014/main" id="{675B304F-4514-6253-D199-FAB4B93F72A4}"/>
                        </a:ext>
                      </a:extLst>
                    </p:cNvPr>
                    <p:cNvSpPr/>
                    <p:nvPr/>
                  </p:nvSpPr>
                  <p:spPr>
                    <a:xfrm>
                      <a:off x="1020188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2" name="Freeform: Shape 831">
                      <a:extLst>
                        <a:ext uri="{FF2B5EF4-FFF2-40B4-BE49-F238E27FC236}">
                          <a16:creationId xmlns:a16="http://schemas.microsoft.com/office/drawing/2014/main" id="{17A5786B-EBD9-523D-970B-BEEDF3F6B861}"/>
                        </a:ext>
                      </a:extLst>
                    </p:cNvPr>
                    <p:cNvSpPr/>
                    <p:nvPr/>
                  </p:nvSpPr>
                  <p:spPr>
                    <a:xfrm>
                      <a:off x="1024771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3" name="Freeform: Shape 832">
                      <a:extLst>
                        <a:ext uri="{FF2B5EF4-FFF2-40B4-BE49-F238E27FC236}">
                          <a16:creationId xmlns:a16="http://schemas.microsoft.com/office/drawing/2014/main" id="{1118D7CD-4420-DD33-AAA0-BF2E1EE20C8B}"/>
                        </a:ext>
                      </a:extLst>
                    </p:cNvPr>
                    <p:cNvSpPr/>
                    <p:nvPr/>
                  </p:nvSpPr>
                  <p:spPr>
                    <a:xfrm>
                      <a:off x="1029978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4" name="Freeform: Shape 833">
                      <a:extLst>
                        <a:ext uri="{FF2B5EF4-FFF2-40B4-BE49-F238E27FC236}">
                          <a16:creationId xmlns:a16="http://schemas.microsoft.com/office/drawing/2014/main" id="{514FECCA-ACF7-B1DE-5DA8-EB3B7019766B}"/>
                        </a:ext>
                      </a:extLst>
                    </p:cNvPr>
                    <p:cNvSpPr/>
                    <p:nvPr/>
                  </p:nvSpPr>
                  <p:spPr>
                    <a:xfrm>
                      <a:off x="1034561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5" name="Freeform: Shape 834">
                      <a:extLst>
                        <a:ext uri="{FF2B5EF4-FFF2-40B4-BE49-F238E27FC236}">
                          <a16:creationId xmlns:a16="http://schemas.microsoft.com/office/drawing/2014/main" id="{FCBD09F9-E499-536A-8BE2-BF2DFC8879C1}"/>
                        </a:ext>
                      </a:extLst>
                    </p:cNvPr>
                    <p:cNvSpPr/>
                    <p:nvPr/>
                  </p:nvSpPr>
                  <p:spPr>
                    <a:xfrm>
                      <a:off x="1038691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36" name="Group 835">
                      <a:extLst>
                        <a:ext uri="{FF2B5EF4-FFF2-40B4-BE49-F238E27FC236}">
                          <a16:creationId xmlns:a16="http://schemas.microsoft.com/office/drawing/2014/main" id="{F9A6316D-958A-DEEF-214C-EA02C3A86FDF}"/>
                        </a:ext>
                      </a:extLst>
                    </p:cNvPr>
                    <p:cNvGrpSpPr/>
                    <p:nvPr/>
                  </p:nvGrpSpPr>
                  <p:grpSpPr>
                    <a:xfrm>
                      <a:off x="9983035" y="2033317"/>
                      <a:ext cx="506734" cy="715506"/>
                      <a:chOff x="664078" y="1946983"/>
                      <a:chExt cx="506734" cy="715506"/>
                    </a:xfrm>
                  </p:grpSpPr>
                  <p:sp>
                    <p:nvSpPr>
                      <p:cNvPr id="837" name="Rectangle: Rounded Corners 836">
                        <a:extLst>
                          <a:ext uri="{FF2B5EF4-FFF2-40B4-BE49-F238E27FC236}">
                            <a16:creationId xmlns:a16="http://schemas.microsoft.com/office/drawing/2014/main" id="{274EED0B-93F9-40B2-7B93-31CBF3C05526}"/>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38" name="Oval 837">
                        <a:extLst>
                          <a:ext uri="{FF2B5EF4-FFF2-40B4-BE49-F238E27FC236}">
                            <a16:creationId xmlns:a16="http://schemas.microsoft.com/office/drawing/2014/main" id="{9BAAB0EB-4137-15C8-D3B8-D44C50C1E382}"/>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03" name="Epithelial Cell">
                    <a:extLst>
                      <a:ext uri="{FF2B5EF4-FFF2-40B4-BE49-F238E27FC236}">
                        <a16:creationId xmlns:a16="http://schemas.microsoft.com/office/drawing/2014/main" id="{5C2FE313-D8B7-C2B6-C974-88AA80E6F99D}"/>
                      </a:ext>
                    </a:extLst>
                  </p:cNvPr>
                  <p:cNvGrpSpPr/>
                  <p:nvPr/>
                </p:nvGrpSpPr>
                <p:grpSpPr>
                  <a:xfrm>
                    <a:off x="6381002" y="1519242"/>
                    <a:ext cx="253365" cy="475427"/>
                    <a:chOff x="8040358" y="1805888"/>
                    <a:chExt cx="506734" cy="942935"/>
                  </a:xfrm>
                </p:grpSpPr>
                <p:sp>
                  <p:nvSpPr>
                    <p:cNvPr id="815" name="Freeform: Shape 814">
                      <a:extLst>
                        <a:ext uri="{FF2B5EF4-FFF2-40B4-BE49-F238E27FC236}">
                          <a16:creationId xmlns:a16="http://schemas.microsoft.com/office/drawing/2014/main" id="{708F8AB7-73C7-C102-2E37-83AD79DF9595}"/>
                        </a:ext>
                      </a:extLst>
                    </p:cNvPr>
                    <p:cNvSpPr/>
                    <p:nvPr/>
                  </p:nvSpPr>
                  <p:spPr>
                    <a:xfrm>
                      <a:off x="806178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16" name="Freeform: Shape 815">
                      <a:extLst>
                        <a:ext uri="{FF2B5EF4-FFF2-40B4-BE49-F238E27FC236}">
                          <a16:creationId xmlns:a16="http://schemas.microsoft.com/office/drawing/2014/main" id="{DEE04D79-BE17-0288-5FAF-2BD252E6E426}"/>
                        </a:ext>
                      </a:extLst>
                    </p:cNvPr>
                    <p:cNvSpPr/>
                    <p:nvPr/>
                  </p:nvSpPr>
                  <p:spPr>
                    <a:xfrm>
                      <a:off x="811593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17" name="Freeform: Shape 816">
                      <a:extLst>
                        <a:ext uri="{FF2B5EF4-FFF2-40B4-BE49-F238E27FC236}">
                          <a16:creationId xmlns:a16="http://schemas.microsoft.com/office/drawing/2014/main" id="{66A3A10F-B3D0-34D5-468E-F067BA12F620}"/>
                        </a:ext>
                      </a:extLst>
                    </p:cNvPr>
                    <p:cNvSpPr/>
                    <p:nvPr/>
                  </p:nvSpPr>
                  <p:spPr>
                    <a:xfrm>
                      <a:off x="816370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18" name="Freeform: Shape 817">
                      <a:extLst>
                        <a:ext uri="{FF2B5EF4-FFF2-40B4-BE49-F238E27FC236}">
                          <a16:creationId xmlns:a16="http://schemas.microsoft.com/office/drawing/2014/main" id="{A4D7E1D9-8E8A-6305-637A-9993BAA89C6E}"/>
                        </a:ext>
                      </a:extLst>
                    </p:cNvPr>
                    <p:cNvSpPr/>
                    <p:nvPr/>
                  </p:nvSpPr>
                  <p:spPr>
                    <a:xfrm>
                      <a:off x="821383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19" name="Freeform: Shape 818">
                      <a:extLst>
                        <a:ext uri="{FF2B5EF4-FFF2-40B4-BE49-F238E27FC236}">
                          <a16:creationId xmlns:a16="http://schemas.microsoft.com/office/drawing/2014/main" id="{B80516FF-8E6D-BE36-A2FA-7B6422420477}"/>
                        </a:ext>
                      </a:extLst>
                    </p:cNvPr>
                    <p:cNvSpPr/>
                    <p:nvPr/>
                  </p:nvSpPr>
                  <p:spPr>
                    <a:xfrm>
                      <a:off x="826174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0" name="Freeform: Shape 819">
                      <a:extLst>
                        <a:ext uri="{FF2B5EF4-FFF2-40B4-BE49-F238E27FC236}">
                          <a16:creationId xmlns:a16="http://schemas.microsoft.com/office/drawing/2014/main" id="{9323CBFB-9D82-6C5B-30FA-DDC549FAF856}"/>
                        </a:ext>
                      </a:extLst>
                    </p:cNvPr>
                    <p:cNvSpPr/>
                    <p:nvPr/>
                  </p:nvSpPr>
                  <p:spPr>
                    <a:xfrm>
                      <a:off x="830756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1" name="Freeform: Shape 820">
                      <a:extLst>
                        <a:ext uri="{FF2B5EF4-FFF2-40B4-BE49-F238E27FC236}">
                          <a16:creationId xmlns:a16="http://schemas.microsoft.com/office/drawing/2014/main" id="{549FEA7E-D09B-2629-1128-0A877EB267E8}"/>
                        </a:ext>
                      </a:extLst>
                    </p:cNvPr>
                    <p:cNvSpPr/>
                    <p:nvPr/>
                  </p:nvSpPr>
                  <p:spPr>
                    <a:xfrm>
                      <a:off x="835963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2" name="Freeform: Shape 821">
                      <a:extLst>
                        <a:ext uri="{FF2B5EF4-FFF2-40B4-BE49-F238E27FC236}">
                          <a16:creationId xmlns:a16="http://schemas.microsoft.com/office/drawing/2014/main" id="{E790F7A7-A6C8-DE62-2047-A05536250BCE}"/>
                        </a:ext>
                      </a:extLst>
                    </p:cNvPr>
                    <p:cNvSpPr/>
                    <p:nvPr/>
                  </p:nvSpPr>
                  <p:spPr>
                    <a:xfrm>
                      <a:off x="840546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3" name="Freeform: Shape 822">
                      <a:extLst>
                        <a:ext uri="{FF2B5EF4-FFF2-40B4-BE49-F238E27FC236}">
                          <a16:creationId xmlns:a16="http://schemas.microsoft.com/office/drawing/2014/main" id="{D98556BC-5D80-250E-E601-510B8B59C49E}"/>
                        </a:ext>
                      </a:extLst>
                    </p:cNvPr>
                    <p:cNvSpPr/>
                    <p:nvPr/>
                  </p:nvSpPr>
                  <p:spPr>
                    <a:xfrm>
                      <a:off x="844676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24" name="Group 823">
                      <a:extLst>
                        <a:ext uri="{FF2B5EF4-FFF2-40B4-BE49-F238E27FC236}">
                          <a16:creationId xmlns:a16="http://schemas.microsoft.com/office/drawing/2014/main" id="{EBB8A1BC-1922-78A0-E60C-A18925C5B20C}"/>
                        </a:ext>
                      </a:extLst>
                    </p:cNvPr>
                    <p:cNvGrpSpPr/>
                    <p:nvPr/>
                  </p:nvGrpSpPr>
                  <p:grpSpPr>
                    <a:xfrm>
                      <a:off x="8040358" y="2033317"/>
                      <a:ext cx="506734" cy="715506"/>
                      <a:chOff x="664078" y="1946983"/>
                      <a:chExt cx="506734" cy="715506"/>
                    </a:xfrm>
                  </p:grpSpPr>
                  <p:sp>
                    <p:nvSpPr>
                      <p:cNvPr id="825" name="Rectangle: Rounded Corners 824">
                        <a:extLst>
                          <a:ext uri="{FF2B5EF4-FFF2-40B4-BE49-F238E27FC236}">
                            <a16:creationId xmlns:a16="http://schemas.microsoft.com/office/drawing/2014/main" id="{3D679220-7BE4-CC76-F6C4-99E19374ED40}"/>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26" name="Oval 825">
                        <a:extLst>
                          <a:ext uri="{FF2B5EF4-FFF2-40B4-BE49-F238E27FC236}">
                            <a16:creationId xmlns:a16="http://schemas.microsoft.com/office/drawing/2014/main" id="{D891C80B-D39D-C741-D733-62E1CEA49C04}"/>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04" name="Group 803">
                    <a:extLst>
                      <a:ext uri="{FF2B5EF4-FFF2-40B4-BE49-F238E27FC236}">
                        <a16:creationId xmlns:a16="http://schemas.microsoft.com/office/drawing/2014/main" id="{A6DDA2B9-7516-67AD-E7E4-A1E235ABA0A7}"/>
                      </a:ext>
                    </a:extLst>
                  </p:cNvPr>
                  <p:cNvGrpSpPr/>
                  <p:nvPr/>
                </p:nvGrpSpPr>
                <p:grpSpPr>
                  <a:xfrm>
                    <a:off x="7130152" y="1434132"/>
                    <a:ext cx="226254" cy="558604"/>
                    <a:chOff x="11490937" y="1954086"/>
                    <a:chExt cx="224084" cy="518004"/>
                  </a:xfrm>
                </p:grpSpPr>
                <p:sp>
                  <p:nvSpPr>
                    <p:cNvPr id="805" name="Rectangle: Rounded Corners 804">
                      <a:extLst>
                        <a:ext uri="{FF2B5EF4-FFF2-40B4-BE49-F238E27FC236}">
                          <a16:creationId xmlns:a16="http://schemas.microsoft.com/office/drawing/2014/main" id="{C3228384-EEBE-2791-6005-A863259EF1A5}"/>
                        </a:ext>
                      </a:extLst>
                    </p:cNvPr>
                    <p:cNvSpPr/>
                    <p:nvPr/>
                  </p:nvSpPr>
                  <p:spPr>
                    <a:xfrm>
                      <a:off x="11490937" y="2153044"/>
                      <a:ext cx="224084" cy="31904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06" name="Oval 805">
                      <a:extLst>
                        <a:ext uri="{FF2B5EF4-FFF2-40B4-BE49-F238E27FC236}">
                          <a16:creationId xmlns:a16="http://schemas.microsoft.com/office/drawing/2014/main" id="{E4FDBFC9-E9F2-58DF-79B1-A4004098F773}"/>
                        </a:ext>
                      </a:extLst>
                    </p:cNvPr>
                    <p:cNvSpPr/>
                    <p:nvPr/>
                  </p:nvSpPr>
                  <p:spPr>
                    <a:xfrm>
                      <a:off x="11546261" y="2303850"/>
                      <a:ext cx="113436" cy="93221"/>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07" name="Oval 806">
                      <a:extLst>
                        <a:ext uri="{FF2B5EF4-FFF2-40B4-BE49-F238E27FC236}">
                          <a16:creationId xmlns:a16="http://schemas.microsoft.com/office/drawing/2014/main" id="{27D9DB3C-DC7B-833F-305D-C5BC4F507ECB}"/>
                        </a:ext>
                      </a:extLst>
                    </p:cNvPr>
                    <p:cNvSpPr/>
                    <p:nvPr/>
                  </p:nvSpPr>
                  <p:spPr>
                    <a:xfrm>
                      <a:off x="11556483" y="195408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08" name="Oval 807">
                      <a:extLst>
                        <a:ext uri="{FF2B5EF4-FFF2-40B4-BE49-F238E27FC236}">
                          <a16:creationId xmlns:a16="http://schemas.microsoft.com/office/drawing/2014/main" id="{E4566D9B-C5D8-F46C-7E1E-897F0DB2E3C0}"/>
                        </a:ext>
                      </a:extLst>
                    </p:cNvPr>
                    <p:cNvSpPr/>
                    <p:nvPr/>
                  </p:nvSpPr>
                  <p:spPr>
                    <a:xfrm>
                      <a:off x="11607328" y="2118948"/>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09" name="Oval 808">
                      <a:extLst>
                        <a:ext uri="{FF2B5EF4-FFF2-40B4-BE49-F238E27FC236}">
                          <a16:creationId xmlns:a16="http://schemas.microsoft.com/office/drawing/2014/main" id="{1784E8BC-6755-46CC-B5E9-3B354B0F8F2A}"/>
                        </a:ext>
                      </a:extLst>
                    </p:cNvPr>
                    <p:cNvSpPr/>
                    <p:nvPr/>
                  </p:nvSpPr>
                  <p:spPr>
                    <a:xfrm>
                      <a:off x="11542992" y="2153877"/>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0" name="Oval 809">
                      <a:extLst>
                        <a:ext uri="{FF2B5EF4-FFF2-40B4-BE49-F238E27FC236}">
                          <a16:creationId xmlns:a16="http://schemas.microsoft.com/office/drawing/2014/main" id="{A0543293-7888-FE39-D278-AFF862EC209A}"/>
                        </a:ext>
                      </a:extLst>
                    </p:cNvPr>
                    <p:cNvSpPr/>
                    <p:nvPr/>
                  </p:nvSpPr>
                  <p:spPr>
                    <a:xfrm>
                      <a:off x="11642257" y="2049172"/>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1" name="Oval 810">
                      <a:extLst>
                        <a:ext uri="{FF2B5EF4-FFF2-40B4-BE49-F238E27FC236}">
                          <a16:creationId xmlns:a16="http://schemas.microsoft.com/office/drawing/2014/main" id="{8D600903-9EAA-C0A5-F890-3AE8EC03FC13}"/>
                        </a:ext>
                      </a:extLst>
                    </p:cNvPr>
                    <p:cNvSpPr/>
                    <p:nvPr/>
                  </p:nvSpPr>
                  <p:spPr>
                    <a:xfrm>
                      <a:off x="11514203" y="2090379"/>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2" name="Oval 811">
                      <a:extLst>
                        <a:ext uri="{FF2B5EF4-FFF2-40B4-BE49-F238E27FC236}">
                          <a16:creationId xmlns:a16="http://schemas.microsoft.com/office/drawing/2014/main" id="{ED9C0AFB-140A-9055-5A3E-B09E1C2DD034}"/>
                        </a:ext>
                      </a:extLst>
                    </p:cNvPr>
                    <p:cNvSpPr/>
                    <p:nvPr/>
                  </p:nvSpPr>
                  <p:spPr>
                    <a:xfrm>
                      <a:off x="11575554" y="202072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3" name="Oval 812">
                      <a:extLst>
                        <a:ext uri="{FF2B5EF4-FFF2-40B4-BE49-F238E27FC236}">
                          <a16:creationId xmlns:a16="http://schemas.microsoft.com/office/drawing/2014/main" id="{D6C91056-7491-3A0F-6B2D-E7CAEEAF8768}"/>
                        </a:ext>
                      </a:extLst>
                    </p:cNvPr>
                    <p:cNvSpPr/>
                    <p:nvPr/>
                  </p:nvSpPr>
                  <p:spPr>
                    <a:xfrm>
                      <a:off x="11502482" y="20248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4" name="Oval 813">
                      <a:extLst>
                        <a:ext uri="{FF2B5EF4-FFF2-40B4-BE49-F238E27FC236}">
                          <a16:creationId xmlns:a16="http://schemas.microsoft.com/office/drawing/2014/main" id="{0EC86E1F-7DAD-F6FF-699F-88C197857F3C}"/>
                        </a:ext>
                      </a:extLst>
                    </p:cNvPr>
                    <p:cNvSpPr/>
                    <p:nvPr/>
                  </p:nvSpPr>
                  <p:spPr>
                    <a:xfrm>
                      <a:off x="11575648" y="20795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grpSp>
            <p:grpSp>
              <p:nvGrpSpPr>
                <p:cNvPr id="1007" name="Group 1006">
                  <a:extLst>
                    <a:ext uri="{FF2B5EF4-FFF2-40B4-BE49-F238E27FC236}">
                      <a16:creationId xmlns:a16="http://schemas.microsoft.com/office/drawing/2014/main" id="{95BE7343-BEAF-81BC-8964-FAAF234778F4}"/>
                    </a:ext>
                  </a:extLst>
                </p:cNvPr>
                <p:cNvGrpSpPr/>
                <p:nvPr/>
              </p:nvGrpSpPr>
              <p:grpSpPr>
                <a:xfrm>
                  <a:off x="7553330" y="2158323"/>
                  <a:ext cx="1221521" cy="558604"/>
                  <a:chOff x="7553330" y="2158323"/>
                  <a:chExt cx="1221521" cy="558604"/>
                </a:xfrm>
              </p:grpSpPr>
              <p:grpSp>
                <p:nvGrpSpPr>
                  <p:cNvPr id="874" name="Epithelial Cell">
                    <a:extLst>
                      <a:ext uri="{FF2B5EF4-FFF2-40B4-BE49-F238E27FC236}">
                        <a16:creationId xmlns:a16="http://schemas.microsoft.com/office/drawing/2014/main" id="{B4C8D71A-41FE-269C-8F6A-7058579B3F2F}"/>
                      </a:ext>
                    </a:extLst>
                  </p:cNvPr>
                  <p:cNvGrpSpPr/>
                  <p:nvPr/>
                </p:nvGrpSpPr>
                <p:grpSpPr>
                  <a:xfrm>
                    <a:off x="7793170" y="2240190"/>
                    <a:ext cx="253365" cy="475427"/>
                    <a:chOff x="8520041" y="1805888"/>
                    <a:chExt cx="506734" cy="942935"/>
                  </a:xfrm>
                </p:grpSpPr>
                <p:sp>
                  <p:nvSpPr>
                    <p:cNvPr id="925" name="Freeform: Shape 924">
                      <a:extLst>
                        <a:ext uri="{FF2B5EF4-FFF2-40B4-BE49-F238E27FC236}">
                          <a16:creationId xmlns:a16="http://schemas.microsoft.com/office/drawing/2014/main" id="{8166355A-2EAC-51C5-98AA-766DED91E681}"/>
                        </a:ext>
                      </a:extLst>
                    </p:cNvPr>
                    <p:cNvSpPr/>
                    <p:nvPr/>
                  </p:nvSpPr>
                  <p:spPr>
                    <a:xfrm>
                      <a:off x="856133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26" name="Freeform: Shape 925">
                      <a:extLst>
                        <a:ext uri="{FF2B5EF4-FFF2-40B4-BE49-F238E27FC236}">
                          <a16:creationId xmlns:a16="http://schemas.microsoft.com/office/drawing/2014/main" id="{724F0D8B-1BC9-D438-9D8B-6E96DEB252AE}"/>
                        </a:ext>
                      </a:extLst>
                    </p:cNvPr>
                    <p:cNvSpPr/>
                    <p:nvPr/>
                  </p:nvSpPr>
                  <p:spPr>
                    <a:xfrm>
                      <a:off x="861549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7" name="Freeform: Shape 926">
                      <a:extLst>
                        <a:ext uri="{FF2B5EF4-FFF2-40B4-BE49-F238E27FC236}">
                          <a16:creationId xmlns:a16="http://schemas.microsoft.com/office/drawing/2014/main" id="{7E78BE66-37E4-9E00-67E5-F206C547260B}"/>
                        </a:ext>
                      </a:extLst>
                    </p:cNvPr>
                    <p:cNvSpPr/>
                    <p:nvPr/>
                  </p:nvSpPr>
                  <p:spPr>
                    <a:xfrm>
                      <a:off x="866326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8" name="Freeform: Shape 927">
                      <a:extLst>
                        <a:ext uri="{FF2B5EF4-FFF2-40B4-BE49-F238E27FC236}">
                          <a16:creationId xmlns:a16="http://schemas.microsoft.com/office/drawing/2014/main" id="{860E27C1-A58B-C07F-DF2F-9934853433F2}"/>
                        </a:ext>
                      </a:extLst>
                    </p:cNvPr>
                    <p:cNvSpPr/>
                    <p:nvPr/>
                  </p:nvSpPr>
                  <p:spPr>
                    <a:xfrm>
                      <a:off x="871339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9" name="Freeform: Shape 928">
                      <a:extLst>
                        <a:ext uri="{FF2B5EF4-FFF2-40B4-BE49-F238E27FC236}">
                          <a16:creationId xmlns:a16="http://schemas.microsoft.com/office/drawing/2014/main" id="{915FD31B-4C22-3256-166B-88B9CDC2A38B}"/>
                        </a:ext>
                      </a:extLst>
                    </p:cNvPr>
                    <p:cNvSpPr/>
                    <p:nvPr/>
                  </p:nvSpPr>
                  <p:spPr>
                    <a:xfrm>
                      <a:off x="876129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30" name="Freeform: Shape 929">
                      <a:extLst>
                        <a:ext uri="{FF2B5EF4-FFF2-40B4-BE49-F238E27FC236}">
                          <a16:creationId xmlns:a16="http://schemas.microsoft.com/office/drawing/2014/main" id="{E02F7BB7-A534-0C83-81F3-025DB9817A89}"/>
                        </a:ext>
                      </a:extLst>
                    </p:cNvPr>
                    <p:cNvSpPr/>
                    <p:nvPr/>
                  </p:nvSpPr>
                  <p:spPr>
                    <a:xfrm>
                      <a:off x="880712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31" name="Freeform: Shape 930">
                      <a:extLst>
                        <a:ext uri="{FF2B5EF4-FFF2-40B4-BE49-F238E27FC236}">
                          <a16:creationId xmlns:a16="http://schemas.microsoft.com/office/drawing/2014/main" id="{537F6B94-3461-D149-7B42-BAB0457F1403}"/>
                        </a:ext>
                      </a:extLst>
                    </p:cNvPr>
                    <p:cNvSpPr/>
                    <p:nvPr/>
                  </p:nvSpPr>
                  <p:spPr>
                    <a:xfrm>
                      <a:off x="885919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32" name="Freeform: Shape 931">
                      <a:extLst>
                        <a:ext uri="{FF2B5EF4-FFF2-40B4-BE49-F238E27FC236}">
                          <a16:creationId xmlns:a16="http://schemas.microsoft.com/office/drawing/2014/main" id="{4E13F7E8-0CCF-0681-FA85-772E544C5431}"/>
                        </a:ext>
                      </a:extLst>
                    </p:cNvPr>
                    <p:cNvSpPr/>
                    <p:nvPr/>
                  </p:nvSpPr>
                  <p:spPr>
                    <a:xfrm>
                      <a:off x="890502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33" name="Freeform: Shape 932">
                      <a:extLst>
                        <a:ext uri="{FF2B5EF4-FFF2-40B4-BE49-F238E27FC236}">
                          <a16:creationId xmlns:a16="http://schemas.microsoft.com/office/drawing/2014/main" id="{C07EAB79-193B-26DF-984A-C4810FF4EA81}"/>
                        </a:ext>
                      </a:extLst>
                    </p:cNvPr>
                    <p:cNvSpPr/>
                    <p:nvPr/>
                  </p:nvSpPr>
                  <p:spPr>
                    <a:xfrm>
                      <a:off x="894632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34" name="Group 933">
                      <a:extLst>
                        <a:ext uri="{FF2B5EF4-FFF2-40B4-BE49-F238E27FC236}">
                          <a16:creationId xmlns:a16="http://schemas.microsoft.com/office/drawing/2014/main" id="{0548DF9E-A759-FC99-F531-2FA738B57218}"/>
                        </a:ext>
                      </a:extLst>
                    </p:cNvPr>
                    <p:cNvGrpSpPr/>
                    <p:nvPr/>
                  </p:nvGrpSpPr>
                  <p:grpSpPr>
                    <a:xfrm>
                      <a:off x="8520041" y="2033317"/>
                      <a:ext cx="506734" cy="715506"/>
                      <a:chOff x="664078" y="1946983"/>
                      <a:chExt cx="506734" cy="715506"/>
                    </a:xfrm>
                  </p:grpSpPr>
                  <p:sp>
                    <p:nvSpPr>
                      <p:cNvPr id="935" name="Rectangle: Rounded Corners 934">
                        <a:extLst>
                          <a:ext uri="{FF2B5EF4-FFF2-40B4-BE49-F238E27FC236}">
                            <a16:creationId xmlns:a16="http://schemas.microsoft.com/office/drawing/2014/main" id="{A5B9EB7A-224A-E06D-E882-DC9518CD47D3}"/>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36" name="Oval 935">
                        <a:extLst>
                          <a:ext uri="{FF2B5EF4-FFF2-40B4-BE49-F238E27FC236}">
                            <a16:creationId xmlns:a16="http://schemas.microsoft.com/office/drawing/2014/main" id="{A6D5393A-219F-18DA-F40B-CDDF10AE598A}"/>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75" name="Epithelial Cell">
                    <a:extLst>
                      <a:ext uri="{FF2B5EF4-FFF2-40B4-BE49-F238E27FC236}">
                        <a16:creationId xmlns:a16="http://schemas.microsoft.com/office/drawing/2014/main" id="{00F00B57-EF61-B370-0A44-F50D0BDB0908}"/>
                      </a:ext>
                    </a:extLst>
                  </p:cNvPr>
                  <p:cNvGrpSpPr/>
                  <p:nvPr/>
                </p:nvGrpSpPr>
                <p:grpSpPr>
                  <a:xfrm>
                    <a:off x="8044380" y="2237981"/>
                    <a:ext cx="267365" cy="475427"/>
                    <a:chOff x="9028803" y="1805888"/>
                    <a:chExt cx="534735" cy="942935"/>
                  </a:xfrm>
                </p:grpSpPr>
                <p:sp>
                  <p:nvSpPr>
                    <p:cNvPr id="913" name="Freeform: Shape 912">
                      <a:extLst>
                        <a:ext uri="{FF2B5EF4-FFF2-40B4-BE49-F238E27FC236}">
                          <a16:creationId xmlns:a16="http://schemas.microsoft.com/office/drawing/2014/main" id="{8CDCFFBC-D308-B251-77A8-366B6B4564CC}"/>
                        </a:ext>
                      </a:extLst>
                    </p:cNvPr>
                    <p:cNvSpPr/>
                    <p:nvPr/>
                  </p:nvSpPr>
                  <p:spPr>
                    <a:xfrm>
                      <a:off x="913654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14" name="Freeform: Shape 913">
                      <a:extLst>
                        <a:ext uri="{FF2B5EF4-FFF2-40B4-BE49-F238E27FC236}">
                          <a16:creationId xmlns:a16="http://schemas.microsoft.com/office/drawing/2014/main" id="{5EBA76A1-BD71-C5DD-7DEC-DC54EC17003B}"/>
                        </a:ext>
                      </a:extLst>
                    </p:cNvPr>
                    <p:cNvSpPr/>
                    <p:nvPr/>
                  </p:nvSpPr>
                  <p:spPr>
                    <a:xfrm>
                      <a:off x="919069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5" name="Freeform: Shape 914">
                      <a:extLst>
                        <a:ext uri="{FF2B5EF4-FFF2-40B4-BE49-F238E27FC236}">
                          <a16:creationId xmlns:a16="http://schemas.microsoft.com/office/drawing/2014/main" id="{6B718B89-77D1-6CC5-B6F0-FEAC9301E14D}"/>
                        </a:ext>
                      </a:extLst>
                    </p:cNvPr>
                    <p:cNvSpPr/>
                    <p:nvPr/>
                  </p:nvSpPr>
                  <p:spPr>
                    <a:xfrm>
                      <a:off x="923846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6" name="Freeform: Shape 915">
                      <a:extLst>
                        <a:ext uri="{FF2B5EF4-FFF2-40B4-BE49-F238E27FC236}">
                          <a16:creationId xmlns:a16="http://schemas.microsoft.com/office/drawing/2014/main" id="{61DD22F5-B045-720F-CB11-ECD7AE7C035C}"/>
                        </a:ext>
                      </a:extLst>
                    </p:cNvPr>
                    <p:cNvSpPr/>
                    <p:nvPr/>
                  </p:nvSpPr>
                  <p:spPr>
                    <a:xfrm>
                      <a:off x="928859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7" name="Freeform: Shape 916">
                      <a:extLst>
                        <a:ext uri="{FF2B5EF4-FFF2-40B4-BE49-F238E27FC236}">
                          <a16:creationId xmlns:a16="http://schemas.microsoft.com/office/drawing/2014/main" id="{2BD4A246-E271-0556-CF6F-FDB326DA3F90}"/>
                        </a:ext>
                      </a:extLst>
                    </p:cNvPr>
                    <p:cNvSpPr/>
                    <p:nvPr/>
                  </p:nvSpPr>
                  <p:spPr>
                    <a:xfrm>
                      <a:off x="933650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8" name="Freeform: Shape 917">
                      <a:extLst>
                        <a:ext uri="{FF2B5EF4-FFF2-40B4-BE49-F238E27FC236}">
                          <a16:creationId xmlns:a16="http://schemas.microsoft.com/office/drawing/2014/main" id="{97C7D55C-75F7-EB1D-09BE-B1F9EFA2825F}"/>
                        </a:ext>
                      </a:extLst>
                    </p:cNvPr>
                    <p:cNvSpPr/>
                    <p:nvPr/>
                  </p:nvSpPr>
                  <p:spPr>
                    <a:xfrm>
                      <a:off x="938232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9" name="Freeform: Shape 918">
                      <a:extLst>
                        <a:ext uri="{FF2B5EF4-FFF2-40B4-BE49-F238E27FC236}">
                          <a16:creationId xmlns:a16="http://schemas.microsoft.com/office/drawing/2014/main" id="{EF26229E-2F45-5189-C949-81B921552E64}"/>
                        </a:ext>
                      </a:extLst>
                    </p:cNvPr>
                    <p:cNvSpPr/>
                    <p:nvPr/>
                  </p:nvSpPr>
                  <p:spPr>
                    <a:xfrm>
                      <a:off x="943439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0" name="Freeform: Shape 919">
                      <a:extLst>
                        <a:ext uri="{FF2B5EF4-FFF2-40B4-BE49-F238E27FC236}">
                          <a16:creationId xmlns:a16="http://schemas.microsoft.com/office/drawing/2014/main" id="{0CDFD88C-CE50-E4E2-C241-C3EB6AF00E19}"/>
                        </a:ext>
                      </a:extLst>
                    </p:cNvPr>
                    <p:cNvSpPr/>
                    <p:nvPr/>
                  </p:nvSpPr>
                  <p:spPr>
                    <a:xfrm>
                      <a:off x="948022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1" name="Freeform: Shape 920">
                      <a:extLst>
                        <a:ext uri="{FF2B5EF4-FFF2-40B4-BE49-F238E27FC236}">
                          <a16:creationId xmlns:a16="http://schemas.microsoft.com/office/drawing/2014/main" id="{9D7E257D-322D-1FEE-A6E3-07CB553A6F3C}"/>
                        </a:ext>
                      </a:extLst>
                    </p:cNvPr>
                    <p:cNvSpPr/>
                    <p:nvPr/>
                  </p:nvSpPr>
                  <p:spPr>
                    <a:xfrm>
                      <a:off x="952152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22" name="Group 921">
                      <a:extLst>
                        <a:ext uri="{FF2B5EF4-FFF2-40B4-BE49-F238E27FC236}">
                          <a16:creationId xmlns:a16="http://schemas.microsoft.com/office/drawing/2014/main" id="{68B49DFD-038E-5C8D-6939-A1D9B2D9EECF}"/>
                        </a:ext>
                      </a:extLst>
                    </p:cNvPr>
                    <p:cNvGrpSpPr/>
                    <p:nvPr/>
                  </p:nvGrpSpPr>
                  <p:grpSpPr>
                    <a:xfrm>
                      <a:off x="9028803" y="2033317"/>
                      <a:ext cx="506734" cy="715506"/>
                      <a:chOff x="664078" y="1946983"/>
                      <a:chExt cx="506734" cy="715506"/>
                    </a:xfrm>
                  </p:grpSpPr>
                  <p:sp>
                    <p:nvSpPr>
                      <p:cNvPr id="923" name="Rectangle: Rounded Corners 922">
                        <a:extLst>
                          <a:ext uri="{FF2B5EF4-FFF2-40B4-BE49-F238E27FC236}">
                            <a16:creationId xmlns:a16="http://schemas.microsoft.com/office/drawing/2014/main" id="{9C745027-3E1D-B1FA-F3C2-E09AFEB24C0B}"/>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24" name="Oval 923">
                        <a:extLst>
                          <a:ext uri="{FF2B5EF4-FFF2-40B4-BE49-F238E27FC236}">
                            <a16:creationId xmlns:a16="http://schemas.microsoft.com/office/drawing/2014/main" id="{470A6918-29A0-6096-B4F3-605F81F3D9C2}"/>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76" name="Epithelial Cell">
                    <a:extLst>
                      <a:ext uri="{FF2B5EF4-FFF2-40B4-BE49-F238E27FC236}">
                        <a16:creationId xmlns:a16="http://schemas.microsoft.com/office/drawing/2014/main" id="{49E6309C-ED61-C097-D078-11A8D89F6D06}"/>
                      </a:ext>
                    </a:extLst>
                  </p:cNvPr>
                  <p:cNvGrpSpPr/>
                  <p:nvPr/>
                </p:nvGrpSpPr>
                <p:grpSpPr>
                  <a:xfrm>
                    <a:off x="8521486" y="2237981"/>
                    <a:ext cx="253365" cy="475427"/>
                    <a:chOff x="9983035" y="1805888"/>
                    <a:chExt cx="506734" cy="942935"/>
                  </a:xfrm>
                </p:grpSpPr>
                <p:sp>
                  <p:nvSpPr>
                    <p:cNvPr id="901" name="Freeform: Shape 900">
                      <a:extLst>
                        <a:ext uri="{FF2B5EF4-FFF2-40B4-BE49-F238E27FC236}">
                          <a16:creationId xmlns:a16="http://schemas.microsoft.com/office/drawing/2014/main" id="{FD7CBD82-36A2-71B8-D8B3-4667D1649A1F}"/>
                        </a:ext>
                      </a:extLst>
                    </p:cNvPr>
                    <p:cNvSpPr/>
                    <p:nvPr/>
                  </p:nvSpPr>
                  <p:spPr>
                    <a:xfrm>
                      <a:off x="1000192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02" name="Freeform: Shape 901">
                      <a:extLst>
                        <a:ext uri="{FF2B5EF4-FFF2-40B4-BE49-F238E27FC236}">
                          <a16:creationId xmlns:a16="http://schemas.microsoft.com/office/drawing/2014/main" id="{EAFE3064-EB63-6DF6-FE89-777E3EBB582C}"/>
                        </a:ext>
                      </a:extLst>
                    </p:cNvPr>
                    <p:cNvSpPr/>
                    <p:nvPr/>
                  </p:nvSpPr>
                  <p:spPr>
                    <a:xfrm>
                      <a:off x="1005608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3" name="Freeform: Shape 902">
                      <a:extLst>
                        <a:ext uri="{FF2B5EF4-FFF2-40B4-BE49-F238E27FC236}">
                          <a16:creationId xmlns:a16="http://schemas.microsoft.com/office/drawing/2014/main" id="{3497DFA2-C3AD-4F90-FAD9-F0749B67EB6C}"/>
                        </a:ext>
                      </a:extLst>
                    </p:cNvPr>
                    <p:cNvSpPr/>
                    <p:nvPr/>
                  </p:nvSpPr>
                  <p:spPr>
                    <a:xfrm>
                      <a:off x="1010385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4" name="Freeform: Shape 903">
                      <a:extLst>
                        <a:ext uri="{FF2B5EF4-FFF2-40B4-BE49-F238E27FC236}">
                          <a16:creationId xmlns:a16="http://schemas.microsoft.com/office/drawing/2014/main" id="{E362D0B7-6588-22A5-59B2-13805CFCFC1C}"/>
                        </a:ext>
                      </a:extLst>
                    </p:cNvPr>
                    <p:cNvSpPr/>
                    <p:nvPr/>
                  </p:nvSpPr>
                  <p:spPr>
                    <a:xfrm>
                      <a:off x="1015398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5" name="Freeform: Shape 904">
                      <a:extLst>
                        <a:ext uri="{FF2B5EF4-FFF2-40B4-BE49-F238E27FC236}">
                          <a16:creationId xmlns:a16="http://schemas.microsoft.com/office/drawing/2014/main" id="{5A49166A-0901-E232-843B-4780C6F57095}"/>
                        </a:ext>
                      </a:extLst>
                    </p:cNvPr>
                    <p:cNvSpPr/>
                    <p:nvPr/>
                  </p:nvSpPr>
                  <p:spPr>
                    <a:xfrm>
                      <a:off x="1020188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6" name="Freeform: Shape 905">
                      <a:extLst>
                        <a:ext uri="{FF2B5EF4-FFF2-40B4-BE49-F238E27FC236}">
                          <a16:creationId xmlns:a16="http://schemas.microsoft.com/office/drawing/2014/main" id="{795B677B-1D1C-1069-839B-684D03688142}"/>
                        </a:ext>
                      </a:extLst>
                    </p:cNvPr>
                    <p:cNvSpPr/>
                    <p:nvPr/>
                  </p:nvSpPr>
                  <p:spPr>
                    <a:xfrm>
                      <a:off x="1024771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7" name="Freeform: Shape 906">
                      <a:extLst>
                        <a:ext uri="{FF2B5EF4-FFF2-40B4-BE49-F238E27FC236}">
                          <a16:creationId xmlns:a16="http://schemas.microsoft.com/office/drawing/2014/main" id="{95BA13FF-0999-922A-7B20-B73BCD1E354E}"/>
                        </a:ext>
                      </a:extLst>
                    </p:cNvPr>
                    <p:cNvSpPr/>
                    <p:nvPr/>
                  </p:nvSpPr>
                  <p:spPr>
                    <a:xfrm>
                      <a:off x="1029978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8" name="Freeform: Shape 907">
                      <a:extLst>
                        <a:ext uri="{FF2B5EF4-FFF2-40B4-BE49-F238E27FC236}">
                          <a16:creationId xmlns:a16="http://schemas.microsoft.com/office/drawing/2014/main" id="{4CD97220-0CF5-C586-9703-9CC6FC48547C}"/>
                        </a:ext>
                      </a:extLst>
                    </p:cNvPr>
                    <p:cNvSpPr/>
                    <p:nvPr/>
                  </p:nvSpPr>
                  <p:spPr>
                    <a:xfrm>
                      <a:off x="1034561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9" name="Freeform: Shape 908">
                      <a:extLst>
                        <a:ext uri="{FF2B5EF4-FFF2-40B4-BE49-F238E27FC236}">
                          <a16:creationId xmlns:a16="http://schemas.microsoft.com/office/drawing/2014/main" id="{A9383EE1-737B-32A3-A6DF-DCEEB8113EB2}"/>
                        </a:ext>
                      </a:extLst>
                    </p:cNvPr>
                    <p:cNvSpPr/>
                    <p:nvPr/>
                  </p:nvSpPr>
                  <p:spPr>
                    <a:xfrm>
                      <a:off x="1038691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10" name="Group 909">
                      <a:extLst>
                        <a:ext uri="{FF2B5EF4-FFF2-40B4-BE49-F238E27FC236}">
                          <a16:creationId xmlns:a16="http://schemas.microsoft.com/office/drawing/2014/main" id="{05FEADBC-D73D-7063-4377-B7DBFA31F600}"/>
                        </a:ext>
                      </a:extLst>
                    </p:cNvPr>
                    <p:cNvGrpSpPr/>
                    <p:nvPr/>
                  </p:nvGrpSpPr>
                  <p:grpSpPr>
                    <a:xfrm>
                      <a:off x="9983035" y="2033317"/>
                      <a:ext cx="506734" cy="715506"/>
                      <a:chOff x="664078" y="1946983"/>
                      <a:chExt cx="506734" cy="715506"/>
                    </a:xfrm>
                  </p:grpSpPr>
                  <p:sp>
                    <p:nvSpPr>
                      <p:cNvPr id="911" name="Rectangle: Rounded Corners 910">
                        <a:extLst>
                          <a:ext uri="{FF2B5EF4-FFF2-40B4-BE49-F238E27FC236}">
                            <a16:creationId xmlns:a16="http://schemas.microsoft.com/office/drawing/2014/main" id="{7F59A1D1-5FA0-73DA-F6F5-380EA80B51C6}"/>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12" name="Oval 911">
                        <a:extLst>
                          <a:ext uri="{FF2B5EF4-FFF2-40B4-BE49-F238E27FC236}">
                            <a16:creationId xmlns:a16="http://schemas.microsoft.com/office/drawing/2014/main" id="{2C853D6E-056C-B620-E9C8-3EF9B92316B9}"/>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77" name="Epithelial Cell">
                    <a:extLst>
                      <a:ext uri="{FF2B5EF4-FFF2-40B4-BE49-F238E27FC236}">
                        <a16:creationId xmlns:a16="http://schemas.microsoft.com/office/drawing/2014/main" id="{82EBD929-4531-C011-DD3C-D13E81519120}"/>
                      </a:ext>
                    </a:extLst>
                  </p:cNvPr>
                  <p:cNvGrpSpPr/>
                  <p:nvPr/>
                </p:nvGrpSpPr>
                <p:grpSpPr>
                  <a:xfrm>
                    <a:off x="7553330" y="2239015"/>
                    <a:ext cx="253365" cy="475427"/>
                    <a:chOff x="8040358" y="1805888"/>
                    <a:chExt cx="506734" cy="942935"/>
                  </a:xfrm>
                </p:grpSpPr>
                <p:sp>
                  <p:nvSpPr>
                    <p:cNvPr id="889" name="Freeform: Shape 888">
                      <a:extLst>
                        <a:ext uri="{FF2B5EF4-FFF2-40B4-BE49-F238E27FC236}">
                          <a16:creationId xmlns:a16="http://schemas.microsoft.com/office/drawing/2014/main" id="{DE73138C-2C78-1A46-6926-4C8670E80800}"/>
                        </a:ext>
                      </a:extLst>
                    </p:cNvPr>
                    <p:cNvSpPr/>
                    <p:nvPr/>
                  </p:nvSpPr>
                  <p:spPr>
                    <a:xfrm>
                      <a:off x="806178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90" name="Freeform: Shape 889">
                      <a:extLst>
                        <a:ext uri="{FF2B5EF4-FFF2-40B4-BE49-F238E27FC236}">
                          <a16:creationId xmlns:a16="http://schemas.microsoft.com/office/drawing/2014/main" id="{52BA4FD4-99FB-F913-86DC-4DE75E64AFF0}"/>
                        </a:ext>
                      </a:extLst>
                    </p:cNvPr>
                    <p:cNvSpPr/>
                    <p:nvPr/>
                  </p:nvSpPr>
                  <p:spPr>
                    <a:xfrm>
                      <a:off x="811593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1" name="Freeform: Shape 890">
                      <a:extLst>
                        <a:ext uri="{FF2B5EF4-FFF2-40B4-BE49-F238E27FC236}">
                          <a16:creationId xmlns:a16="http://schemas.microsoft.com/office/drawing/2014/main" id="{C4D476AC-3BC3-5F47-61CE-E208BE69B17E}"/>
                        </a:ext>
                      </a:extLst>
                    </p:cNvPr>
                    <p:cNvSpPr/>
                    <p:nvPr/>
                  </p:nvSpPr>
                  <p:spPr>
                    <a:xfrm>
                      <a:off x="816370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2" name="Freeform: Shape 891">
                      <a:extLst>
                        <a:ext uri="{FF2B5EF4-FFF2-40B4-BE49-F238E27FC236}">
                          <a16:creationId xmlns:a16="http://schemas.microsoft.com/office/drawing/2014/main" id="{17BCCB9E-ECBE-4E8F-4EED-C09F043D0F52}"/>
                        </a:ext>
                      </a:extLst>
                    </p:cNvPr>
                    <p:cNvSpPr/>
                    <p:nvPr/>
                  </p:nvSpPr>
                  <p:spPr>
                    <a:xfrm>
                      <a:off x="821383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3" name="Freeform: Shape 892">
                      <a:extLst>
                        <a:ext uri="{FF2B5EF4-FFF2-40B4-BE49-F238E27FC236}">
                          <a16:creationId xmlns:a16="http://schemas.microsoft.com/office/drawing/2014/main" id="{23ED3743-DA2F-5217-963F-10336C07A993}"/>
                        </a:ext>
                      </a:extLst>
                    </p:cNvPr>
                    <p:cNvSpPr/>
                    <p:nvPr/>
                  </p:nvSpPr>
                  <p:spPr>
                    <a:xfrm>
                      <a:off x="826174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4" name="Freeform: Shape 893">
                      <a:extLst>
                        <a:ext uri="{FF2B5EF4-FFF2-40B4-BE49-F238E27FC236}">
                          <a16:creationId xmlns:a16="http://schemas.microsoft.com/office/drawing/2014/main" id="{33D96770-1335-1C42-BF5D-6A2EE43531C7}"/>
                        </a:ext>
                      </a:extLst>
                    </p:cNvPr>
                    <p:cNvSpPr/>
                    <p:nvPr/>
                  </p:nvSpPr>
                  <p:spPr>
                    <a:xfrm>
                      <a:off x="830756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5" name="Freeform: Shape 894">
                      <a:extLst>
                        <a:ext uri="{FF2B5EF4-FFF2-40B4-BE49-F238E27FC236}">
                          <a16:creationId xmlns:a16="http://schemas.microsoft.com/office/drawing/2014/main" id="{088E0EBE-E61E-351B-A548-6827ACEEAD63}"/>
                        </a:ext>
                      </a:extLst>
                    </p:cNvPr>
                    <p:cNvSpPr/>
                    <p:nvPr/>
                  </p:nvSpPr>
                  <p:spPr>
                    <a:xfrm>
                      <a:off x="835963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6" name="Freeform: Shape 895">
                      <a:extLst>
                        <a:ext uri="{FF2B5EF4-FFF2-40B4-BE49-F238E27FC236}">
                          <a16:creationId xmlns:a16="http://schemas.microsoft.com/office/drawing/2014/main" id="{59B65FD2-AA54-E4AB-28AC-491475CE1576}"/>
                        </a:ext>
                      </a:extLst>
                    </p:cNvPr>
                    <p:cNvSpPr/>
                    <p:nvPr/>
                  </p:nvSpPr>
                  <p:spPr>
                    <a:xfrm>
                      <a:off x="840546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7" name="Freeform: Shape 896">
                      <a:extLst>
                        <a:ext uri="{FF2B5EF4-FFF2-40B4-BE49-F238E27FC236}">
                          <a16:creationId xmlns:a16="http://schemas.microsoft.com/office/drawing/2014/main" id="{7529743C-C58E-4296-0142-38096B06BFC1}"/>
                        </a:ext>
                      </a:extLst>
                    </p:cNvPr>
                    <p:cNvSpPr/>
                    <p:nvPr/>
                  </p:nvSpPr>
                  <p:spPr>
                    <a:xfrm>
                      <a:off x="844676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98" name="Group 897">
                      <a:extLst>
                        <a:ext uri="{FF2B5EF4-FFF2-40B4-BE49-F238E27FC236}">
                          <a16:creationId xmlns:a16="http://schemas.microsoft.com/office/drawing/2014/main" id="{59424E1F-84F4-30FA-B8C4-CBB2A47833EA}"/>
                        </a:ext>
                      </a:extLst>
                    </p:cNvPr>
                    <p:cNvGrpSpPr/>
                    <p:nvPr/>
                  </p:nvGrpSpPr>
                  <p:grpSpPr>
                    <a:xfrm>
                      <a:off x="8040358" y="2033317"/>
                      <a:ext cx="506734" cy="715506"/>
                      <a:chOff x="664078" y="1946983"/>
                      <a:chExt cx="506734" cy="715506"/>
                    </a:xfrm>
                  </p:grpSpPr>
                  <p:sp>
                    <p:nvSpPr>
                      <p:cNvPr id="899" name="Rectangle: Rounded Corners 898">
                        <a:extLst>
                          <a:ext uri="{FF2B5EF4-FFF2-40B4-BE49-F238E27FC236}">
                            <a16:creationId xmlns:a16="http://schemas.microsoft.com/office/drawing/2014/main" id="{9AAE8BF5-9636-7349-A6EC-1395CC30C3E4}"/>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00" name="Oval 899">
                        <a:extLst>
                          <a:ext uri="{FF2B5EF4-FFF2-40B4-BE49-F238E27FC236}">
                            <a16:creationId xmlns:a16="http://schemas.microsoft.com/office/drawing/2014/main" id="{4F231FB8-E8F1-E2A7-17A0-3295007A5D00}"/>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78" name="Group 877">
                    <a:extLst>
                      <a:ext uri="{FF2B5EF4-FFF2-40B4-BE49-F238E27FC236}">
                        <a16:creationId xmlns:a16="http://schemas.microsoft.com/office/drawing/2014/main" id="{78DE5506-B24E-31AC-15B9-066375AAEA4C}"/>
                      </a:ext>
                    </a:extLst>
                  </p:cNvPr>
                  <p:cNvGrpSpPr/>
                  <p:nvPr/>
                </p:nvGrpSpPr>
                <p:grpSpPr>
                  <a:xfrm>
                    <a:off x="8296130" y="2158323"/>
                    <a:ext cx="226254" cy="558604"/>
                    <a:chOff x="11490937" y="1954086"/>
                    <a:chExt cx="224084" cy="518004"/>
                  </a:xfrm>
                </p:grpSpPr>
                <p:sp>
                  <p:nvSpPr>
                    <p:cNvPr id="879" name="Rectangle: Rounded Corners 878">
                      <a:extLst>
                        <a:ext uri="{FF2B5EF4-FFF2-40B4-BE49-F238E27FC236}">
                          <a16:creationId xmlns:a16="http://schemas.microsoft.com/office/drawing/2014/main" id="{82C43AB7-3E20-4A9B-298A-6E919A298770}"/>
                        </a:ext>
                      </a:extLst>
                    </p:cNvPr>
                    <p:cNvSpPr/>
                    <p:nvPr/>
                  </p:nvSpPr>
                  <p:spPr>
                    <a:xfrm>
                      <a:off x="11490937" y="2153044"/>
                      <a:ext cx="224084" cy="31904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80" name="Oval 879">
                      <a:extLst>
                        <a:ext uri="{FF2B5EF4-FFF2-40B4-BE49-F238E27FC236}">
                          <a16:creationId xmlns:a16="http://schemas.microsoft.com/office/drawing/2014/main" id="{6ED00B74-6D93-FB25-2232-ECBF1F94BD8A}"/>
                        </a:ext>
                      </a:extLst>
                    </p:cNvPr>
                    <p:cNvSpPr/>
                    <p:nvPr/>
                  </p:nvSpPr>
                  <p:spPr>
                    <a:xfrm>
                      <a:off x="11546261" y="2303850"/>
                      <a:ext cx="113436" cy="93221"/>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81" name="Oval 880">
                      <a:extLst>
                        <a:ext uri="{FF2B5EF4-FFF2-40B4-BE49-F238E27FC236}">
                          <a16:creationId xmlns:a16="http://schemas.microsoft.com/office/drawing/2014/main" id="{CB2E38B9-1565-1D7A-9F87-5DE21743218B}"/>
                        </a:ext>
                      </a:extLst>
                    </p:cNvPr>
                    <p:cNvSpPr/>
                    <p:nvPr/>
                  </p:nvSpPr>
                  <p:spPr>
                    <a:xfrm>
                      <a:off x="11556483" y="195408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2" name="Oval 881">
                      <a:extLst>
                        <a:ext uri="{FF2B5EF4-FFF2-40B4-BE49-F238E27FC236}">
                          <a16:creationId xmlns:a16="http://schemas.microsoft.com/office/drawing/2014/main" id="{5824A17E-29AF-1A6E-F6FD-BBB59EF477CD}"/>
                        </a:ext>
                      </a:extLst>
                    </p:cNvPr>
                    <p:cNvSpPr/>
                    <p:nvPr/>
                  </p:nvSpPr>
                  <p:spPr>
                    <a:xfrm>
                      <a:off x="11607328" y="2118948"/>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3" name="Oval 882">
                      <a:extLst>
                        <a:ext uri="{FF2B5EF4-FFF2-40B4-BE49-F238E27FC236}">
                          <a16:creationId xmlns:a16="http://schemas.microsoft.com/office/drawing/2014/main" id="{A9858615-267E-CAF4-3A84-1EDC72099758}"/>
                        </a:ext>
                      </a:extLst>
                    </p:cNvPr>
                    <p:cNvSpPr/>
                    <p:nvPr/>
                  </p:nvSpPr>
                  <p:spPr>
                    <a:xfrm>
                      <a:off x="11542992" y="2153877"/>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4" name="Oval 883">
                      <a:extLst>
                        <a:ext uri="{FF2B5EF4-FFF2-40B4-BE49-F238E27FC236}">
                          <a16:creationId xmlns:a16="http://schemas.microsoft.com/office/drawing/2014/main" id="{AD5F1B0A-41EC-AE50-B81B-5637B5F62A8D}"/>
                        </a:ext>
                      </a:extLst>
                    </p:cNvPr>
                    <p:cNvSpPr/>
                    <p:nvPr/>
                  </p:nvSpPr>
                  <p:spPr>
                    <a:xfrm>
                      <a:off x="11642257" y="2049172"/>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5" name="Oval 884">
                      <a:extLst>
                        <a:ext uri="{FF2B5EF4-FFF2-40B4-BE49-F238E27FC236}">
                          <a16:creationId xmlns:a16="http://schemas.microsoft.com/office/drawing/2014/main" id="{F444FF6A-6A67-5A57-81AE-BC2CE9622DF8}"/>
                        </a:ext>
                      </a:extLst>
                    </p:cNvPr>
                    <p:cNvSpPr/>
                    <p:nvPr/>
                  </p:nvSpPr>
                  <p:spPr>
                    <a:xfrm>
                      <a:off x="11514203" y="2090379"/>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6" name="Oval 885">
                      <a:extLst>
                        <a:ext uri="{FF2B5EF4-FFF2-40B4-BE49-F238E27FC236}">
                          <a16:creationId xmlns:a16="http://schemas.microsoft.com/office/drawing/2014/main" id="{BD3D0E60-EFEA-4367-D002-D3FA7DE4D10B}"/>
                        </a:ext>
                      </a:extLst>
                    </p:cNvPr>
                    <p:cNvSpPr/>
                    <p:nvPr/>
                  </p:nvSpPr>
                  <p:spPr>
                    <a:xfrm>
                      <a:off x="11575554" y="202072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7" name="Oval 886">
                      <a:extLst>
                        <a:ext uri="{FF2B5EF4-FFF2-40B4-BE49-F238E27FC236}">
                          <a16:creationId xmlns:a16="http://schemas.microsoft.com/office/drawing/2014/main" id="{DA60CC46-5555-F7AC-CE88-AAE332BBDEBD}"/>
                        </a:ext>
                      </a:extLst>
                    </p:cNvPr>
                    <p:cNvSpPr/>
                    <p:nvPr/>
                  </p:nvSpPr>
                  <p:spPr>
                    <a:xfrm>
                      <a:off x="11502482" y="20248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8" name="Oval 887">
                      <a:extLst>
                        <a:ext uri="{FF2B5EF4-FFF2-40B4-BE49-F238E27FC236}">
                          <a16:creationId xmlns:a16="http://schemas.microsoft.com/office/drawing/2014/main" id="{AC7BBBFC-4011-3C57-0213-89777A760EBB}"/>
                        </a:ext>
                      </a:extLst>
                    </p:cNvPr>
                    <p:cNvSpPr/>
                    <p:nvPr/>
                  </p:nvSpPr>
                  <p:spPr>
                    <a:xfrm>
                      <a:off x="11575648" y="20795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grpSp>
          </p:grpSp>
          <p:grpSp>
            <p:nvGrpSpPr>
              <p:cNvPr id="1084" name="Group 1083">
                <a:extLst>
                  <a:ext uri="{FF2B5EF4-FFF2-40B4-BE49-F238E27FC236}">
                    <a16:creationId xmlns:a16="http://schemas.microsoft.com/office/drawing/2014/main" id="{80829518-BDDE-5D9A-848E-496D8553323D}"/>
                  </a:ext>
                </a:extLst>
              </p:cNvPr>
              <p:cNvGrpSpPr/>
              <p:nvPr/>
            </p:nvGrpSpPr>
            <p:grpSpPr>
              <a:xfrm>
                <a:off x="7879080" y="2295973"/>
                <a:ext cx="299259" cy="176410"/>
                <a:chOff x="3941551" y="1436265"/>
                <a:chExt cx="322941" cy="190370"/>
              </a:xfrm>
            </p:grpSpPr>
            <p:sp>
              <p:nvSpPr>
                <p:cNvPr id="1085" name="Oval 1084">
                  <a:extLst>
                    <a:ext uri="{FF2B5EF4-FFF2-40B4-BE49-F238E27FC236}">
                      <a16:creationId xmlns:a16="http://schemas.microsoft.com/office/drawing/2014/main" id="{B84AE87E-0422-45E9-5FFC-9882FBF9ABA1}"/>
                    </a:ext>
                  </a:extLst>
                </p:cNvPr>
                <p:cNvSpPr/>
                <p:nvPr/>
              </p:nvSpPr>
              <p:spPr>
                <a:xfrm>
                  <a:off x="4115076" y="1583200"/>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86" name="Oval 1085">
                  <a:extLst>
                    <a:ext uri="{FF2B5EF4-FFF2-40B4-BE49-F238E27FC236}">
                      <a16:creationId xmlns:a16="http://schemas.microsoft.com/office/drawing/2014/main" id="{34F55F16-03B7-E2A4-A0B3-753B25A4CEC4}"/>
                    </a:ext>
                  </a:extLst>
                </p:cNvPr>
                <p:cNvSpPr/>
                <p:nvPr/>
              </p:nvSpPr>
              <p:spPr>
                <a:xfrm>
                  <a:off x="4105388" y="151050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87" name="Oval 1086">
                  <a:extLst>
                    <a:ext uri="{FF2B5EF4-FFF2-40B4-BE49-F238E27FC236}">
                      <a16:creationId xmlns:a16="http://schemas.microsoft.com/office/drawing/2014/main" id="{8A5B9672-034F-8A0F-5751-9386C6C87892}"/>
                    </a:ext>
                  </a:extLst>
                </p:cNvPr>
                <p:cNvSpPr/>
                <p:nvPr/>
              </p:nvSpPr>
              <p:spPr>
                <a:xfrm>
                  <a:off x="3991795" y="1521776"/>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88" name="Oval 1087">
                  <a:extLst>
                    <a:ext uri="{FF2B5EF4-FFF2-40B4-BE49-F238E27FC236}">
                      <a16:creationId xmlns:a16="http://schemas.microsoft.com/office/drawing/2014/main" id="{E6CE055F-C0A3-1B86-CA14-DFD2D1A6D93D}"/>
                    </a:ext>
                  </a:extLst>
                </p:cNvPr>
                <p:cNvSpPr/>
                <p:nvPr/>
              </p:nvSpPr>
              <p:spPr>
                <a:xfrm>
                  <a:off x="4230105" y="1480532"/>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89" name="Oval 1088">
                  <a:extLst>
                    <a:ext uri="{FF2B5EF4-FFF2-40B4-BE49-F238E27FC236}">
                      <a16:creationId xmlns:a16="http://schemas.microsoft.com/office/drawing/2014/main" id="{18E4A6BA-7633-DBD6-7F75-9CC457B27130}"/>
                    </a:ext>
                  </a:extLst>
                </p:cNvPr>
                <p:cNvSpPr/>
                <p:nvPr/>
              </p:nvSpPr>
              <p:spPr>
                <a:xfrm>
                  <a:off x="3991199" y="160949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90" name="Oval 1089">
                  <a:extLst>
                    <a:ext uri="{FF2B5EF4-FFF2-40B4-BE49-F238E27FC236}">
                      <a16:creationId xmlns:a16="http://schemas.microsoft.com/office/drawing/2014/main" id="{C8B5D44F-EF9D-9464-05D5-05EE9AF15E29}"/>
                    </a:ext>
                  </a:extLst>
                </p:cNvPr>
                <p:cNvSpPr/>
                <p:nvPr/>
              </p:nvSpPr>
              <p:spPr>
                <a:xfrm>
                  <a:off x="3941551" y="1469261"/>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91" name="Oval 1090">
                  <a:extLst>
                    <a:ext uri="{FF2B5EF4-FFF2-40B4-BE49-F238E27FC236}">
                      <a16:creationId xmlns:a16="http://schemas.microsoft.com/office/drawing/2014/main" id="{9CC5DDDB-D536-C091-4EC6-558E477BAAB3}"/>
                    </a:ext>
                  </a:extLst>
                </p:cNvPr>
                <p:cNvSpPr/>
                <p:nvPr/>
              </p:nvSpPr>
              <p:spPr>
                <a:xfrm>
                  <a:off x="4080563" y="143626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grpSp>
          <p:grpSp>
            <p:nvGrpSpPr>
              <p:cNvPr id="1104" name="Group 1103">
                <a:extLst>
                  <a:ext uri="{FF2B5EF4-FFF2-40B4-BE49-F238E27FC236}">
                    <a16:creationId xmlns:a16="http://schemas.microsoft.com/office/drawing/2014/main" id="{44BD5FBC-94A3-4A8B-D29F-546DC6F69853}"/>
                  </a:ext>
                </a:extLst>
              </p:cNvPr>
              <p:cNvGrpSpPr/>
              <p:nvPr/>
            </p:nvGrpSpPr>
            <p:grpSpPr>
              <a:xfrm>
                <a:off x="8308751" y="2215561"/>
                <a:ext cx="242738" cy="308364"/>
                <a:chOff x="6963547" y="1752292"/>
                <a:chExt cx="261947" cy="332766"/>
              </a:xfrm>
            </p:grpSpPr>
            <p:pic>
              <p:nvPicPr>
                <p:cNvPr id="1082" name="Picture 1081" descr="A picture containing calla lily, light&#10;&#10;Description automatically generated">
                  <a:extLst>
                    <a:ext uri="{FF2B5EF4-FFF2-40B4-BE49-F238E27FC236}">
                      <a16:creationId xmlns:a16="http://schemas.microsoft.com/office/drawing/2014/main" id="{D1E1A6D3-FF31-4EF7-C291-BB40F0CF8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547" y="1794990"/>
                  <a:ext cx="119589" cy="290068"/>
                </a:xfrm>
                <a:prstGeom prst="rect">
                  <a:avLst/>
                </a:prstGeom>
              </p:spPr>
            </p:pic>
            <p:pic>
              <p:nvPicPr>
                <p:cNvPr id="1103" name="Picture 1102" descr="A picture containing calla lily, light&#10;&#10;Description automatically generated">
                  <a:extLst>
                    <a:ext uri="{FF2B5EF4-FFF2-40B4-BE49-F238E27FC236}">
                      <a16:creationId xmlns:a16="http://schemas.microsoft.com/office/drawing/2014/main" id="{B2D47FB9-D30C-F92F-8769-84B723C58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916" y="1752292"/>
                  <a:ext cx="133578" cy="324000"/>
                </a:xfrm>
                <a:prstGeom prst="rect">
                  <a:avLst/>
                </a:prstGeom>
              </p:spPr>
            </p:pic>
          </p:grpSp>
          <p:grpSp>
            <p:nvGrpSpPr>
              <p:cNvPr id="1108" name="Group 1107">
                <a:extLst>
                  <a:ext uri="{FF2B5EF4-FFF2-40B4-BE49-F238E27FC236}">
                    <a16:creationId xmlns:a16="http://schemas.microsoft.com/office/drawing/2014/main" id="{E172D148-CEAA-8203-DB25-6FF41553FFB2}"/>
                  </a:ext>
                </a:extLst>
              </p:cNvPr>
              <p:cNvGrpSpPr/>
              <p:nvPr/>
            </p:nvGrpSpPr>
            <p:grpSpPr>
              <a:xfrm>
                <a:off x="8987544" y="2290220"/>
                <a:ext cx="299259" cy="176410"/>
                <a:chOff x="3941551" y="1436265"/>
                <a:chExt cx="322941" cy="190370"/>
              </a:xfrm>
            </p:grpSpPr>
            <p:sp>
              <p:nvSpPr>
                <p:cNvPr id="1109" name="Oval 1108">
                  <a:extLst>
                    <a:ext uri="{FF2B5EF4-FFF2-40B4-BE49-F238E27FC236}">
                      <a16:creationId xmlns:a16="http://schemas.microsoft.com/office/drawing/2014/main" id="{A38D9618-7B0B-AB0E-EA93-55F2CBB90C86}"/>
                    </a:ext>
                  </a:extLst>
                </p:cNvPr>
                <p:cNvSpPr/>
                <p:nvPr/>
              </p:nvSpPr>
              <p:spPr>
                <a:xfrm>
                  <a:off x="4115076" y="1583200"/>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0" name="Oval 1109">
                  <a:extLst>
                    <a:ext uri="{FF2B5EF4-FFF2-40B4-BE49-F238E27FC236}">
                      <a16:creationId xmlns:a16="http://schemas.microsoft.com/office/drawing/2014/main" id="{0ED1FA06-1013-7F98-40D9-F01EAF93D6E3}"/>
                    </a:ext>
                  </a:extLst>
                </p:cNvPr>
                <p:cNvSpPr/>
                <p:nvPr/>
              </p:nvSpPr>
              <p:spPr>
                <a:xfrm>
                  <a:off x="4105388" y="151050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1" name="Oval 1110">
                  <a:extLst>
                    <a:ext uri="{FF2B5EF4-FFF2-40B4-BE49-F238E27FC236}">
                      <a16:creationId xmlns:a16="http://schemas.microsoft.com/office/drawing/2014/main" id="{D0950F6A-34B3-3F87-7E61-1F13BF6ED0F4}"/>
                    </a:ext>
                  </a:extLst>
                </p:cNvPr>
                <p:cNvSpPr/>
                <p:nvPr/>
              </p:nvSpPr>
              <p:spPr>
                <a:xfrm>
                  <a:off x="3991795" y="1521776"/>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2" name="Oval 1111">
                  <a:extLst>
                    <a:ext uri="{FF2B5EF4-FFF2-40B4-BE49-F238E27FC236}">
                      <a16:creationId xmlns:a16="http://schemas.microsoft.com/office/drawing/2014/main" id="{1FCFE39A-303A-C5A6-4763-04F9B27DB14F}"/>
                    </a:ext>
                  </a:extLst>
                </p:cNvPr>
                <p:cNvSpPr/>
                <p:nvPr/>
              </p:nvSpPr>
              <p:spPr>
                <a:xfrm>
                  <a:off x="4230105" y="1480532"/>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3" name="Oval 1112">
                  <a:extLst>
                    <a:ext uri="{FF2B5EF4-FFF2-40B4-BE49-F238E27FC236}">
                      <a16:creationId xmlns:a16="http://schemas.microsoft.com/office/drawing/2014/main" id="{88258E00-830E-2DE0-8447-7D10B112A936}"/>
                    </a:ext>
                  </a:extLst>
                </p:cNvPr>
                <p:cNvSpPr/>
                <p:nvPr/>
              </p:nvSpPr>
              <p:spPr>
                <a:xfrm>
                  <a:off x="3991199" y="160949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4" name="Oval 1113">
                  <a:extLst>
                    <a:ext uri="{FF2B5EF4-FFF2-40B4-BE49-F238E27FC236}">
                      <a16:creationId xmlns:a16="http://schemas.microsoft.com/office/drawing/2014/main" id="{DA625D0A-2EEE-8D91-B71F-2C952CEC7545}"/>
                    </a:ext>
                  </a:extLst>
                </p:cNvPr>
                <p:cNvSpPr/>
                <p:nvPr/>
              </p:nvSpPr>
              <p:spPr>
                <a:xfrm>
                  <a:off x="3941551" y="1469261"/>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5" name="Oval 1114">
                  <a:extLst>
                    <a:ext uri="{FF2B5EF4-FFF2-40B4-BE49-F238E27FC236}">
                      <a16:creationId xmlns:a16="http://schemas.microsoft.com/office/drawing/2014/main" id="{A4EE56FD-545E-2381-151A-0D79E8D97C0C}"/>
                    </a:ext>
                  </a:extLst>
                </p:cNvPr>
                <p:cNvSpPr/>
                <p:nvPr/>
              </p:nvSpPr>
              <p:spPr>
                <a:xfrm>
                  <a:off x="4080563" y="143626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grpSp>
          <p:grpSp>
            <p:nvGrpSpPr>
              <p:cNvPr id="1116" name="Group 1115">
                <a:extLst>
                  <a:ext uri="{FF2B5EF4-FFF2-40B4-BE49-F238E27FC236}">
                    <a16:creationId xmlns:a16="http://schemas.microsoft.com/office/drawing/2014/main" id="{EC06FDD2-0878-5962-ED4E-4B2B8371CB94}"/>
                  </a:ext>
                </a:extLst>
              </p:cNvPr>
              <p:cNvGrpSpPr/>
              <p:nvPr/>
            </p:nvGrpSpPr>
            <p:grpSpPr>
              <a:xfrm>
                <a:off x="9417216" y="2209808"/>
                <a:ext cx="242738" cy="308364"/>
                <a:chOff x="6963547" y="1752292"/>
                <a:chExt cx="261947" cy="332766"/>
              </a:xfrm>
            </p:grpSpPr>
            <p:pic>
              <p:nvPicPr>
                <p:cNvPr id="1117" name="Picture 1116" descr="A picture containing calla lily, light&#10;&#10;Description automatically generated">
                  <a:extLst>
                    <a:ext uri="{FF2B5EF4-FFF2-40B4-BE49-F238E27FC236}">
                      <a16:creationId xmlns:a16="http://schemas.microsoft.com/office/drawing/2014/main" id="{D6E5BE27-D545-C560-436F-45774FAE1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547" y="1794990"/>
                  <a:ext cx="119589" cy="290068"/>
                </a:xfrm>
                <a:prstGeom prst="rect">
                  <a:avLst/>
                </a:prstGeom>
              </p:spPr>
            </p:pic>
            <p:pic>
              <p:nvPicPr>
                <p:cNvPr id="1118" name="Picture 1117" descr="A picture containing calla lily, light&#10;&#10;Description automatically generated">
                  <a:extLst>
                    <a:ext uri="{FF2B5EF4-FFF2-40B4-BE49-F238E27FC236}">
                      <a16:creationId xmlns:a16="http://schemas.microsoft.com/office/drawing/2014/main" id="{9327BD87-108F-D392-F2A1-20AD08284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916" y="1752292"/>
                  <a:ext cx="133578" cy="324000"/>
                </a:xfrm>
                <a:prstGeom prst="rect">
                  <a:avLst/>
                </a:prstGeom>
              </p:spPr>
            </p:pic>
          </p:grpSp>
        </p:grpSp>
      </p:grpSp>
      <p:grpSp>
        <p:nvGrpSpPr>
          <p:cNvPr id="1048" name="Group 1047">
            <a:extLst>
              <a:ext uri="{FF2B5EF4-FFF2-40B4-BE49-F238E27FC236}">
                <a16:creationId xmlns:a16="http://schemas.microsoft.com/office/drawing/2014/main" id="{BEF30E65-21E7-44E8-F4D9-7A5607408CA0}"/>
              </a:ext>
            </a:extLst>
          </p:cNvPr>
          <p:cNvGrpSpPr/>
          <p:nvPr/>
        </p:nvGrpSpPr>
        <p:grpSpPr>
          <a:xfrm>
            <a:off x="7421200" y="3224479"/>
            <a:ext cx="2525860" cy="2096174"/>
            <a:chOff x="5955990" y="2765517"/>
            <a:chExt cx="2725741" cy="2262053"/>
          </a:xfrm>
        </p:grpSpPr>
        <p:grpSp>
          <p:nvGrpSpPr>
            <p:cNvPr id="1020" name="Group 1019">
              <a:extLst>
                <a:ext uri="{FF2B5EF4-FFF2-40B4-BE49-F238E27FC236}">
                  <a16:creationId xmlns:a16="http://schemas.microsoft.com/office/drawing/2014/main" id="{FE6C90F6-7C9C-D6A3-7B4A-0DC296D89F30}"/>
                </a:ext>
              </a:extLst>
            </p:cNvPr>
            <p:cNvGrpSpPr/>
            <p:nvPr/>
          </p:nvGrpSpPr>
          <p:grpSpPr>
            <a:xfrm>
              <a:off x="7511198" y="2765517"/>
              <a:ext cx="165062" cy="470400"/>
              <a:chOff x="7537013" y="2705327"/>
              <a:chExt cx="165062" cy="470400"/>
            </a:xfrm>
          </p:grpSpPr>
          <p:sp>
            <p:nvSpPr>
              <p:cNvPr id="1017" name="Rectangle: Rounded Corners 16">
                <a:extLst>
                  <a:ext uri="{FF2B5EF4-FFF2-40B4-BE49-F238E27FC236}">
                    <a16:creationId xmlns:a16="http://schemas.microsoft.com/office/drawing/2014/main" id="{308BCEC6-B49C-84F4-2140-256929A134EB}"/>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18" name="Oval 1017">
                <a:extLst>
                  <a:ext uri="{FF2B5EF4-FFF2-40B4-BE49-F238E27FC236}">
                    <a16:creationId xmlns:a16="http://schemas.microsoft.com/office/drawing/2014/main" id="{27750695-85F5-EEE3-F50E-B6C5D0BB740E}"/>
                  </a:ext>
                </a:extLst>
              </p:cNvPr>
              <p:cNvSpPr/>
              <p:nvPr/>
            </p:nvSpPr>
            <p:spPr>
              <a:xfrm rot="16200000" flipH="1">
                <a:off x="7537013" y="2705327"/>
                <a:ext cx="165062" cy="16506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19" name="Isosceles Triangle 1018">
                <a:extLst>
                  <a:ext uri="{FF2B5EF4-FFF2-40B4-BE49-F238E27FC236}">
                    <a16:creationId xmlns:a16="http://schemas.microsoft.com/office/drawing/2014/main" id="{2C73F994-4EDF-2DD4-C227-9CC8F2485E2F}"/>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14" name="Rectangle: Rounded Corners 1013">
              <a:extLst>
                <a:ext uri="{FF2B5EF4-FFF2-40B4-BE49-F238E27FC236}">
                  <a16:creationId xmlns:a16="http://schemas.microsoft.com/office/drawing/2014/main" id="{1235C5AE-2B7C-EAD3-4C3C-09ABF3EEA489}"/>
                </a:ext>
              </a:extLst>
            </p:cNvPr>
            <p:cNvSpPr/>
            <p:nvPr/>
          </p:nvSpPr>
          <p:spPr>
            <a:xfrm>
              <a:off x="6521731" y="3170212"/>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dirty="0">
                  <a:solidFill>
                    <a:sysClr val="windowText" lastClr="000000"/>
                  </a:solidFill>
                  <a:latin typeface="Calibri" panose="020F0502020204030204"/>
                </a:rPr>
                <a:t>Chronic inflammation</a:t>
              </a:r>
            </a:p>
          </p:txBody>
        </p:sp>
        <p:grpSp>
          <p:nvGrpSpPr>
            <p:cNvPr id="1021" name="Group 1020">
              <a:extLst>
                <a:ext uri="{FF2B5EF4-FFF2-40B4-BE49-F238E27FC236}">
                  <a16:creationId xmlns:a16="http://schemas.microsoft.com/office/drawing/2014/main" id="{B00E62C3-A099-BD25-F7B7-C0D2FB38B532}"/>
                </a:ext>
              </a:extLst>
            </p:cNvPr>
            <p:cNvGrpSpPr/>
            <p:nvPr/>
          </p:nvGrpSpPr>
          <p:grpSpPr>
            <a:xfrm>
              <a:off x="7522972" y="3607547"/>
              <a:ext cx="137624" cy="323273"/>
              <a:chOff x="7548787" y="2852454"/>
              <a:chExt cx="137624" cy="323273"/>
            </a:xfrm>
          </p:grpSpPr>
          <p:sp>
            <p:nvSpPr>
              <p:cNvPr id="1022" name="Rectangle: Rounded Corners 16">
                <a:extLst>
                  <a:ext uri="{FF2B5EF4-FFF2-40B4-BE49-F238E27FC236}">
                    <a16:creationId xmlns:a16="http://schemas.microsoft.com/office/drawing/2014/main" id="{FD6FA9D0-0944-2AFF-EFD7-7A18C3B4E042}"/>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24" name="Isosceles Triangle 1023">
                <a:extLst>
                  <a:ext uri="{FF2B5EF4-FFF2-40B4-BE49-F238E27FC236}">
                    <a16:creationId xmlns:a16="http://schemas.microsoft.com/office/drawing/2014/main" id="{420FE041-9779-80E6-E5D5-F7DECA1DEAFF}"/>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15" name="Rectangle: Rounded Corners 1014">
              <a:extLst>
                <a:ext uri="{FF2B5EF4-FFF2-40B4-BE49-F238E27FC236}">
                  <a16:creationId xmlns:a16="http://schemas.microsoft.com/office/drawing/2014/main" id="{847C2AE7-5936-D28C-D252-4AE6470CB8E2}"/>
                </a:ext>
              </a:extLst>
            </p:cNvPr>
            <p:cNvSpPr/>
            <p:nvPr/>
          </p:nvSpPr>
          <p:spPr>
            <a:xfrm>
              <a:off x="6473330" y="3867066"/>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Failed resolution </a:t>
              </a:r>
              <a:br>
                <a:rPr lang="en-GB" sz="1200">
                  <a:solidFill>
                    <a:sysClr val="windowText" lastClr="000000"/>
                  </a:solidFill>
                  <a:latin typeface="Calibri" panose="020F0502020204030204"/>
                </a:rPr>
              </a:br>
              <a:r>
                <a:rPr lang="en-GB" sz="1200">
                  <a:solidFill>
                    <a:sysClr val="windowText" lastClr="000000"/>
                  </a:solidFill>
                  <a:latin typeface="Calibri" panose="020F0502020204030204"/>
                </a:rPr>
                <a:t>of inflammation</a:t>
              </a:r>
            </a:p>
          </p:txBody>
        </p:sp>
        <p:grpSp>
          <p:nvGrpSpPr>
            <p:cNvPr id="1025" name="Group 1024">
              <a:extLst>
                <a:ext uri="{FF2B5EF4-FFF2-40B4-BE49-F238E27FC236}">
                  <a16:creationId xmlns:a16="http://schemas.microsoft.com/office/drawing/2014/main" id="{DADEE65D-2093-420A-91B5-3F17654EFD1B}"/>
                </a:ext>
              </a:extLst>
            </p:cNvPr>
            <p:cNvGrpSpPr/>
            <p:nvPr/>
          </p:nvGrpSpPr>
          <p:grpSpPr>
            <a:xfrm>
              <a:off x="7522261" y="4304511"/>
              <a:ext cx="137624" cy="323273"/>
              <a:chOff x="7548787" y="2852454"/>
              <a:chExt cx="137624" cy="323273"/>
            </a:xfrm>
          </p:grpSpPr>
          <p:sp>
            <p:nvSpPr>
              <p:cNvPr id="1026" name="Rectangle: Rounded Corners 16">
                <a:extLst>
                  <a:ext uri="{FF2B5EF4-FFF2-40B4-BE49-F238E27FC236}">
                    <a16:creationId xmlns:a16="http://schemas.microsoft.com/office/drawing/2014/main" id="{5B5272AE-9513-A734-62E2-44074CE0990A}"/>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27" name="Isosceles Triangle 1026">
                <a:extLst>
                  <a:ext uri="{FF2B5EF4-FFF2-40B4-BE49-F238E27FC236}">
                    <a16:creationId xmlns:a16="http://schemas.microsoft.com/office/drawing/2014/main" id="{62703B44-CBCA-5DE9-8DFF-09CF23A802CD}"/>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16" name="Rectangle: Rounded Corners 1015">
              <a:extLst>
                <a:ext uri="{FF2B5EF4-FFF2-40B4-BE49-F238E27FC236}">
                  <a16:creationId xmlns:a16="http://schemas.microsoft.com/office/drawing/2014/main" id="{2D200653-FA46-4275-8E9A-4927825FA372}"/>
                </a:ext>
              </a:extLst>
            </p:cNvPr>
            <p:cNvSpPr/>
            <p:nvPr/>
          </p:nvSpPr>
          <p:spPr>
            <a:xfrm>
              <a:off x="6482274" y="4595570"/>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Aberrant repair and </a:t>
              </a:r>
              <a:br>
                <a:rPr lang="en-GB" sz="1200">
                  <a:solidFill>
                    <a:sysClr val="windowText" lastClr="000000"/>
                  </a:solidFill>
                  <a:latin typeface="Calibri" panose="020F0502020204030204"/>
                </a:rPr>
              </a:br>
              <a:r>
                <a:rPr lang="en-GB" sz="1200">
                  <a:solidFill>
                    <a:sysClr val="windowText" lastClr="000000"/>
                  </a:solidFill>
                  <a:latin typeface="Calibri" panose="020F0502020204030204"/>
                </a:rPr>
                <a:t>airway remodelling</a:t>
              </a:r>
            </a:p>
          </p:txBody>
        </p:sp>
        <p:grpSp>
          <p:nvGrpSpPr>
            <p:cNvPr id="1029" name="Group 1028">
              <a:extLst>
                <a:ext uri="{FF2B5EF4-FFF2-40B4-BE49-F238E27FC236}">
                  <a16:creationId xmlns:a16="http://schemas.microsoft.com/office/drawing/2014/main" id="{1CDC2482-1BA1-A0A7-CCDB-58BD0543D7E3}"/>
                </a:ext>
              </a:extLst>
            </p:cNvPr>
            <p:cNvGrpSpPr/>
            <p:nvPr/>
          </p:nvGrpSpPr>
          <p:grpSpPr>
            <a:xfrm rot="5400000">
              <a:off x="6146837" y="4546059"/>
              <a:ext cx="137624" cy="519317"/>
              <a:chOff x="7548787" y="2852455"/>
              <a:chExt cx="137624" cy="519317"/>
            </a:xfrm>
          </p:grpSpPr>
          <p:sp>
            <p:nvSpPr>
              <p:cNvPr id="1030" name="Rectangle: Rounded Corners 16">
                <a:extLst>
                  <a:ext uri="{FF2B5EF4-FFF2-40B4-BE49-F238E27FC236}">
                    <a16:creationId xmlns:a16="http://schemas.microsoft.com/office/drawing/2014/main" id="{43B71E21-19EE-4DBB-E110-57437BFB50F2}"/>
                  </a:ext>
                </a:extLst>
              </p:cNvPr>
              <p:cNvSpPr/>
              <p:nvPr/>
            </p:nvSpPr>
            <p:spPr>
              <a:xfrm flipH="1">
                <a:off x="7570207" y="2852455"/>
                <a:ext cx="49337" cy="519317"/>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31" name="Isosceles Triangle 1030">
                <a:extLst>
                  <a:ext uri="{FF2B5EF4-FFF2-40B4-BE49-F238E27FC236}">
                    <a16:creationId xmlns:a16="http://schemas.microsoft.com/office/drawing/2014/main" id="{075347A6-533C-3361-73FA-F1B0F20C5076}"/>
                  </a:ext>
                </a:extLst>
              </p:cNvPr>
              <p:cNvSpPr/>
              <p:nvPr/>
            </p:nvSpPr>
            <p:spPr>
              <a:xfrm rot="10800000" flipH="1">
                <a:off x="7548787" y="3035881"/>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grpSp>
    </p:spTree>
    <p:custDataLst>
      <p:tags r:id="rId1"/>
    </p:custDataLst>
    <p:extLst>
      <p:ext uri="{BB962C8B-B14F-4D97-AF65-F5344CB8AC3E}">
        <p14:creationId xmlns:p14="http://schemas.microsoft.com/office/powerpoint/2010/main" val="63399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B6CB-3590-B1BA-670B-3C41D763B23C}"/>
              </a:ext>
            </a:extLst>
          </p:cNvPr>
          <p:cNvSpPr>
            <a:spLocks noGrp="1"/>
          </p:cNvSpPr>
          <p:nvPr>
            <p:ph type="title"/>
          </p:nvPr>
        </p:nvSpPr>
        <p:spPr/>
        <p:txBody>
          <a:bodyPr/>
          <a:lstStyle/>
          <a:p>
            <a:r>
              <a:rPr lang="en-GB" dirty="0"/>
              <a:t>Clinical consequences of airway remodelling</a:t>
            </a:r>
            <a:r>
              <a:rPr lang="en-GB" baseline="30000" dirty="0"/>
              <a:t>1–6</a:t>
            </a:r>
          </a:p>
        </p:txBody>
      </p:sp>
      <p:sp>
        <p:nvSpPr>
          <p:cNvPr id="3" name="Content Placeholder 2">
            <a:extLst>
              <a:ext uri="{FF2B5EF4-FFF2-40B4-BE49-F238E27FC236}">
                <a16:creationId xmlns:a16="http://schemas.microsoft.com/office/drawing/2014/main" id="{72624084-2D6F-D7F6-84B4-E32507B51087}"/>
              </a:ext>
            </a:extLst>
          </p:cNvPr>
          <p:cNvSpPr>
            <a:spLocks noGrp="1"/>
          </p:cNvSpPr>
          <p:nvPr>
            <p:ph sz="quarter" idx="13"/>
          </p:nvPr>
        </p:nvSpPr>
        <p:spPr/>
        <p:txBody>
          <a:bodyPr/>
          <a:lstStyle/>
          <a:p>
            <a:r>
              <a:rPr lang="en-GB" sz="800" dirty="0"/>
              <a:t>Images adapted from Rosen Y. Bronchial goblet cell hyperplasia. 2009. In: Atlas of pulmonary pathology. Available from: https://www.flickr.com/photos/pulmonary_pathology/3705951876 (Accessed 28 June 2023), </a:t>
            </a:r>
            <a:r>
              <a:rPr lang="en-GB" sz="800" dirty="0" err="1"/>
              <a:t>Shifren</a:t>
            </a:r>
            <a:r>
              <a:rPr lang="en-GB" sz="800" dirty="0"/>
              <a:t> A, et al. </a:t>
            </a:r>
            <a:br>
              <a:rPr lang="en-GB" sz="800" dirty="0"/>
            </a:br>
            <a:r>
              <a:rPr lang="en-GB" sz="800" dirty="0"/>
              <a:t>J Allergy (Cairo) 2012;2012:316049, </a:t>
            </a:r>
            <a:r>
              <a:rPr lang="en-GB" sz="800" dirty="0" err="1"/>
              <a:t>Doeing</a:t>
            </a:r>
            <a:r>
              <a:rPr lang="en-GB" sz="800" dirty="0"/>
              <a:t> DC, Solway J. J </a:t>
            </a:r>
            <a:r>
              <a:rPr lang="en-GB" sz="800" dirty="0" err="1"/>
              <a:t>Appl</a:t>
            </a:r>
            <a:r>
              <a:rPr lang="en-GB" sz="800" dirty="0"/>
              <a:t> </a:t>
            </a:r>
            <a:r>
              <a:rPr lang="en-GB" sz="800" dirty="0" err="1"/>
              <a:t>Physiol</a:t>
            </a:r>
            <a:r>
              <a:rPr lang="en-GB" sz="800" dirty="0"/>
              <a:t> (1985) 2013;114:834–843, Kubo T, et al. Lab Invest 2019;99:158–168, Gordon IO, et al. Arch </a:t>
            </a:r>
            <a:r>
              <a:rPr lang="en-GB" sz="800" dirty="0" err="1"/>
              <a:t>Pathol</a:t>
            </a:r>
            <a:r>
              <a:rPr lang="en-GB" sz="800" dirty="0"/>
              <a:t> Lab Med 2009;133:1096–1105 and Galambos C, et al. Ann Am </a:t>
            </a:r>
            <a:r>
              <a:rPr lang="en-GB" sz="800" dirty="0" err="1"/>
              <a:t>Thorac</a:t>
            </a:r>
            <a:r>
              <a:rPr lang="en-GB" sz="800" dirty="0"/>
              <a:t> Soc 2018;15:1359–1362</a:t>
            </a:r>
            <a:br>
              <a:rPr lang="en-GB" sz="800" dirty="0"/>
            </a:br>
            <a:r>
              <a:rPr lang="en-GB" sz="800" dirty="0"/>
              <a:t>1. </a:t>
            </a:r>
            <a:r>
              <a:rPr lang="en-GB" sz="800" dirty="0" err="1"/>
              <a:t>Bartemes</a:t>
            </a:r>
            <a:r>
              <a:rPr lang="en-GB" sz="800" dirty="0"/>
              <a:t> KR, Kita H. Clin Immunol 2012;143:222–235; 2. </a:t>
            </a:r>
            <a:r>
              <a:rPr lang="en-GB" sz="800" dirty="0" err="1"/>
              <a:t>Doeing</a:t>
            </a:r>
            <a:r>
              <a:rPr lang="en-GB" sz="800" dirty="0"/>
              <a:t> DC, Solway J. J </a:t>
            </a:r>
            <a:r>
              <a:rPr lang="en-GB" sz="800" dirty="0" err="1"/>
              <a:t>Appl</a:t>
            </a:r>
            <a:r>
              <a:rPr lang="en-GB" sz="800" dirty="0"/>
              <a:t> </a:t>
            </a:r>
            <a:r>
              <a:rPr lang="en-GB" sz="800" dirty="0" err="1"/>
              <a:t>Physiol</a:t>
            </a:r>
            <a:r>
              <a:rPr lang="en-GB" sz="800" dirty="0"/>
              <a:t> 2013;114:834–843; 3. Yang Y, et al. Clin Respir J 2021;15:1027–1045; 4. Frey A, et al. Front Immunol 2020;11:761; 5. Cohen L, et al. Am J Respir Crit Care Med 2007;176:138–145; 6. </a:t>
            </a:r>
            <a:r>
              <a:rPr lang="en-GB" sz="800" dirty="0" err="1"/>
              <a:t>Keglowich</a:t>
            </a:r>
            <a:r>
              <a:rPr lang="en-GB" sz="800" dirty="0"/>
              <a:t> LF, Borger P. Open Respir Med J 2015;9:70–80</a:t>
            </a:r>
          </a:p>
        </p:txBody>
      </p:sp>
      <p:sp>
        <p:nvSpPr>
          <p:cNvPr id="12" name="Slide Number Placeholder 5">
            <a:extLst>
              <a:ext uri="{FF2B5EF4-FFF2-40B4-BE49-F238E27FC236}">
                <a16:creationId xmlns:a16="http://schemas.microsoft.com/office/drawing/2014/main" id="{338D1A9F-80DF-F537-7C37-4E161C7FE8D9}"/>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4</a:t>
            </a:fld>
            <a:endParaRPr lang="en-GB" sz="900" b="1"/>
          </a:p>
        </p:txBody>
      </p:sp>
      <p:pic>
        <p:nvPicPr>
          <p:cNvPr id="4" name="Picture 3" descr="A picture containing porcelain&#10;&#10;Description automatically generated">
            <a:extLst>
              <a:ext uri="{FF2B5EF4-FFF2-40B4-BE49-F238E27FC236}">
                <a16:creationId xmlns:a16="http://schemas.microsoft.com/office/drawing/2014/main" id="{A6C70DAD-F3D7-A56B-25B9-12B29BDD2F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991" t="1" r="25904" b="38996"/>
          <a:stretch/>
        </p:blipFill>
        <p:spPr>
          <a:xfrm>
            <a:off x="427453" y="4021828"/>
            <a:ext cx="1194958" cy="1185079"/>
          </a:xfrm>
          <a:prstGeom prst="ellipse">
            <a:avLst/>
          </a:prstGeom>
          <a:ln>
            <a:solidFill>
              <a:schemeClr val="tx2"/>
            </a:solidFill>
          </a:ln>
        </p:spPr>
      </p:pic>
      <p:sp>
        <p:nvSpPr>
          <p:cNvPr id="7" name="Rectangle 6">
            <a:extLst>
              <a:ext uri="{FF2B5EF4-FFF2-40B4-BE49-F238E27FC236}">
                <a16:creationId xmlns:a16="http://schemas.microsoft.com/office/drawing/2014/main" id="{77493D2A-B15C-05F3-2072-A76357F8CB5B}"/>
              </a:ext>
            </a:extLst>
          </p:cNvPr>
          <p:cNvSpPr/>
          <p:nvPr/>
        </p:nvSpPr>
        <p:spPr>
          <a:xfrm>
            <a:off x="-14330" y="1606788"/>
            <a:ext cx="2086171" cy="73866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Goblet cell metaplasia </a:t>
            </a:r>
            <a:b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b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and </a:t>
            </a:r>
            <a:r>
              <a:rPr lang="en-GB" sz="1600" b="1" dirty="0">
                <a:solidFill>
                  <a:srgbClr val="590995"/>
                </a:solidFill>
                <a:latin typeface="Calibri"/>
                <a:sym typeface="Symbol" panose="05050102010706020507" pitchFamily="18" charset="2"/>
              </a:rPr>
              <a:t>increased</a:t>
            </a: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 </a:t>
            </a:r>
            <a:r>
              <a:rPr kumimoji="0" lang="en-GB" sz="1600" b="1" i="0" u="none" strike="noStrike" kern="1200" cap="none" spc="0" normalizeH="0" baseline="0" dirty="0">
                <a:ln>
                  <a:noFill/>
                </a:ln>
                <a:solidFill>
                  <a:srgbClr val="590995"/>
                </a:solidFill>
                <a:effectLst/>
                <a:uLnTx/>
                <a:uFillTx/>
                <a:latin typeface="Calibri"/>
              </a:rPr>
              <a:t>mucus production</a:t>
            </a:r>
            <a:r>
              <a:rPr kumimoji="0" lang="en-GB" sz="1600" b="1" i="0" u="none" strike="noStrike" kern="1200" cap="none" spc="0" normalizeH="0" baseline="30000" dirty="0">
                <a:ln>
                  <a:noFill/>
                </a:ln>
                <a:solidFill>
                  <a:srgbClr val="590995"/>
                </a:solidFill>
                <a:effectLst/>
                <a:uLnTx/>
                <a:uFillTx/>
                <a:latin typeface="Calibri"/>
              </a:rPr>
              <a:t>1</a:t>
            </a:r>
          </a:p>
        </p:txBody>
      </p:sp>
      <p:sp>
        <p:nvSpPr>
          <p:cNvPr id="8" name="Rectangle 7">
            <a:extLst>
              <a:ext uri="{FF2B5EF4-FFF2-40B4-BE49-F238E27FC236}">
                <a16:creationId xmlns:a16="http://schemas.microsoft.com/office/drawing/2014/main" id="{12D0944B-F7FE-17AC-32C4-922F2C876CB5}"/>
              </a:ext>
            </a:extLst>
          </p:cNvPr>
          <p:cNvSpPr/>
          <p:nvPr/>
        </p:nvSpPr>
        <p:spPr>
          <a:xfrm>
            <a:off x="1955968" y="1714510"/>
            <a:ext cx="2294776" cy="523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b="1">
                <a:solidFill>
                  <a:srgbClr val="590995"/>
                </a:solidFill>
                <a:latin typeface="Calibri"/>
                <a:sym typeface="Symbol" panose="05050102010706020507" pitchFamily="18" charset="2"/>
              </a:rPr>
              <a:t>Increased basal</a:t>
            </a:r>
            <a:r>
              <a:rPr kumimoji="0" lang="en-GB" sz="1600" b="1" i="0" u="none" strike="noStrike" kern="1200" cap="none" spc="0" normalizeH="0" baseline="0">
                <a:ln>
                  <a:noFill/>
                </a:ln>
                <a:solidFill>
                  <a:srgbClr val="590995"/>
                </a:solidFill>
                <a:effectLst/>
                <a:uLnTx/>
                <a:uFillTx/>
                <a:latin typeface="Calibri"/>
                <a:sym typeface="Symbol" panose="05050102010706020507" pitchFamily="18" charset="2"/>
              </a:rPr>
              <a:t> </a:t>
            </a:r>
            <a:br>
              <a:rPr kumimoji="0" lang="en-GB" sz="1600" b="1" i="0" u="none" strike="noStrike" kern="1200" cap="none" spc="0" normalizeH="0" baseline="0">
                <a:ln>
                  <a:noFill/>
                </a:ln>
                <a:solidFill>
                  <a:srgbClr val="590995"/>
                </a:solidFill>
                <a:effectLst/>
                <a:uLnTx/>
                <a:uFillTx/>
                <a:latin typeface="Calibri"/>
                <a:sym typeface="Symbol" panose="05050102010706020507" pitchFamily="18" charset="2"/>
              </a:rPr>
            </a:br>
            <a:r>
              <a:rPr kumimoji="0" lang="en-GB" sz="1600" b="1" i="0" u="none" strike="noStrike" kern="1200" cap="none" spc="0" normalizeH="0" baseline="0">
                <a:ln>
                  <a:noFill/>
                </a:ln>
                <a:solidFill>
                  <a:srgbClr val="590995"/>
                </a:solidFill>
                <a:effectLst/>
                <a:uLnTx/>
                <a:uFillTx/>
                <a:latin typeface="Calibri"/>
                <a:sym typeface="Symbol" panose="05050102010706020507" pitchFamily="18" charset="2"/>
              </a:rPr>
              <a:t>membrane</a:t>
            </a:r>
            <a:r>
              <a:rPr kumimoji="0" lang="en-GB" sz="1600" b="1" i="0" u="none" strike="noStrike" kern="1200" cap="none" spc="0" normalizeH="0" baseline="0">
                <a:ln>
                  <a:noFill/>
                </a:ln>
                <a:solidFill>
                  <a:srgbClr val="590995"/>
                </a:solidFill>
                <a:effectLst/>
                <a:uLnTx/>
                <a:uFillTx/>
                <a:latin typeface="Calibri"/>
              </a:rPr>
              <a:t> thickness</a:t>
            </a:r>
            <a:r>
              <a:rPr kumimoji="0" lang="en-GB" sz="1600" b="1" i="0" u="none" strike="noStrike" kern="1200" cap="none" spc="0" normalizeH="0" baseline="30000">
                <a:ln>
                  <a:noFill/>
                </a:ln>
                <a:solidFill>
                  <a:srgbClr val="590995"/>
                </a:solidFill>
                <a:effectLst/>
                <a:uLnTx/>
                <a:uFillTx/>
                <a:latin typeface="Calibri"/>
              </a:rPr>
              <a:t>1</a:t>
            </a:r>
            <a:endParaRPr kumimoji="0" lang="en-GB" sz="1600" b="1" i="0" u="none" strike="sngStrike" kern="1200" cap="none" spc="0" normalizeH="0" baseline="30000">
              <a:ln>
                <a:noFill/>
              </a:ln>
              <a:solidFill>
                <a:srgbClr val="590995"/>
              </a:solidFill>
              <a:effectLst/>
              <a:uLnTx/>
              <a:uFillTx/>
              <a:latin typeface="Calibri"/>
            </a:endParaRPr>
          </a:p>
        </p:txBody>
      </p:sp>
      <p:pic>
        <p:nvPicPr>
          <p:cNvPr id="3076" name="Picture 4" descr="(c) ">
            <a:extLst>
              <a:ext uri="{FF2B5EF4-FFF2-40B4-BE49-F238E27FC236}">
                <a16:creationId xmlns:a16="http://schemas.microsoft.com/office/drawing/2014/main" id="{0F45F570-E93D-2E17-E9FD-962933BB783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5977" t="24600" r="25813" b="10543"/>
          <a:stretch/>
        </p:blipFill>
        <p:spPr bwMode="auto">
          <a:xfrm>
            <a:off x="2511833" y="4021827"/>
            <a:ext cx="1194959" cy="1185080"/>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3978E66-276F-F41A-2E7E-719F336F9996}"/>
              </a:ext>
            </a:extLst>
          </p:cNvPr>
          <p:cNvSpPr/>
          <p:nvPr/>
        </p:nvSpPr>
        <p:spPr>
          <a:xfrm>
            <a:off x="3825196" y="1606788"/>
            <a:ext cx="2580997" cy="7386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Airway smooth </a:t>
            </a:r>
            <a:b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b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muscle hyperplasia </a:t>
            </a:r>
            <a:b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b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and hypertrophy</a:t>
            </a:r>
            <a:r>
              <a:rPr kumimoji="0" lang="en-GB" sz="1600" b="1" i="0" u="none" strike="noStrike" kern="1200" cap="none" spc="0" normalizeH="0" baseline="30000" dirty="0">
                <a:ln>
                  <a:noFill/>
                </a:ln>
                <a:solidFill>
                  <a:srgbClr val="590995"/>
                </a:solidFill>
                <a:effectLst/>
                <a:uLnTx/>
                <a:uFillTx/>
                <a:latin typeface="Calibri"/>
                <a:sym typeface="Symbol" panose="05050102010706020507" pitchFamily="18" charset="2"/>
              </a:rPr>
              <a:t>2</a:t>
            </a:r>
          </a:p>
        </p:txBody>
      </p:sp>
      <p:pic>
        <p:nvPicPr>
          <p:cNvPr id="3080" name="Picture 8">
            <a:extLst>
              <a:ext uri="{FF2B5EF4-FFF2-40B4-BE49-F238E27FC236}">
                <a16:creationId xmlns:a16="http://schemas.microsoft.com/office/drawing/2014/main" id="{1D5AAC43-5B0F-D4B8-3962-063853CBAB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146" t="71518" r="-86" b="7247"/>
          <a:stretch/>
        </p:blipFill>
        <p:spPr bwMode="auto">
          <a:xfrm>
            <a:off x="4517092" y="4021828"/>
            <a:ext cx="1194958" cy="1185079"/>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530D714-2F4F-FE8A-9AB8-14EBA1B61704}"/>
              </a:ext>
            </a:extLst>
          </p:cNvPr>
          <p:cNvSpPr/>
          <p:nvPr/>
        </p:nvSpPr>
        <p:spPr>
          <a:xfrm>
            <a:off x="5827807" y="1822232"/>
            <a:ext cx="2580970" cy="30777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kumimoji="0" lang="en-GB" sz="1600" b="1" i="0" u="none" strike="noStrike" kern="1200" cap="none" spc="0" normalizeH="0" baseline="0">
                <a:ln>
                  <a:noFill/>
                </a:ln>
                <a:solidFill>
                  <a:srgbClr val="590995"/>
                </a:solidFill>
                <a:effectLst/>
                <a:uLnTx/>
                <a:uFillTx/>
                <a:latin typeface="Calibri"/>
                <a:sym typeface="Symbol" panose="05050102010706020507" pitchFamily="18" charset="2"/>
              </a:rPr>
              <a:t>Epithelial </a:t>
            </a:r>
            <a:r>
              <a:rPr lang="en-GB" sz="1600" b="1">
                <a:solidFill>
                  <a:srgbClr val="590995"/>
                </a:solidFill>
                <a:latin typeface="Calibri"/>
                <a:sym typeface="Symbol" panose="05050102010706020507" pitchFamily="18" charset="2"/>
              </a:rPr>
              <a:t>shedding</a:t>
            </a:r>
            <a:r>
              <a:rPr lang="en-GB" sz="1600" b="1" baseline="30000">
                <a:solidFill>
                  <a:srgbClr val="590995"/>
                </a:solidFill>
                <a:latin typeface="Calibri"/>
                <a:sym typeface="Symbol" panose="05050102010706020507" pitchFamily="18" charset="2"/>
              </a:rPr>
              <a:t>3</a:t>
            </a:r>
            <a:r>
              <a:rPr kumimoji="0" lang="en-GB" sz="1600" b="1" i="0" u="none" strike="noStrike" kern="1200" cap="none" spc="0" normalizeH="0" baseline="30000">
                <a:ln>
                  <a:noFill/>
                </a:ln>
                <a:solidFill>
                  <a:srgbClr val="590995"/>
                </a:solidFill>
                <a:effectLst/>
                <a:uLnTx/>
                <a:uFillTx/>
                <a:latin typeface="Calibri"/>
                <a:sym typeface="Symbol" panose="05050102010706020507" pitchFamily="18" charset="2"/>
              </a:rPr>
              <a:t>,4</a:t>
            </a:r>
            <a:endParaRPr lang="en-GB" sz="1600" b="1">
              <a:solidFill>
                <a:srgbClr val="590995"/>
              </a:solidFill>
              <a:latin typeface="Calibri"/>
              <a:sym typeface="Symbol" panose="05050102010706020507" pitchFamily="18" charset="2"/>
            </a:endParaRPr>
          </a:p>
        </p:txBody>
      </p:sp>
      <p:sp>
        <p:nvSpPr>
          <p:cNvPr id="15" name="Rectangle 14">
            <a:extLst>
              <a:ext uri="{FF2B5EF4-FFF2-40B4-BE49-F238E27FC236}">
                <a16:creationId xmlns:a16="http://schemas.microsoft.com/office/drawing/2014/main" id="{0BC88211-AD2D-8DD5-2AA6-CEB1811B818B}"/>
              </a:ext>
            </a:extLst>
          </p:cNvPr>
          <p:cNvSpPr/>
          <p:nvPr/>
        </p:nvSpPr>
        <p:spPr>
          <a:xfrm>
            <a:off x="8170346" y="1606788"/>
            <a:ext cx="1928290" cy="7386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590995"/>
                </a:solidFill>
                <a:effectLst/>
                <a:uLnTx/>
                <a:uFillTx/>
                <a:latin typeface="Calibri"/>
                <a:ea typeface="+mn-ea"/>
                <a:cs typeface="+mn-cs"/>
                <a:sym typeface="Symbol" panose="05050102010706020507" pitchFamily="18" charset="2"/>
              </a:rPr>
              <a:t>Subepithelial </a:t>
            </a:r>
            <a:r>
              <a:rPr lang="en-GB" sz="1600" b="1">
                <a:solidFill>
                  <a:srgbClr val="590995"/>
                </a:solidFill>
                <a:latin typeface="Calibri"/>
                <a:sym typeface="Symbol" panose="05050102010706020507" pitchFamily="18" charset="2"/>
              </a:rPr>
              <a:t>fibrosis</a:t>
            </a:r>
            <a:r>
              <a:rPr lang="en-GB" sz="1600" b="1" baseline="30000">
                <a:solidFill>
                  <a:srgbClr val="590995"/>
                </a:solidFill>
                <a:latin typeface="Calibri"/>
                <a:sym typeface="Symbol" panose="05050102010706020507" pitchFamily="18" charset="2"/>
              </a:rPr>
              <a:t>5</a:t>
            </a:r>
            <a:endParaRPr kumimoji="0" lang="en-GB" sz="1600" b="1" i="0" u="none" strike="noStrike" kern="1200" cap="none" spc="0" normalizeH="0" baseline="30000">
              <a:ln>
                <a:noFill/>
              </a:ln>
              <a:solidFill>
                <a:srgbClr val="590995"/>
              </a:solidFill>
              <a:effectLst/>
              <a:uLnTx/>
              <a:uFillTx/>
              <a:latin typeface="Calibri"/>
              <a:ea typeface="+mn-ea"/>
              <a:cs typeface="+mn-cs"/>
              <a:sym typeface="Symbol" panose="05050102010706020507" pitchFamily="18" charset="2"/>
            </a:endParaRPr>
          </a:p>
        </p:txBody>
      </p:sp>
      <p:pic>
        <p:nvPicPr>
          <p:cNvPr id="3082" name="Picture 10" descr="Fig. 1">
            <a:extLst>
              <a:ext uri="{FF2B5EF4-FFF2-40B4-BE49-F238E27FC236}">
                <a16:creationId xmlns:a16="http://schemas.microsoft.com/office/drawing/2014/main" id="{7DBBF30A-B9C8-9D10-1955-B9C525BC534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8257" t="25755" r="65289" b="56011"/>
          <a:stretch/>
        </p:blipFill>
        <p:spPr bwMode="auto">
          <a:xfrm>
            <a:off x="6533905" y="4021828"/>
            <a:ext cx="1194958" cy="1185079"/>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6DAAAF3-6D87-A16A-665B-F05B4BBEEBE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l="13620" t="13209" r="63092" b="66555"/>
          <a:stretch/>
        </p:blipFill>
        <p:spPr bwMode="auto">
          <a:xfrm>
            <a:off x="8533805" y="4018648"/>
            <a:ext cx="1201370" cy="1191439"/>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CD42E41-F6DE-A392-29FA-C5AB9CD5E8E1}"/>
              </a:ext>
            </a:extLst>
          </p:cNvPr>
          <p:cNvCxnSpPr>
            <a:cxnSpLocks/>
          </p:cNvCxnSpPr>
          <p:nvPr/>
        </p:nvCxnSpPr>
        <p:spPr>
          <a:xfrm>
            <a:off x="2065872" y="1667087"/>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038CEC-4EA4-96EE-C3DD-EC5B5A6C660A}"/>
              </a:ext>
            </a:extLst>
          </p:cNvPr>
          <p:cNvCxnSpPr>
            <a:cxnSpLocks/>
          </p:cNvCxnSpPr>
          <p:nvPr/>
        </p:nvCxnSpPr>
        <p:spPr>
          <a:xfrm>
            <a:off x="4086752" y="1667087"/>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5CD4A51-6B09-BE3D-2368-670B76C51072}"/>
              </a:ext>
            </a:extLst>
          </p:cNvPr>
          <p:cNvCxnSpPr>
            <a:cxnSpLocks/>
          </p:cNvCxnSpPr>
          <p:nvPr/>
        </p:nvCxnSpPr>
        <p:spPr>
          <a:xfrm>
            <a:off x="6107632" y="1674878"/>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F786DE-843D-18CC-3E1F-075BF35861A4}"/>
              </a:ext>
            </a:extLst>
          </p:cNvPr>
          <p:cNvCxnSpPr>
            <a:cxnSpLocks/>
          </p:cNvCxnSpPr>
          <p:nvPr/>
        </p:nvCxnSpPr>
        <p:spPr>
          <a:xfrm>
            <a:off x="8128512" y="1667087"/>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9221E00-0C81-59EA-2182-15799B5C2F17}"/>
              </a:ext>
            </a:extLst>
          </p:cNvPr>
          <p:cNvSpPr/>
          <p:nvPr/>
        </p:nvSpPr>
        <p:spPr>
          <a:xfrm>
            <a:off x="96139" y="3321777"/>
            <a:ext cx="1929082" cy="30777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600" b="1" u="none" strike="noStrike" kern="1200" cap="none" spc="0" normalizeH="0" baseline="0">
                <a:ln>
                  <a:noFill/>
                </a:ln>
                <a:solidFill>
                  <a:srgbClr val="656665"/>
                </a:solidFill>
                <a:effectLst/>
                <a:uLnTx/>
                <a:uFillTx/>
                <a:latin typeface="Calibri"/>
                <a:ea typeface="+mn-ea"/>
                <a:cs typeface="+mn-cs"/>
              </a:rPr>
              <a:t>Airway obstruction</a:t>
            </a:r>
          </a:p>
        </p:txBody>
      </p:sp>
      <p:sp>
        <p:nvSpPr>
          <p:cNvPr id="27" name="Rectangle 26">
            <a:extLst>
              <a:ext uri="{FF2B5EF4-FFF2-40B4-BE49-F238E27FC236}">
                <a16:creationId xmlns:a16="http://schemas.microsoft.com/office/drawing/2014/main" id="{4E47AE84-7CD9-56A5-404F-9E0AB93E0927}"/>
              </a:ext>
            </a:extLst>
          </p:cNvPr>
          <p:cNvSpPr/>
          <p:nvPr/>
        </p:nvSpPr>
        <p:spPr>
          <a:xfrm>
            <a:off x="1955968" y="3106333"/>
            <a:ext cx="2294776" cy="7386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600" b="1" u="none" strike="noStrike" kern="1200" cap="none" spc="0" normalizeH="0" baseline="0">
                <a:ln>
                  <a:noFill/>
                </a:ln>
                <a:solidFill>
                  <a:srgbClr val="656665"/>
                </a:solidFill>
                <a:effectLst/>
                <a:uLnTx/>
                <a:uFillTx/>
                <a:latin typeface="Calibri"/>
              </a:rPr>
              <a:t>Airway obstruction</a:t>
            </a:r>
          </a:p>
        </p:txBody>
      </p:sp>
      <p:sp>
        <p:nvSpPr>
          <p:cNvPr id="28" name="Rectangle 27">
            <a:extLst>
              <a:ext uri="{FF2B5EF4-FFF2-40B4-BE49-F238E27FC236}">
                <a16:creationId xmlns:a16="http://schemas.microsoft.com/office/drawing/2014/main" id="{810E5287-1859-B9B0-FC9A-9014D6BCAF5F}"/>
              </a:ext>
            </a:extLst>
          </p:cNvPr>
          <p:cNvSpPr/>
          <p:nvPr/>
        </p:nvSpPr>
        <p:spPr>
          <a:xfrm>
            <a:off x="3823184" y="3214055"/>
            <a:ext cx="2580997" cy="523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Airway </a:t>
            </a:r>
            <a:b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b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hyperresponsiveness </a:t>
            </a:r>
            <a:b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b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and exacerbations</a:t>
            </a:r>
            <a:endParaRPr kumimoji="0" lang="en-GB" sz="1600" b="1" u="none" strike="noStrike" kern="1200" cap="none" spc="0" normalizeH="0" baseline="0">
              <a:ln>
                <a:noFill/>
              </a:ln>
              <a:solidFill>
                <a:srgbClr val="656665"/>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46D62C12-224D-E298-D80E-122C34D5135E}"/>
              </a:ext>
            </a:extLst>
          </p:cNvPr>
          <p:cNvSpPr/>
          <p:nvPr/>
        </p:nvSpPr>
        <p:spPr>
          <a:xfrm>
            <a:off x="5827807" y="3106333"/>
            <a:ext cx="2580970" cy="7386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Exacerbations</a:t>
            </a:r>
            <a:endParaRPr kumimoji="0" lang="en-GB" sz="1600" b="1" u="none" strike="noStrike" kern="1200" cap="none" spc="0" normalizeH="0" baseline="0">
              <a:ln>
                <a:noFill/>
              </a:ln>
              <a:solidFill>
                <a:srgbClr val="656665"/>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F3EFEA2B-C94C-B760-E27E-F718CE51DE34}"/>
              </a:ext>
            </a:extLst>
          </p:cNvPr>
          <p:cNvSpPr/>
          <p:nvPr/>
        </p:nvSpPr>
        <p:spPr>
          <a:xfrm>
            <a:off x="7847860" y="3214055"/>
            <a:ext cx="2580997" cy="523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rgbClr val="656665"/>
                </a:solidFill>
                <a:latin typeface="Calibri"/>
                <a:sym typeface="Symbol" panose="05050102010706020507" pitchFamily="18" charset="2"/>
              </a:rPr>
              <a:t>A</a:t>
            </a: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irway obstruction</a:t>
            </a:r>
            <a:endParaRPr kumimoji="0" lang="en-GB" sz="1600" b="1" u="none" strike="noStrike" kern="1200" cap="none" spc="0" normalizeH="0" baseline="0">
              <a:ln>
                <a:noFill/>
              </a:ln>
              <a:solidFill>
                <a:srgbClr val="656665"/>
              </a:solidFill>
              <a:effectLst/>
              <a:uLnTx/>
              <a:uFillTx/>
              <a:latin typeface="Calibri"/>
              <a:ea typeface="+mn-ea"/>
              <a:cs typeface="+mn-cs"/>
            </a:endParaRPr>
          </a:p>
        </p:txBody>
      </p:sp>
      <p:cxnSp>
        <p:nvCxnSpPr>
          <p:cNvPr id="31" name="Straight Arrow Connector 30">
            <a:extLst>
              <a:ext uri="{FF2B5EF4-FFF2-40B4-BE49-F238E27FC236}">
                <a16:creationId xmlns:a16="http://schemas.microsoft.com/office/drawing/2014/main" id="{6F12B057-4F9E-55C6-85F1-9FF4873A5F03}"/>
              </a:ext>
            </a:extLst>
          </p:cNvPr>
          <p:cNvCxnSpPr>
            <a:cxnSpLocks/>
          </p:cNvCxnSpPr>
          <p:nvPr/>
        </p:nvCxnSpPr>
        <p:spPr>
          <a:xfrm>
            <a:off x="1031100"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77" name="Straight Arrow Connector 3076">
            <a:extLst>
              <a:ext uri="{FF2B5EF4-FFF2-40B4-BE49-F238E27FC236}">
                <a16:creationId xmlns:a16="http://schemas.microsoft.com/office/drawing/2014/main" id="{ABE59763-C94E-C717-E94B-A2003CBCE1B7}"/>
              </a:ext>
            </a:extLst>
          </p:cNvPr>
          <p:cNvCxnSpPr>
            <a:cxnSpLocks/>
          </p:cNvCxnSpPr>
          <p:nvPr/>
        </p:nvCxnSpPr>
        <p:spPr>
          <a:xfrm>
            <a:off x="3105367"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79" name="Straight Arrow Connector 3078">
            <a:extLst>
              <a:ext uri="{FF2B5EF4-FFF2-40B4-BE49-F238E27FC236}">
                <a16:creationId xmlns:a16="http://schemas.microsoft.com/office/drawing/2014/main" id="{2AA4F67F-C45D-9293-6791-3B3F8B901B57}"/>
              </a:ext>
            </a:extLst>
          </p:cNvPr>
          <p:cNvCxnSpPr>
            <a:cxnSpLocks/>
          </p:cNvCxnSpPr>
          <p:nvPr/>
        </p:nvCxnSpPr>
        <p:spPr>
          <a:xfrm>
            <a:off x="5110008"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81" name="Straight Arrow Connector 3080">
            <a:extLst>
              <a:ext uri="{FF2B5EF4-FFF2-40B4-BE49-F238E27FC236}">
                <a16:creationId xmlns:a16="http://schemas.microsoft.com/office/drawing/2014/main" id="{61537892-32C7-6BDE-3932-EF6DA7594A7C}"/>
              </a:ext>
            </a:extLst>
          </p:cNvPr>
          <p:cNvCxnSpPr>
            <a:cxnSpLocks/>
          </p:cNvCxnSpPr>
          <p:nvPr/>
        </p:nvCxnSpPr>
        <p:spPr>
          <a:xfrm>
            <a:off x="7126021"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83" name="Straight Arrow Connector 3082">
            <a:extLst>
              <a:ext uri="{FF2B5EF4-FFF2-40B4-BE49-F238E27FC236}">
                <a16:creationId xmlns:a16="http://schemas.microsoft.com/office/drawing/2014/main" id="{AB18CE27-B564-157B-B9D1-B60C58543FDE}"/>
              </a:ext>
            </a:extLst>
          </p:cNvPr>
          <p:cNvCxnSpPr>
            <a:cxnSpLocks/>
          </p:cNvCxnSpPr>
          <p:nvPr/>
        </p:nvCxnSpPr>
        <p:spPr>
          <a:xfrm>
            <a:off x="9138359"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5B63E42-FFE9-C8E1-7926-996FB2FCCE79}"/>
              </a:ext>
            </a:extLst>
          </p:cNvPr>
          <p:cNvSpPr/>
          <p:nvPr/>
        </p:nvSpPr>
        <p:spPr>
          <a:xfrm>
            <a:off x="10168127" y="1822232"/>
            <a:ext cx="1928290" cy="30777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590995"/>
                </a:solidFill>
                <a:effectLst/>
                <a:uLnTx/>
                <a:uFillTx/>
                <a:latin typeface="Calibri"/>
                <a:ea typeface="+mn-ea"/>
                <a:cs typeface="+mn-cs"/>
                <a:sym typeface="Symbol" panose="05050102010706020507" pitchFamily="18" charset="2"/>
              </a:rPr>
              <a:t>Angiogenesis</a:t>
            </a:r>
            <a:r>
              <a:rPr lang="en-GB" sz="1600" b="1" baseline="30000">
                <a:solidFill>
                  <a:srgbClr val="590995"/>
                </a:solidFill>
                <a:latin typeface="Calibri"/>
                <a:sym typeface="Symbol" panose="05050102010706020507" pitchFamily="18" charset="2"/>
              </a:rPr>
              <a:t>6</a:t>
            </a:r>
            <a:endParaRPr kumimoji="0" lang="en-GB" sz="1600" b="1" i="0" u="none" strike="noStrike" kern="1200" cap="none" spc="0" normalizeH="0" baseline="30000">
              <a:ln>
                <a:noFill/>
              </a:ln>
              <a:solidFill>
                <a:srgbClr val="590995"/>
              </a:solidFill>
              <a:effectLst/>
              <a:uLnTx/>
              <a:uFillTx/>
              <a:latin typeface="Calibri"/>
              <a:ea typeface="+mn-ea"/>
              <a:cs typeface="+mn-cs"/>
              <a:sym typeface="Symbol" panose="05050102010706020507" pitchFamily="18" charset="2"/>
            </a:endParaRPr>
          </a:p>
        </p:txBody>
      </p:sp>
      <p:cxnSp>
        <p:nvCxnSpPr>
          <p:cNvPr id="9" name="Straight Connector 8">
            <a:extLst>
              <a:ext uri="{FF2B5EF4-FFF2-40B4-BE49-F238E27FC236}">
                <a16:creationId xmlns:a16="http://schemas.microsoft.com/office/drawing/2014/main" id="{5E909B8D-F762-AB89-2746-45DED193348D}"/>
              </a:ext>
            </a:extLst>
          </p:cNvPr>
          <p:cNvCxnSpPr>
            <a:cxnSpLocks/>
          </p:cNvCxnSpPr>
          <p:nvPr/>
        </p:nvCxnSpPr>
        <p:spPr>
          <a:xfrm>
            <a:off x="10149392" y="1670105"/>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637305A-8B7B-4B4A-CCB7-F1E8ED0709CA}"/>
              </a:ext>
            </a:extLst>
          </p:cNvPr>
          <p:cNvCxnSpPr>
            <a:cxnSpLocks/>
          </p:cNvCxnSpPr>
          <p:nvPr/>
        </p:nvCxnSpPr>
        <p:spPr>
          <a:xfrm>
            <a:off x="11129423"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37A4033-45C8-7E37-D417-902F5E074B96}"/>
              </a:ext>
            </a:extLst>
          </p:cNvPr>
          <p:cNvSpPr/>
          <p:nvPr/>
        </p:nvSpPr>
        <p:spPr>
          <a:xfrm>
            <a:off x="9838924" y="3214055"/>
            <a:ext cx="2580997" cy="523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Perpetuation of </a:t>
            </a:r>
            <a:b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b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chronic inflammation</a:t>
            </a:r>
            <a:endParaRPr kumimoji="0" lang="en-GB" sz="1600" b="1" u="none" strike="noStrike" kern="1200" cap="none" spc="0" normalizeH="0" baseline="0">
              <a:ln>
                <a:noFill/>
              </a:ln>
              <a:solidFill>
                <a:srgbClr val="656665"/>
              </a:solidFill>
              <a:effectLst/>
              <a:uLnTx/>
              <a:uFillTx/>
              <a:latin typeface="Calibri"/>
              <a:ea typeface="+mn-ea"/>
              <a:cs typeface="+mn-cs"/>
            </a:endParaRPr>
          </a:p>
        </p:txBody>
      </p:sp>
      <p:pic>
        <p:nvPicPr>
          <p:cNvPr id="18" name="Main graphic">
            <a:extLst>
              <a:ext uri="{FF2B5EF4-FFF2-40B4-BE49-F238E27FC236}">
                <a16:creationId xmlns:a16="http://schemas.microsoft.com/office/drawing/2014/main" id="{3EE5C424-ED1E-9FA9-4D3C-A0BDAC077E0E}"/>
              </a:ext>
            </a:extLst>
          </p:cNvPr>
          <p:cNvPicPr/>
          <p:nvPr/>
        </p:nvPicPr>
        <p:blipFill rotWithShape="1">
          <a:blip r:embed="rId11"/>
          <a:srcRect l="67395" t="65500" r="15632" b="11576"/>
          <a:stretch/>
        </p:blipFill>
        <p:spPr>
          <a:xfrm>
            <a:off x="10538507" y="4018567"/>
            <a:ext cx="1191600" cy="1191600"/>
          </a:xfrm>
          <a:prstGeom prst="ellipse">
            <a:avLst/>
          </a:prstGeom>
          <a:ln>
            <a:solidFill>
              <a:schemeClr val="tx2"/>
            </a:solidFill>
          </a:ln>
        </p:spPr>
      </p:pic>
    </p:spTree>
    <p:extLst>
      <p:ext uri="{BB962C8B-B14F-4D97-AF65-F5344CB8AC3E}">
        <p14:creationId xmlns:p14="http://schemas.microsoft.com/office/powerpoint/2010/main" val="3752926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tial Circle 8">
            <a:extLst>
              <a:ext uri="{FF2B5EF4-FFF2-40B4-BE49-F238E27FC236}">
                <a16:creationId xmlns:a16="http://schemas.microsoft.com/office/drawing/2014/main" id="{8F1C157C-1C8D-98BD-2808-2F2C04D8D887}"/>
              </a:ext>
            </a:extLst>
          </p:cNvPr>
          <p:cNvSpPr>
            <a:spLocks noChangeAspect="1"/>
          </p:cNvSpPr>
          <p:nvPr/>
        </p:nvSpPr>
        <p:spPr>
          <a:xfrm rot="14306249">
            <a:off x="3811112" y="1390449"/>
            <a:ext cx="4569775" cy="4569774"/>
          </a:xfrm>
          <a:prstGeom prst="pie">
            <a:avLst>
              <a:gd name="adj1" fmla="val 9016672"/>
              <a:gd name="adj2" fmla="val 16384949"/>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 name="Title 89">
            <a:extLst>
              <a:ext uri="{FF2B5EF4-FFF2-40B4-BE49-F238E27FC236}">
                <a16:creationId xmlns:a16="http://schemas.microsoft.com/office/drawing/2014/main" id="{56B510E0-3872-A719-3EFB-0F622652D228}"/>
              </a:ext>
            </a:extLst>
          </p:cNvPr>
          <p:cNvSpPr>
            <a:spLocks noGrp="1"/>
          </p:cNvSpPr>
          <p:nvPr>
            <p:ph type="title"/>
          </p:nvPr>
        </p:nvSpPr>
        <p:spPr/>
        <p:txBody>
          <a:bodyPr/>
          <a:lstStyle/>
          <a:p>
            <a:r>
              <a:rPr lang="en-GB" dirty="0"/>
              <a:t>Epithelial cytokines can play diverse, yet often overlapping, </a:t>
            </a:r>
            <a:br>
              <a:rPr lang="en-GB" dirty="0"/>
            </a:br>
            <a:r>
              <a:rPr lang="en-GB" dirty="0"/>
              <a:t>roles in airway remodelling in asthma</a:t>
            </a:r>
            <a:r>
              <a:rPr lang="en-GB" baseline="30000" dirty="0"/>
              <a:t>1–9</a:t>
            </a:r>
          </a:p>
        </p:txBody>
      </p:sp>
      <p:sp>
        <p:nvSpPr>
          <p:cNvPr id="5" name="Content Placeholder 4">
            <a:extLst>
              <a:ext uri="{FF2B5EF4-FFF2-40B4-BE49-F238E27FC236}">
                <a16:creationId xmlns:a16="http://schemas.microsoft.com/office/drawing/2014/main" id="{D4CF6A06-2A91-7D4E-0A3C-BDA8CDADDD1D}"/>
              </a:ext>
            </a:extLst>
          </p:cNvPr>
          <p:cNvSpPr>
            <a:spLocks noGrp="1"/>
          </p:cNvSpPr>
          <p:nvPr>
            <p:ph sz="quarter" idx="13"/>
          </p:nvPr>
        </p:nvSpPr>
        <p:spPr/>
        <p:txBody>
          <a:bodyPr/>
          <a:lstStyle/>
          <a:p>
            <a:r>
              <a:rPr lang="en-GB" sz="800"/>
              <a:t>Evidence based on in-vitro experimental data</a:t>
            </a:r>
            <a:br>
              <a:rPr lang="en-GB" sz="800"/>
            </a:br>
            <a:r>
              <a:rPr lang="en-GB" sz="800"/>
              <a:t>IL, interleukin; TSLP, thymic stromal lymphopoietin</a:t>
            </a:r>
            <a:br>
              <a:rPr lang="en-GB" sz="800"/>
            </a:br>
            <a:r>
              <a:rPr lang="en-GB" sz="800"/>
              <a:t>1. Gregory LG, et al. Thorax 2013;68:82–90; 2. Xu X, et al. Exp </a:t>
            </a:r>
            <a:r>
              <a:rPr lang="en-GB" sz="800" err="1"/>
              <a:t>Biol</a:t>
            </a:r>
            <a:r>
              <a:rPr lang="en-GB" sz="800"/>
              <a:t> Med (Maywood) 2019;244:770–780; 3. </a:t>
            </a:r>
            <a:r>
              <a:rPr lang="en-GB" sz="800" err="1"/>
              <a:t>Saglani</a:t>
            </a:r>
            <a:r>
              <a:rPr lang="en-GB" sz="800"/>
              <a:t> S, et al. J Allergy Clin Immunol 2013;132:676–685; 4. Guo Z, et al. J Asthma 2014;51:863–869; 5. Kaur D, et al. Allergy 2015;70:556–567; 6. Cao L, et al. Exp Lung Res 2018;44:288–301; 7. </a:t>
            </a:r>
            <a:r>
              <a:rPr lang="en-GB" sz="800" err="1"/>
              <a:t>Jin</a:t>
            </a:r>
            <a:r>
              <a:rPr lang="en-GB" sz="800"/>
              <a:t> A, et al. </a:t>
            </a:r>
            <a:r>
              <a:rPr lang="en-GB" sz="800" err="1"/>
              <a:t>Biochim</a:t>
            </a:r>
            <a:r>
              <a:rPr lang="en-GB" sz="800"/>
              <a:t> </a:t>
            </a:r>
            <a:r>
              <a:rPr lang="en-GB" sz="800" err="1"/>
              <a:t>Biophys</a:t>
            </a:r>
            <a:r>
              <a:rPr lang="en-GB" sz="800"/>
              <a:t> Acta Mol Cell Res 2021;1868:119083; 8. Cai L-M, et al. Exp Lung Res 2019;45:221–235; 9. </a:t>
            </a:r>
            <a:r>
              <a:rPr lang="en-GB" sz="800" err="1"/>
              <a:t>Redhu</a:t>
            </a:r>
            <a:r>
              <a:rPr lang="en-GB" sz="800"/>
              <a:t> NS, et al. Sci Rep 2013;3:2301</a:t>
            </a:r>
          </a:p>
        </p:txBody>
      </p:sp>
      <p:sp>
        <p:nvSpPr>
          <p:cNvPr id="94" name="Slide Number Placeholder 5">
            <a:extLst>
              <a:ext uri="{FF2B5EF4-FFF2-40B4-BE49-F238E27FC236}">
                <a16:creationId xmlns:a16="http://schemas.microsoft.com/office/drawing/2014/main" id="{C19A56C7-B7F6-64AD-24BA-548AA2A7A682}"/>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5</a:t>
            </a:fld>
            <a:endParaRPr lang="en-GB" sz="900" b="1"/>
          </a:p>
        </p:txBody>
      </p:sp>
      <p:sp>
        <p:nvSpPr>
          <p:cNvPr id="7" name="Partial Circle 6">
            <a:extLst>
              <a:ext uri="{FF2B5EF4-FFF2-40B4-BE49-F238E27FC236}">
                <a16:creationId xmlns:a16="http://schemas.microsoft.com/office/drawing/2014/main" id="{B1F0CEBC-B9AB-0C69-E3EB-0155BC33976E}"/>
              </a:ext>
            </a:extLst>
          </p:cNvPr>
          <p:cNvSpPr>
            <a:spLocks noChangeAspect="1"/>
          </p:cNvSpPr>
          <p:nvPr/>
        </p:nvSpPr>
        <p:spPr>
          <a:xfrm rot="6871088">
            <a:off x="3842075" y="1381014"/>
            <a:ext cx="4569775" cy="4569774"/>
          </a:xfrm>
          <a:prstGeom prst="pie">
            <a:avLst>
              <a:gd name="adj1" fmla="val 9312002"/>
              <a:gd name="adj2" fmla="val 16368339"/>
            </a:avLst>
          </a:pr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64423A47-6B0E-BEFD-0A8E-F909F8F84170}"/>
              </a:ext>
            </a:extLst>
          </p:cNvPr>
          <p:cNvSpPr>
            <a:spLocks noChangeAspect="1"/>
          </p:cNvSpPr>
          <p:nvPr/>
        </p:nvSpPr>
        <p:spPr>
          <a:xfrm>
            <a:off x="3795178" y="1381013"/>
            <a:ext cx="4569774" cy="4569775"/>
          </a:xfrm>
          <a:prstGeom prst="pie">
            <a:avLst>
              <a:gd name="adj1" fmla="val 9190013"/>
              <a:gd name="adj2" fmla="val 16174947"/>
            </a:avLst>
          </a:prstGeom>
          <a:solidFill>
            <a:srgbClr val="59099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4" name="Chart 13">
            <a:extLst>
              <a:ext uri="{FF2B5EF4-FFF2-40B4-BE49-F238E27FC236}">
                <a16:creationId xmlns:a16="http://schemas.microsoft.com/office/drawing/2014/main" id="{9A77FADB-37C9-7B49-1190-B42C82120F6E}"/>
              </a:ext>
            </a:extLst>
          </p:cNvPr>
          <p:cNvGraphicFramePr>
            <a:graphicFrameLocks noChangeAspect="1"/>
          </p:cNvGraphicFramePr>
          <p:nvPr>
            <p:extLst>
              <p:ext uri="{D42A27DB-BD31-4B8C-83A1-F6EECF244321}">
                <p14:modId xmlns:p14="http://schemas.microsoft.com/office/powerpoint/2010/main" val="585530801"/>
              </p:ext>
            </p:extLst>
          </p:nvPr>
        </p:nvGraphicFramePr>
        <p:xfrm>
          <a:off x="3964837" y="2036372"/>
          <a:ext cx="4249329" cy="300637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9C6F02A-3FD1-5264-F447-E8E2DCC8E6AB}"/>
              </a:ext>
            </a:extLst>
          </p:cNvPr>
          <p:cNvSpPr txBox="1"/>
          <p:nvPr/>
        </p:nvSpPr>
        <p:spPr>
          <a:xfrm>
            <a:off x="3974671" y="2618473"/>
            <a:ext cx="2938279" cy="523220"/>
          </a:xfrm>
          <a:prstGeom prst="rect">
            <a:avLst/>
          </a:prstGeom>
          <a:noFill/>
        </p:spPr>
        <p:txBody>
          <a:bodyPr wrap="square">
            <a:spAutoFit/>
          </a:bodyPr>
          <a:lstStyle/>
          <a:p>
            <a:pPr defTabSz="685783">
              <a:defRPr/>
            </a:pPr>
            <a:r>
              <a:rPr lang="en-GB" sz="2800" b="1">
                <a:solidFill>
                  <a:schemeClr val="tx2"/>
                </a:solidFill>
                <a:latin typeface="Calibri" panose="020F0502020204030204"/>
              </a:rPr>
              <a:t>TSLP</a:t>
            </a:r>
            <a:endParaRPr lang="en-GB" sz="2800">
              <a:solidFill>
                <a:schemeClr val="tx2"/>
              </a:solidFill>
              <a:latin typeface="Calibri"/>
            </a:endParaRPr>
          </a:p>
        </p:txBody>
      </p:sp>
      <p:sp>
        <p:nvSpPr>
          <p:cNvPr id="16" name="TextBox 15">
            <a:extLst>
              <a:ext uri="{FF2B5EF4-FFF2-40B4-BE49-F238E27FC236}">
                <a16:creationId xmlns:a16="http://schemas.microsoft.com/office/drawing/2014/main" id="{2AB0A2CE-7C61-8F0A-8009-FA3E6918C16D}"/>
              </a:ext>
            </a:extLst>
          </p:cNvPr>
          <p:cNvSpPr txBox="1"/>
          <p:nvPr/>
        </p:nvSpPr>
        <p:spPr>
          <a:xfrm>
            <a:off x="5636485" y="5271786"/>
            <a:ext cx="980953" cy="523220"/>
          </a:xfrm>
          <a:prstGeom prst="rect">
            <a:avLst/>
          </a:prstGeom>
          <a:noFill/>
        </p:spPr>
        <p:txBody>
          <a:bodyPr wrap="square">
            <a:spAutoFit/>
          </a:bodyPr>
          <a:lstStyle/>
          <a:p>
            <a:pPr algn="ctr" defTabSz="685783">
              <a:defRPr/>
            </a:pPr>
            <a:r>
              <a:rPr lang="en-GB" sz="2800" b="1">
                <a:solidFill>
                  <a:schemeClr val="accent2"/>
                </a:solidFill>
                <a:latin typeface="Calibri" panose="020F0502020204030204"/>
              </a:rPr>
              <a:t>IL-25</a:t>
            </a:r>
            <a:endParaRPr lang="en-GB" sz="2800">
              <a:solidFill>
                <a:schemeClr val="accent2"/>
              </a:solidFill>
              <a:latin typeface="Calibri"/>
            </a:endParaRPr>
          </a:p>
        </p:txBody>
      </p:sp>
      <p:sp>
        <p:nvSpPr>
          <p:cNvPr id="20" name="TextBox 19">
            <a:extLst>
              <a:ext uri="{FF2B5EF4-FFF2-40B4-BE49-F238E27FC236}">
                <a16:creationId xmlns:a16="http://schemas.microsoft.com/office/drawing/2014/main" id="{A63F5F28-408E-1ACE-B279-8CCF3946E53C}"/>
              </a:ext>
            </a:extLst>
          </p:cNvPr>
          <p:cNvSpPr txBox="1"/>
          <p:nvPr/>
        </p:nvSpPr>
        <p:spPr>
          <a:xfrm>
            <a:off x="7395277" y="2629868"/>
            <a:ext cx="2938279" cy="523220"/>
          </a:xfrm>
          <a:prstGeom prst="rect">
            <a:avLst/>
          </a:prstGeom>
          <a:noFill/>
        </p:spPr>
        <p:txBody>
          <a:bodyPr wrap="square">
            <a:spAutoFit/>
          </a:bodyPr>
          <a:lstStyle/>
          <a:p>
            <a:pPr defTabSz="685783">
              <a:defRPr/>
            </a:pPr>
            <a:r>
              <a:rPr lang="en-GB" sz="2800" b="1">
                <a:solidFill>
                  <a:srgbClr val="28ABE1"/>
                </a:solidFill>
                <a:latin typeface="Calibri" panose="020F0502020204030204"/>
              </a:rPr>
              <a:t>IL-33</a:t>
            </a:r>
            <a:endParaRPr lang="en-GB" sz="2800">
              <a:solidFill>
                <a:srgbClr val="28ABE1"/>
              </a:solidFill>
              <a:latin typeface="Calibri"/>
            </a:endParaRPr>
          </a:p>
        </p:txBody>
      </p:sp>
      <p:sp>
        <p:nvSpPr>
          <p:cNvPr id="74" name="Partial Circle 73">
            <a:extLst>
              <a:ext uri="{FF2B5EF4-FFF2-40B4-BE49-F238E27FC236}">
                <a16:creationId xmlns:a16="http://schemas.microsoft.com/office/drawing/2014/main" id="{3677BFE1-691C-2802-0F1B-4E9A3EBF27C2}"/>
              </a:ext>
            </a:extLst>
          </p:cNvPr>
          <p:cNvSpPr>
            <a:spLocks noChangeAspect="1"/>
          </p:cNvSpPr>
          <p:nvPr/>
        </p:nvSpPr>
        <p:spPr>
          <a:xfrm rot="14306249">
            <a:off x="4712065" y="2151523"/>
            <a:ext cx="2736001" cy="2736000"/>
          </a:xfrm>
          <a:prstGeom prst="pie">
            <a:avLst>
              <a:gd name="adj1" fmla="val 9330791"/>
              <a:gd name="adj2" fmla="val 16020539"/>
            </a:avLst>
          </a:prstGeom>
          <a:solidFill>
            <a:srgbClr val="F3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Partial Circle 83">
            <a:extLst>
              <a:ext uri="{FF2B5EF4-FFF2-40B4-BE49-F238E27FC236}">
                <a16:creationId xmlns:a16="http://schemas.microsoft.com/office/drawing/2014/main" id="{70479C3B-27A3-164D-887F-282A1A361FA9}"/>
              </a:ext>
            </a:extLst>
          </p:cNvPr>
          <p:cNvSpPr>
            <a:spLocks noChangeAspect="1"/>
          </p:cNvSpPr>
          <p:nvPr/>
        </p:nvSpPr>
        <p:spPr>
          <a:xfrm rot="21050157">
            <a:off x="4728630" y="2152478"/>
            <a:ext cx="2736001" cy="2736000"/>
          </a:xfrm>
          <a:prstGeom prst="pie">
            <a:avLst>
              <a:gd name="adj1" fmla="val 9432529"/>
              <a:gd name="adj2" fmla="val 166776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Partial Circle 84">
            <a:extLst>
              <a:ext uri="{FF2B5EF4-FFF2-40B4-BE49-F238E27FC236}">
                <a16:creationId xmlns:a16="http://schemas.microsoft.com/office/drawing/2014/main" id="{9708A5C5-25D3-76A0-89E8-2CBE903F3F5E}"/>
              </a:ext>
            </a:extLst>
          </p:cNvPr>
          <p:cNvSpPr>
            <a:spLocks noChangeAspect="1"/>
          </p:cNvSpPr>
          <p:nvPr/>
        </p:nvSpPr>
        <p:spPr>
          <a:xfrm rot="549843" flipH="1">
            <a:off x="4728962" y="2147032"/>
            <a:ext cx="2736001" cy="2736000"/>
          </a:xfrm>
          <a:prstGeom prst="pie">
            <a:avLst>
              <a:gd name="adj1" fmla="val 9398350"/>
              <a:gd name="adj2" fmla="val 16686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descr="A picture containing text, plate, white, slice&#10;&#10;Description automatically generated">
            <a:extLst>
              <a:ext uri="{FF2B5EF4-FFF2-40B4-BE49-F238E27FC236}">
                <a16:creationId xmlns:a16="http://schemas.microsoft.com/office/drawing/2014/main" id="{5AAB32D4-229F-539A-27F4-D31A2D93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00" y="2279561"/>
            <a:ext cx="2520000" cy="2520000"/>
          </a:xfrm>
          <a:prstGeom prst="rect">
            <a:avLst/>
          </a:prstGeom>
        </p:spPr>
      </p:pic>
    </p:spTree>
    <p:custDataLst>
      <p:tags r:id="rId1"/>
    </p:custDataLst>
    <p:extLst>
      <p:ext uri="{BB962C8B-B14F-4D97-AF65-F5344CB8AC3E}">
        <p14:creationId xmlns:p14="http://schemas.microsoft.com/office/powerpoint/2010/main" val="3768350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23EE77-AD1C-C738-6AC5-09C1C4B36CA3}"/>
              </a:ext>
            </a:extLst>
          </p:cNvPr>
          <p:cNvGrpSpPr>
            <a:grpSpLocks noChangeAspect="1"/>
          </p:cNvGrpSpPr>
          <p:nvPr/>
        </p:nvGrpSpPr>
        <p:grpSpPr>
          <a:xfrm>
            <a:off x="3795178" y="1381013"/>
            <a:ext cx="5232602" cy="4592547"/>
            <a:chOff x="1872058" y="615134"/>
            <a:chExt cx="6109156" cy="5361880"/>
          </a:xfrm>
        </p:grpSpPr>
        <p:sp>
          <p:nvSpPr>
            <p:cNvPr id="7" name="Partial Circle 6">
              <a:extLst>
                <a:ext uri="{FF2B5EF4-FFF2-40B4-BE49-F238E27FC236}">
                  <a16:creationId xmlns:a16="http://schemas.microsoft.com/office/drawing/2014/main" id="{B1F0CEBC-B9AB-0C69-E3EB-0155BC33976E}"/>
                </a:ext>
              </a:extLst>
            </p:cNvPr>
            <p:cNvSpPr>
              <a:spLocks noChangeAspect="1"/>
            </p:cNvSpPr>
            <p:nvPr/>
          </p:nvSpPr>
          <p:spPr>
            <a:xfrm rot="6871088">
              <a:off x="1926811" y="615135"/>
              <a:ext cx="5335293" cy="5335293"/>
            </a:xfrm>
            <a:prstGeom prst="pie">
              <a:avLst>
                <a:gd name="adj1" fmla="val 9312002"/>
                <a:gd name="adj2" fmla="val 16368339"/>
              </a:avLst>
            </a:pr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 name="Group 7">
              <a:extLst>
                <a:ext uri="{FF2B5EF4-FFF2-40B4-BE49-F238E27FC236}">
                  <a16:creationId xmlns:a16="http://schemas.microsoft.com/office/drawing/2014/main" id="{339598AB-6408-108C-5767-2FF3C8D0940D}"/>
                </a:ext>
              </a:extLst>
            </p:cNvPr>
            <p:cNvGrpSpPr/>
            <p:nvPr/>
          </p:nvGrpSpPr>
          <p:grpSpPr>
            <a:xfrm>
              <a:off x="1872058" y="615134"/>
              <a:ext cx="6109156" cy="5361880"/>
              <a:chOff x="1872058" y="615134"/>
              <a:chExt cx="6109156" cy="5361880"/>
            </a:xfrm>
          </p:grpSpPr>
          <p:sp>
            <p:nvSpPr>
              <p:cNvPr id="9" name="Partial Circle 8">
                <a:extLst>
                  <a:ext uri="{FF2B5EF4-FFF2-40B4-BE49-F238E27FC236}">
                    <a16:creationId xmlns:a16="http://schemas.microsoft.com/office/drawing/2014/main" id="{8F1C157C-1C8D-98BD-2808-2F2C04D8D887}"/>
                  </a:ext>
                </a:extLst>
              </p:cNvPr>
              <p:cNvSpPr>
                <a:spLocks noChangeAspect="1"/>
              </p:cNvSpPr>
              <p:nvPr/>
            </p:nvSpPr>
            <p:spPr>
              <a:xfrm rot="14306249">
                <a:off x="1890662" y="626150"/>
                <a:ext cx="5335293" cy="5335293"/>
              </a:xfrm>
              <a:prstGeom prst="pie">
                <a:avLst>
                  <a:gd name="adj1" fmla="val 9016672"/>
                  <a:gd name="adj2" fmla="val 16384949"/>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1" name="Group 10">
                <a:extLst>
                  <a:ext uri="{FF2B5EF4-FFF2-40B4-BE49-F238E27FC236}">
                    <a16:creationId xmlns:a16="http://schemas.microsoft.com/office/drawing/2014/main" id="{30D9F37E-0055-57FC-B844-B1E55AE57473}"/>
                  </a:ext>
                </a:extLst>
              </p:cNvPr>
              <p:cNvGrpSpPr>
                <a:grpSpLocks noChangeAspect="1"/>
              </p:cNvGrpSpPr>
              <p:nvPr/>
            </p:nvGrpSpPr>
            <p:grpSpPr>
              <a:xfrm>
                <a:off x="1872058" y="615134"/>
                <a:ext cx="6109156" cy="5361880"/>
                <a:chOff x="1879646" y="615136"/>
                <a:chExt cx="6109156" cy="5361880"/>
              </a:xfrm>
            </p:grpSpPr>
            <p:sp>
              <p:nvSpPr>
                <p:cNvPr id="13" name="Partial Circle 12">
                  <a:extLst>
                    <a:ext uri="{FF2B5EF4-FFF2-40B4-BE49-F238E27FC236}">
                      <a16:creationId xmlns:a16="http://schemas.microsoft.com/office/drawing/2014/main" id="{64423A47-6B0E-BEFD-0A8E-F909F8F84170}"/>
                    </a:ext>
                  </a:extLst>
                </p:cNvPr>
                <p:cNvSpPr>
                  <a:spLocks noChangeAspect="1"/>
                </p:cNvSpPr>
                <p:nvPr/>
              </p:nvSpPr>
              <p:spPr>
                <a:xfrm>
                  <a:off x="1879646" y="615136"/>
                  <a:ext cx="5335293" cy="5335293"/>
                </a:xfrm>
                <a:prstGeom prst="pie">
                  <a:avLst>
                    <a:gd name="adj1" fmla="val 9190013"/>
                    <a:gd name="adj2" fmla="val 16174947"/>
                  </a:avLst>
                </a:prstGeom>
                <a:solidFill>
                  <a:srgbClr val="59099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4" name="Chart 13">
                  <a:extLst>
                    <a:ext uri="{FF2B5EF4-FFF2-40B4-BE49-F238E27FC236}">
                      <a16:creationId xmlns:a16="http://schemas.microsoft.com/office/drawing/2014/main" id="{9A77FADB-37C9-7B49-1190-B42C82120F6E}"/>
                    </a:ext>
                  </a:extLst>
                </p:cNvPr>
                <p:cNvGraphicFramePr>
                  <a:graphicFrameLocks noChangeAspect="1"/>
                </p:cNvGraphicFramePr>
                <p:nvPr/>
              </p:nvGraphicFramePr>
              <p:xfrm>
                <a:off x="2077726" y="1380279"/>
                <a:ext cx="4961168" cy="351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9C6F02A-3FD1-5264-F447-E8E2DCC8E6AB}"/>
                    </a:ext>
                  </a:extLst>
                </p:cNvPr>
                <p:cNvSpPr txBox="1"/>
                <p:nvPr/>
              </p:nvSpPr>
              <p:spPr>
                <a:xfrm>
                  <a:off x="3931978" y="635369"/>
                  <a:ext cx="3430493" cy="377301"/>
                </a:xfrm>
                <a:prstGeom prst="rect">
                  <a:avLst/>
                </a:prstGeom>
                <a:noFill/>
              </p:spPr>
              <p:txBody>
                <a:bodyPr wrap="square">
                  <a:spAutoFit/>
                </a:bodyPr>
                <a:lstStyle/>
                <a:p>
                  <a:pPr defTabSz="685783">
                    <a:defRPr/>
                  </a:pPr>
                  <a:r>
                    <a:rPr lang="en-GB" sz="1500" b="1">
                      <a:solidFill>
                        <a:schemeClr val="tx2"/>
                      </a:solidFill>
                      <a:latin typeface="Calibri" panose="020F0502020204030204"/>
                    </a:rPr>
                    <a:t>TSLP</a:t>
                  </a:r>
                  <a:endParaRPr lang="en-GB" sz="1500">
                    <a:solidFill>
                      <a:schemeClr val="tx2"/>
                    </a:solidFill>
                    <a:latin typeface="Calibri"/>
                  </a:endParaRPr>
                </a:p>
              </p:txBody>
            </p:sp>
            <p:sp>
              <p:nvSpPr>
                <p:cNvPr id="16" name="TextBox 15">
                  <a:extLst>
                    <a:ext uri="{FF2B5EF4-FFF2-40B4-BE49-F238E27FC236}">
                      <a16:creationId xmlns:a16="http://schemas.microsoft.com/office/drawing/2014/main" id="{2AB0A2CE-7C61-8F0A-8009-FA3E6918C16D}"/>
                    </a:ext>
                  </a:extLst>
                </p:cNvPr>
                <p:cNvSpPr txBox="1"/>
                <p:nvPr/>
              </p:nvSpPr>
              <p:spPr>
                <a:xfrm>
                  <a:off x="4089725" y="5599715"/>
                  <a:ext cx="1009463" cy="377301"/>
                </a:xfrm>
                <a:prstGeom prst="rect">
                  <a:avLst/>
                </a:prstGeom>
                <a:noFill/>
              </p:spPr>
              <p:txBody>
                <a:bodyPr wrap="square">
                  <a:spAutoFit/>
                </a:bodyPr>
                <a:lstStyle/>
                <a:p>
                  <a:pPr algn="ctr" defTabSz="685783">
                    <a:defRPr/>
                  </a:pPr>
                  <a:r>
                    <a:rPr lang="en-GB" sz="1500" b="1">
                      <a:solidFill>
                        <a:schemeClr val="accent2"/>
                      </a:solidFill>
                      <a:latin typeface="Calibri" panose="020F0502020204030204"/>
                    </a:rPr>
                    <a:t>IL-25</a:t>
                  </a:r>
                  <a:endParaRPr lang="en-GB" sz="1500">
                    <a:solidFill>
                      <a:schemeClr val="accent2"/>
                    </a:solidFill>
                    <a:latin typeface="Calibri"/>
                  </a:endParaRPr>
                </a:p>
              </p:txBody>
            </p:sp>
            <p:sp>
              <p:nvSpPr>
                <p:cNvPr id="20" name="TextBox 19">
                  <a:extLst>
                    <a:ext uri="{FF2B5EF4-FFF2-40B4-BE49-F238E27FC236}">
                      <a16:creationId xmlns:a16="http://schemas.microsoft.com/office/drawing/2014/main" id="{A63F5F28-408E-1ACE-B279-8CCF3946E53C}"/>
                    </a:ext>
                  </a:extLst>
                </p:cNvPr>
                <p:cNvSpPr txBox="1"/>
                <p:nvPr/>
              </p:nvSpPr>
              <p:spPr>
                <a:xfrm>
                  <a:off x="4558309" y="635426"/>
                  <a:ext cx="3430493" cy="377301"/>
                </a:xfrm>
                <a:prstGeom prst="rect">
                  <a:avLst/>
                </a:prstGeom>
                <a:noFill/>
              </p:spPr>
              <p:txBody>
                <a:bodyPr wrap="square">
                  <a:spAutoFit/>
                </a:bodyPr>
                <a:lstStyle/>
                <a:p>
                  <a:pPr defTabSz="685783">
                    <a:defRPr/>
                  </a:pPr>
                  <a:r>
                    <a:rPr lang="en-GB" sz="1500" b="1">
                      <a:solidFill>
                        <a:srgbClr val="28ABE1"/>
                      </a:solidFill>
                      <a:latin typeface="Calibri" panose="020F0502020204030204"/>
                    </a:rPr>
                    <a:t>IL-33</a:t>
                  </a:r>
                  <a:endParaRPr lang="en-GB" sz="1500">
                    <a:solidFill>
                      <a:srgbClr val="28ABE1"/>
                    </a:solidFill>
                    <a:latin typeface="Calibri"/>
                  </a:endParaRPr>
                </a:p>
              </p:txBody>
            </p:sp>
          </p:grpSp>
        </p:grpSp>
      </p:grpSp>
      <p:sp>
        <p:nvSpPr>
          <p:cNvPr id="74" name="Partial Circle 73">
            <a:extLst>
              <a:ext uri="{FF2B5EF4-FFF2-40B4-BE49-F238E27FC236}">
                <a16:creationId xmlns:a16="http://schemas.microsoft.com/office/drawing/2014/main" id="{3677BFE1-691C-2802-0F1B-4E9A3EBF27C2}"/>
              </a:ext>
            </a:extLst>
          </p:cNvPr>
          <p:cNvSpPr>
            <a:spLocks noChangeAspect="1"/>
          </p:cNvSpPr>
          <p:nvPr/>
        </p:nvSpPr>
        <p:spPr>
          <a:xfrm rot="14306249">
            <a:off x="4712065" y="2151523"/>
            <a:ext cx="2736001" cy="2736000"/>
          </a:xfrm>
          <a:prstGeom prst="pie">
            <a:avLst>
              <a:gd name="adj1" fmla="val 9330791"/>
              <a:gd name="adj2" fmla="val 16020539"/>
            </a:avLst>
          </a:prstGeom>
          <a:solidFill>
            <a:srgbClr val="F3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Partial Circle 83">
            <a:extLst>
              <a:ext uri="{FF2B5EF4-FFF2-40B4-BE49-F238E27FC236}">
                <a16:creationId xmlns:a16="http://schemas.microsoft.com/office/drawing/2014/main" id="{70479C3B-27A3-164D-887F-282A1A361FA9}"/>
              </a:ext>
            </a:extLst>
          </p:cNvPr>
          <p:cNvSpPr>
            <a:spLocks noChangeAspect="1"/>
          </p:cNvSpPr>
          <p:nvPr/>
        </p:nvSpPr>
        <p:spPr>
          <a:xfrm rot="21050157">
            <a:off x="4728630" y="2152478"/>
            <a:ext cx="2736001" cy="2736000"/>
          </a:xfrm>
          <a:prstGeom prst="pie">
            <a:avLst>
              <a:gd name="adj1" fmla="val 9432529"/>
              <a:gd name="adj2" fmla="val 166776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Partial Circle 84">
            <a:extLst>
              <a:ext uri="{FF2B5EF4-FFF2-40B4-BE49-F238E27FC236}">
                <a16:creationId xmlns:a16="http://schemas.microsoft.com/office/drawing/2014/main" id="{9708A5C5-25D3-76A0-89E8-2CBE903F3F5E}"/>
              </a:ext>
            </a:extLst>
          </p:cNvPr>
          <p:cNvSpPr>
            <a:spLocks noChangeAspect="1"/>
          </p:cNvSpPr>
          <p:nvPr/>
        </p:nvSpPr>
        <p:spPr>
          <a:xfrm rot="549843" flipH="1">
            <a:off x="4728962" y="2147032"/>
            <a:ext cx="2736001" cy="2736000"/>
          </a:xfrm>
          <a:prstGeom prst="pie">
            <a:avLst>
              <a:gd name="adj1" fmla="val 9398350"/>
              <a:gd name="adj2" fmla="val 16686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TextBox 68">
            <a:extLst>
              <a:ext uri="{FF2B5EF4-FFF2-40B4-BE49-F238E27FC236}">
                <a16:creationId xmlns:a16="http://schemas.microsoft.com/office/drawing/2014/main" id="{23F2FD51-AA9D-1656-6A01-9A3D25E11F85}"/>
              </a:ext>
            </a:extLst>
          </p:cNvPr>
          <p:cNvSpPr txBox="1"/>
          <p:nvPr/>
        </p:nvSpPr>
        <p:spPr>
          <a:xfrm>
            <a:off x="5538625" y="635370"/>
            <a:ext cx="3430493" cy="323165"/>
          </a:xfrm>
          <a:prstGeom prst="rect">
            <a:avLst/>
          </a:prstGeom>
          <a:noFill/>
        </p:spPr>
        <p:txBody>
          <a:bodyPr wrap="square">
            <a:spAutoFit/>
          </a:bodyPr>
          <a:lstStyle/>
          <a:p>
            <a:pPr defTabSz="685783">
              <a:defRPr/>
            </a:pPr>
            <a:r>
              <a:rPr lang="en-GB" sz="1500" b="1">
                <a:solidFill>
                  <a:schemeClr val="tx2"/>
                </a:solidFill>
                <a:latin typeface="Calibri" panose="020F0502020204030204"/>
              </a:rPr>
              <a:t>TSLP</a:t>
            </a:r>
            <a:endParaRPr lang="en-GB" sz="1500">
              <a:solidFill>
                <a:schemeClr val="tx2"/>
              </a:solidFill>
              <a:latin typeface="Calibri"/>
            </a:endParaRPr>
          </a:p>
        </p:txBody>
      </p:sp>
      <p:sp>
        <p:nvSpPr>
          <p:cNvPr id="90" name="Title 89">
            <a:extLst>
              <a:ext uri="{FF2B5EF4-FFF2-40B4-BE49-F238E27FC236}">
                <a16:creationId xmlns:a16="http://schemas.microsoft.com/office/drawing/2014/main" id="{56B510E0-3872-A719-3EFB-0F622652D228}"/>
              </a:ext>
            </a:extLst>
          </p:cNvPr>
          <p:cNvSpPr>
            <a:spLocks noGrp="1"/>
          </p:cNvSpPr>
          <p:nvPr>
            <p:ph type="title"/>
          </p:nvPr>
        </p:nvSpPr>
        <p:spPr/>
        <p:txBody>
          <a:bodyPr/>
          <a:lstStyle/>
          <a:p>
            <a:r>
              <a:rPr lang="en-GB" dirty="0"/>
              <a:t>Epithelial cytokines can play diverse, yet often overlapping, </a:t>
            </a:r>
            <a:br>
              <a:rPr lang="en-GB" dirty="0"/>
            </a:br>
            <a:r>
              <a:rPr lang="en-GB" dirty="0"/>
              <a:t>roles in airway remodelling in asthma</a:t>
            </a:r>
            <a:r>
              <a:rPr lang="en-GB" baseline="30000" dirty="0"/>
              <a:t>1,2</a:t>
            </a:r>
            <a:endParaRPr lang="en-GB" dirty="0"/>
          </a:p>
        </p:txBody>
      </p:sp>
      <p:sp>
        <p:nvSpPr>
          <p:cNvPr id="5" name="Content Placeholder 4">
            <a:extLst>
              <a:ext uri="{FF2B5EF4-FFF2-40B4-BE49-F238E27FC236}">
                <a16:creationId xmlns:a16="http://schemas.microsoft.com/office/drawing/2014/main" id="{D4CF6A06-2A91-7D4E-0A3C-BDA8CDADDD1D}"/>
              </a:ext>
            </a:extLst>
          </p:cNvPr>
          <p:cNvSpPr>
            <a:spLocks noGrp="1"/>
          </p:cNvSpPr>
          <p:nvPr>
            <p:ph sz="quarter" idx="13"/>
          </p:nvPr>
        </p:nvSpPr>
        <p:spPr/>
        <p:txBody>
          <a:bodyPr/>
          <a:lstStyle/>
          <a:p>
            <a:r>
              <a:rPr lang="en-GB" sz="800"/>
              <a:t>Evidence based on in-vitro experimental data</a:t>
            </a:r>
            <a:br>
              <a:rPr lang="en-GB" sz="800"/>
            </a:br>
            <a:r>
              <a:rPr lang="en-GB" sz="800"/>
              <a:t>IL, interleukin; TSLP, thymic stromal lymphopoietin</a:t>
            </a:r>
            <a:br>
              <a:rPr lang="en-GB" sz="800"/>
            </a:br>
            <a:r>
              <a:rPr lang="en-GB" sz="800"/>
              <a:t>1. Gregory LG, et al. Thorax 2013;68:82–90; 2. Xu X, et al. Exp </a:t>
            </a:r>
            <a:r>
              <a:rPr lang="en-GB" sz="800" err="1"/>
              <a:t>Biol</a:t>
            </a:r>
            <a:r>
              <a:rPr lang="en-GB" sz="800"/>
              <a:t> Med (Maywood) 2019;244:770–780</a:t>
            </a:r>
          </a:p>
        </p:txBody>
      </p:sp>
      <p:pic>
        <p:nvPicPr>
          <p:cNvPr id="3" name="Picture 2" descr="A picture containing text, plate, white, slice&#10;&#10;Description automatically generated">
            <a:extLst>
              <a:ext uri="{FF2B5EF4-FFF2-40B4-BE49-F238E27FC236}">
                <a16:creationId xmlns:a16="http://schemas.microsoft.com/office/drawing/2014/main" id="{5AAB32D4-229F-539A-27F4-D31A2D93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00" y="2279561"/>
            <a:ext cx="2520000" cy="2520000"/>
          </a:xfrm>
          <a:prstGeom prst="rect">
            <a:avLst/>
          </a:prstGeom>
        </p:spPr>
      </p:pic>
      <p:sp>
        <p:nvSpPr>
          <p:cNvPr id="2" name="Rectangle: Rounded Corners 1">
            <a:extLst>
              <a:ext uri="{FF2B5EF4-FFF2-40B4-BE49-F238E27FC236}">
                <a16:creationId xmlns:a16="http://schemas.microsoft.com/office/drawing/2014/main" id="{D0DF967A-5CA2-E361-BB87-ADC35F2510FD}"/>
              </a:ext>
            </a:extLst>
          </p:cNvPr>
          <p:cNvSpPr/>
          <p:nvPr/>
        </p:nvSpPr>
        <p:spPr>
          <a:xfrm>
            <a:off x="6520060" y="4983981"/>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IL-25 promotes the proliferation of lung fibroblasts</a:t>
            </a:r>
            <a:r>
              <a:rPr lang="en-GB" sz="1200" baseline="30000" dirty="0">
                <a:solidFill>
                  <a:sysClr val="windowText" lastClr="000000"/>
                </a:solidFill>
                <a:latin typeface="Calibri" panose="020F0502020204030204"/>
              </a:rPr>
              <a:t>2</a:t>
            </a:r>
          </a:p>
        </p:txBody>
      </p:sp>
      <p:sp>
        <p:nvSpPr>
          <p:cNvPr id="6" name="Rectangle: Rounded Corners 5">
            <a:extLst>
              <a:ext uri="{FF2B5EF4-FFF2-40B4-BE49-F238E27FC236}">
                <a16:creationId xmlns:a16="http://schemas.microsoft.com/office/drawing/2014/main" id="{01C4D052-2DE4-2D5E-E1E2-25CB4B5F9CA2}"/>
              </a:ext>
            </a:extLst>
          </p:cNvPr>
          <p:cNvSpPr/>
          <p:nvPr/>
        </p:nvSpPr>
        <p:spPr>
          <a:xfrm>
            <a:off x="3175782" y="4986523"/>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IL-25 drives collagen secretion by lung fibroblasts</a:t>
            </a:r>
            <a:r>
              <a:rPr lang="en-GB" sz="1200" baseline="30000" dirty="0">
                <a:solidFill>
                  <a:sysClr val="windowText" lastClr="000000"/>
                </a:solidFill>
                <a:latin typeface="Calibri" panose="020F0502020204030204"/>
              </a:rPr>
              <a:t>1</a:t>
            </a:r>
          </a:p>
        </p:txBody>
      </p:sp>
      <p:cxnSp>
        <p:nvCxnSpPr>
          <p:cNvPr id="10" name="Connector: Elbow 9">
            <a:extLst>
              <a:ext uri="{FF2B5EF4-FFF2-40B4-BE49-F238E27FC236}">
                <a16:creationId xmlns:a16="http://schemas.microsoft.com/office/drawing/2014/main" id="{B639F25E-9581-D1A5-61E6-BEB1D118A95C}"/>
              </a:ext>
            </a:extLst>
          </p:cNvPr>
          <p:cNvCxnSpPr>
            <a:cxnSpLocks/>
            <a:stCxn id="6" idx="0"/>
            <a:endCxn id="12" idx="0"/>
          </p:cNvCxnSpPr>
          <p:nvPr/>
        </p:nvCxnSpPr>
        <p:spPr>
          <a:xfrm rot="5400000" flipH="1" flipV="1">
            <a:off x="4852174" y="3938370"/>
            <a:ext cx="584752" cy="15115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BF38A28-9B3B-D726-663A-3066F7CBA773}"/>
              </a:ext>
            </a:extLst>
          </p:cNvPr>
          <p:cNvSpPr/>
          <p:nvPr/>
        </p:nvSpPr>
        <p:spPr>
          <a:xfrm rot="16200000" flipH="1">
            <a:off x="5904925" y="4319240"/>
            <a:ext cx="155868"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17" name="Connector: Elbow 16">
            <a:extLst>
              <a:ext uri="{FF2B5EF4-FFF2-40B4-BE49-F238E27FC236}">
                <a16:creationId xmlns:a16="http://schemas.microsoft.com/office/drawing/2014/main" id="{E5983FB5-D901-7EC1-4915-17324F590A65}"/>
              </a:ext>
            </a:extLst>
          </p:cNvPr>
          <p:cNvCxnSpPr>
            <a:cxnSpLocks/>
            <a:stCxn id="2" idx="0"/>
            <a:endCxn id="12" idx="4"/>
          </p:cNvCxnSpPr>
          <p:nvPr/>
        </p:nvCxnSpPr>
        <p:spPr>
          <a:xfrm rot="16200000" flipV="1">
            <a:off x="6608116" y="3859045"/>
            <a:ext cx="582210" cy="166766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4199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B719D-3D40-46BD-A07B-C0AB56E39072}"/>
              </a:ext>
            </a:extLst>
          </p:cNvPr>
          <p:cNvSpPr>
            <a:spLocks noGrp="1"/>
          </p:cNvSpPr>
          <p:nvPr>
            <p:ph type="title"/>
          </p:nvPr>
        </p:nvSpPr>
        <p:spPr/>
        <p:txBody>
          <a:bodyPr/>
          <a:lstStyle/>
          <a:p>
            <a:r>
              <a:rPr lang="en-GB" dirty="0"/>
              <a:t>Evidence for IL-25 in airway remodelling</a:t>
            </a:r>
            <a:r>
              <a:rPr lang="en-GB" baseline="30000" dirty="0"/>
              <a:t>1,2</a:t>
            </a:r>
          </a:p>
        </p:txBody>
      </p:sp>
      <p:sp>
        <p:nvSpPr>
          <p:cNvPr id="2" name="Content Placeholder 1">
            <a:extLst>
              <a:ext uri="{FF2B5EF4-FFF2-40B4-BE49-F238E27FC236}">
                <a16:creationId xmlns:a16="http://schemas.microsoft.com/office/drawing/2014/main" id="{DCBEA4F0-804A-9DA1-25D8-B98C19797BD7}"/>
              </a:ext>
            </a:extLst>
          </p:cNvPr>
          <p:cNvSpPr>
            <a:spLocks noGrp="1"/>
          </p:cNvSpPr>
          <p:nvPr>
            <p:ph sz="quarter" idx="13"/>
          </p:nvPr>
        </p:nvSpPr>
        <p:spPr/>
        <p:txBody>
          <a:bodyPr/>
          <a:lstStyle/>
          <a:p>
            <a:r>
              <a:rPr lang="en-GB" sz="800" dirty="0"/>
              <a:t>Figures adapted from Gregory LG, et al. Thorax 2013;68:82–90 and Xu X, et al. Exp </a:t>
            </a:r>
            <a:r>
              <a:rPr lang="en-GB" sz="800" dirty="0" err="1"/>
              <a:t>Biol</a:t>
            </a:r>
            <a:r>
              <a:rPr lang="en-GB" sz="800" dirty="0"/>
              <a:t> Med (Maywood) 2019;244:770–780</a:t>
            </a:r>
            <a:br>
              <a:rPr lang="en-GB" sz="800" dirty="0"/>
            </a:br>
            <a:r>
              <a:rPr lang="en-GB" sz="800" dirty="0"/>
              <a:t>*P&lt;0.05 vs PBS control group; </a:t>
            </a:r>
            <a:r>
              <a:rPr lang="en-GB" sz="800" baseline="30000" dirty="0"/>
              <a:t>†</a:t>
            </a:r>
            <a:r>
              <a:rPr lang="en-GB" sz="800" dirty="0"/>
              <a:t>P&lt;0.001 compared with vehicle-treated fibroblasts after 72 hours</a:t>
            </a:r>
            <a:br>
              <a:rPr lang="en-GB" sz="800" dirty="0"/>
            </a:br>
            <a:r>
              <a:rPr lang="en-GB" sz="800" dirty="0"/>
              <a:t>IL, interleukin; PBS, phosphate-buffered saline</a:t>
            </a:r>
            <a:br>
              <a:rPr lang="en-GB" sz="800" dirty="0"/>
            </a:br>
            <a:r>
              <a:rPr lang="en-GB" sz="800" dirty="0"/>
              <a:t>1. Gregory LG, et al. Thorax 2013;68:82–90; 2. Xu X, et al. Exp </a:t>
            </a:r>
            <a:r>
              <a:rPr lang="en-GB" sz="800" dirty="0" err="1"/>
              <a:t>Biol</a:t>
            </a:r>
            <a:r>
              <a:rPr lang="en-GB" sz="800" dirty="0"/>
              <a:t> Med (Maywood) 2019;244:770–780</a:t>
            </a:r>
          </a:p>
        </p:txBody>
      </p:sp>
      <p:sp>
        <p:nvSpPr>
          <p:cNvPr id="74" name="Slide Number Placeholder 5">
            <a:extLst>
              <a:ext uri="{FF2B5EF4-FFF2-40B4-BE49-F238E27FC236}">
                <a16:creationId xmlns:a16="http://schemas.microsoft.com/office/drawing/2014/main" id="{0F9C9A97-BD26-4E25-81BC-5A6ED867AE69}"/>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7</a:t>
            </a:fld>
            <a:endParaRPr lang="en-GB" sz="900" b="1"/>
          </a:p>
        </p:txBody>
      </p:sp>
      <p:grpSp>
        <p:nvGrpSpPr>
          <p:cNvPr id="4" name="Group 3">
            <a:extLst>
              <a:ext uri="{FF2B5EF4-FFF2-40B4-BE49-F238E27FC236}">
                <a16:creationId xmlns:a16="http://schemas.microsoft.com/office/drawing/2014/main" id="{54AE6C04-4B41-7811-9797-B3CD31C74603}"/>
              </a:ext>
            </a:extLst>
          </p:cNvPr>
          <p:cNvGrpSpPr/>
          <p:nvPr/>
        </p:nvGrpSpPr>
        <p:grpSpPr>
          <a:xfrm>
            <a:off x="547688" y="1395302"/>
            <a:ext cx="11093450" cy="4499486"/>
            <a:chOff x="617452" y="1395302"/>
            <a:chExt cx="11093450" cy="4499486"/>
          </a:xfrm>
        </p:grpSpPr>
        <p:sp>
          <p:nvSpPr>
            <p:cNvPr id="8" name="Text Placeholder 2">
              <a:extLst>
                <a:ext uri="{FF2B5EF4-FFF2-40B4-BE49-F238E27FC236}">
                  <a16:creationId xmlns:a16="http://schemas.microsoft.com/office/drawing/2014/main" id="{7300A8A3-E3E5-2973-1B8B-421CD6B40893}"/>
                </a:ext>
              </a:extLst>
            </p:cNvPr>
            <p:cNvSpPr txBox="1">
              <a:spLocks/>
            </p:cNvSpPr>
            <p:nvPr/>
          </p:nvSpPr>
          <p:spPr>
            <a:xfrm>
              <a:off x="620626" y="1395303"/>
              <a:ext cx="5469327" cy="756000"/>
            </a:xfrm>
            <a:prstGeom prst="rect">
              <a:avLst/>
            </a:prstGeom>
            <a:solidFill>
              <a:schemeClr val="accent2"/>
            </a:solidFill>
            <a:ln w="19050">
              <a:solidFill>
                <a:schemeClr val="accent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2B28"/>
                </a:buClr>
                <a:buSzTx/>
                <a:buFontTx/>
                <a:buNone/>
                <a:tabLst/>
                <a:defRPr/>
              </a:pPr>
              <a:r>
                <a:rPr lang="en-GB" sz="1600" b="1" dirty="0">
                  <a:solidFill>
                    <a:srgbClr val="FFFFFF"/>
                  </a:solidFill>
                  <a:latin typeface="Calibri"/>
                  <a:cs typeface="Arial" panose="020B0604020202020204" pitchFamily="34" charset="0"/>
                </a:rPr>
                <a:t>In human airway lung fibroblasts, IL-25 induced </a:t>
              </a:r>
              <a:br>
                <a:rPr lang="en-GB" sz="1600" b="1" dirty="0">
                  <a:solidFill>
                    <a:srgbClr val="FFFFFF"/>
                  </a:solidFill>
                  <a:latin typeface="Calibri"/>
                  <a:cs typeface="Arial" panose="020B0604020202020204" pitchFamily="34" charset="0"/>
                </a:rPr>
              </a:br>
              <a:r>
                <a:rPr lang="en-GB" sz="1600" b="1" dirty="0">
                  <a:solidFill>
                    <a:srgbClr val="FFFFFF"/>
                  </a:solidFill>
                  <a:latin typeface="Calibri"/>
                  <a:cs typeface="Arial" panose="020B0604020202020204" pitchFamily="34" charset="0"/>
                </a:rPr>
                <a:t>extracellular collagen secretion </a:t>
              </a:r>
              <a:r>
                <a:rPr lang="en-GB" sz="1600" b="1" i="1" dirty="0">
                  <a:solidFill>
                    <a:srgbClr val="FFFFFF"/>
                  </a:solidFill>
                  <a:latin typeface="Calibri"/>
                  <a:cs typeface="Arial" panose="020B0604020202020204" pitchFamily="34" charset="0"/>
                </a:rPr>
                <a:t>in vitro</a:t>
              </a:r>
              <a:r>
                <a:rPr lang="en-GB" sz="1600" b="1" baseline="30000" dirty="0">
                  <a:solidFill>
                    <a:srgbClr val="FFFFFF"/>
                  </a:solidFill>
                  <a:latin typeface="Calibri"/>
                  <a:cs typeface="Arial" panose="020B0604020202020204" pitchFamily="34" charset="0"/>
                </a:rPr>
                <a:t>1</a:t>
              </a:r>
              <a:r>
                <a:rPr lang="en-GB" sz="1600" b="1" dirty="0">
                  <a:solidFill>
                    <a:srgbClr val="FFFFFF"/>
                  </a:solidFill>
                  <a:latin typeface="Calibri"/>
                  <a:cs typeface="Arial" panose="020B0604020202020204" pitchFamily="34" charset="0"/>
                </a:rPr>
                <a:t> </a:t>
              </a:r>
              <a:endParaRPr kumimoji="0" lang="en-GB" sz="1600" b="1" i="0" u="none" strike="noStrike" kern="1200" cap="none" spc="0" normalizeH="0" baseline="30000" dirty="0">
                <a:ln>
                  <a:noFill/>
                </a:ln>
                <a:solidFill>
                  <a:srgbClr val="FFFFFF"/>
                </a:solidFill>
                <a:effectLst/>
                <a:uLnTx/>
                <a:uFillTx/>
                <a:latin typeface="Calibri"/>
                <a:ea typeface="+mn-ea"/>
                <a:cs typeface="Arial" panose="020B0604020202020204" pitchFamily="34" charset="0"/>
              </a:endParaRPr>
            </a:p>
          </p:txBody>
        </p:sp>
        <p:sp>
          <p:nvSpPr>
            <p:cNvPr id="674" name="Text Placeholder 2">
              <a:extLst>
                <a:ext uri="{FF2B5EF4-FFF2-40B4-BE49-F238E27FC236}">
                  <a16:creationId xmlns:a16="http://schemas.microsoft.com/office/drawing/2014/main" id="{FD949D7B-0533-2D41-7F36-1E082BAA8A4E}"/>
                </a:ext>
              </a:extLst>
            </p:cNvPr>
            <p:cNvSpPr txBox="1">
              <a:spLocks/>
            </p:cNvSpPr>
            <p:nvPr/>
          </p:nvSpPr>
          <p:spPr>
            <a:xfrm>
              <a:off x="6242374" y="1395303"/>
              <a:ext cx="5468528" cy="756000"/>
            </a:xfrm>
            <a:prstGeom prst="rect">
              <a:avLst/>
            </a:prstGeom>
            <a:solidFill>
              <a:schemeClr val="accent2"/>
            </a:solidFill>
            <a:ln w="19050">
              <a:solidFill>
                <a:schemeClr val="accent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In human lung fibroblasts, IL-25 promoted </a:t>
              </a:r>
              <a:b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b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cell proliferation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rPr>
                <a:t>2 </a:t>
              </a:r>
              <a:endParaRPr kumimoji="0" lang="en-GB" sz="1200" i="0" u="none" strike="noStrike" kern="0" cap="none" spc="0" normalizeH="0" dirty="0">
                <a:ln>
                  <a:noFill/>
                </a:ln>
                <a:solidFill>
                  <a:srgbClr val="FEFFFE"/>
                </a:solidFill>
                <a:effectLst/>
                <a:uLnTx/>
                <a:uFillTx/>
                <a:latin typeface="Calibri"/>
                <a:ea typeface="+mn-ea"/>
                <a:cs typeface="Arial" panose="020B0604020202020204" pitchFamily="34" charset="0"/>
              </a:endParaRPr>
            </a:p>
          </p:txBody>
        </p:sp>
        <p:sp>
          <p:nvSpPr>
            <p:cNvPr id="675" name="Rectangle 674">
              <a:extLst>
                <a:ext uri="{FF2B5EF4-FFF2-40B4-BE49-F238E27FC236}">
                  <a16:creationId xmlns:a16="http://schemas.microsoft.com/office/drawing/2014/main" id="{C3330165-B804-CEAC-D382-8D1B3645F5E5}"/>
                </a:ext>
              </a:extLst>
            </p:cNvPr>
            <p:cNvSpPr/>
            <p:nvPr/>
          </p:nvSpPr>
          <p:spPr>
            <a:xfrm>
              <a:off x="6242374" y="1395302"/>
              <a:ext cx="5468528" cy="449948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6" name="Rectangle 675">
              <a:extLst>
                <a:ext uri="{FF2B5EF4-FFF2-40B4-BE49-F238E27FC236}">
                  <a16:creationId xmlns:a16="http://schemas.microsoft.com/office/drawing/2014/main" id="{80A061BB-7E4E-443A-E799-153EDA0A0D0F}"/>
                </a:ext>
              </a:extLst>
            </p:cNvPr>
            <p:cNvSpPr/>
            <p:nvPr/>
          </p:nvSpPr>
          <p:spPr>
            <a:xfrm>
              <a:off x="617452" y="1395302"/>
              <a:ext cx="5471702" cy="449948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7" name="Group 676">
              <a:extLst>
                <a:ext uri="{FF2B5EF4-FFF2-40B4-BE49-F238E27FC236}">
                  <a16:creationId xmlns:a16="http://schemas.microsoft.com/office/drawing/2014/main" id="{C2615AD1-EB3C-07D6-9255-2E16C261FA5F}"/>
                </a:ext>
              </a:extLst>
            </p:cNvPr>
            <p:cNvGrpSpPr>
              <a:grpSpLocks noChangeAspect="1"/>
            </p:cNvGrpSpPr>
            <p:nvPr/>
          </p:nvGrpSpPr>
          <p:grpSpPr>
            <a:xfrm>
              <a:off x="988944" y="2454780"/>
              <a:ext cx="4320000" cy="3292900"/>
              <a:chOff x="2745238" y="2239263"/>
              <a:chExt cx="3695667" cy="2817005"/>
            </a:xfrm>
          </p:grpSpPr>
          <p:sp>
            <p:nvSpPr>
              <p:cNvPr id="678" name="Freeform: Shape 677">
                <a:extLst>
                  <a:ext uri="{FF2B5EF4-FFF2-40B4-BE49-F238E27FC236}">
                    <a16:creationId xmlns:a16="http://schemas.microsoft.com/office/drawing/2014/main" id="{83808DB2-2264-0D51-C549-3B410E17C47C}"/>
                  </a:ext>
                </a:extLst>
              </p:cNvPr>
              <p:cNvSpPr/>
              <p:nvPr/>
            </p:nvSpPr>
            <p:spPr>
              <a:xfrm>
                <a:off x="3563889" y="2396237"/>
                <a:ext cx="2877016" cy="2198270"/>
              </a:xfrm>
              <a:custGeom>
                <a:avLst/>
                <a:gdLst>
                  <a:gd name="connsiteX0" fmla="*/ 0 w 3841750"/>
                  <a:gd name="connsiteY0" fmla="*/ 0 h 2609850"/>
                  <a:gd name="connsiteX1" fmla="*/ 0 w 3841750"/>
                  <a:gd name="connsiteY1" fmla="*/ 2609850 h 2609850"/>
                  <a:gd name="connsiteX2" fmla="*/ 3841750 w 3841750"/>
                  <a:gd name="connsiteY2" fmla="*/ 2609850 h 2609850"/>
                </a:gdLst>
                <a:ahLst/>
                <a:cxnLst>
                  <a:cxn ang="0">
                    <a:pos x="connsiteX0" y="connsiteY0"/>
                  </a:cxn>
                  <a:cxn ang="0">
                    <a:pos x="connsiteX1" y="connsiteY1"/>
                  </a:cxn>
                  <a:cxn ang="0">
                    <a:pos x="connsiteX2" y="connsiteY2"/>
                  </a:cxn>
                </a:cxnLst>
                <a:rect l="l" t="t" r="r" b="b"/>
                <a:pathLst>
                  <a:path w="3841750" h="2609850">
                    <a:moveTo>
                      <a:pt x="0" y="0"/>
                    </a:moveTo>
                    <a:lnTo>
                      <a:pt x="0" y="2609850"/>
                    </a:lnTo>
                    <a:lnTo>
                      <a:pt x="3841750" y="26098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79" name="TextBox 678">
                <a:extLst>
                  <a:ext uri="{FF2B5EF4-FFF2-40B4-BE49-F238E27FC236}">
                    <a16:creationId xmlns:a16="http://schemas.microsoft.com/office/drawing/2014/main" id="{3703A71A-8DF4-9E5E-0C6C-D853A859E390}"/>
                  </a:ext>
                </a:extLst>
              </p:cNvPr>
              <p:cNvSpPr txBox="1"/>
              <p:nvPr/>
            </p:nvSpPr>
            <p:spPr>
              <a:xfrm>
                <a:off x="2856224" y="3024263"/>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60</a:t>
                </a:r>
              </a:p>
            </p:txBody>
          </p:sp>
          <p:sp>
            <p:nvSpPr>
              <p:cNvPr id="680" name="TextBox 679">
                <a:extLst>
                  <a:ext uri="{FF2B5EF4-FFF2-40B4-BE49-F238E27FC236}">
                    <a16:creationId xmlns:a16="http://schemas.microsoft.com/office/drawing/2014/main" id="{C93A6598-9F68-6698-3964-901AD4162C41}"/>
                  </a:ext>
                </a:extLst>
              </p:cNvPr>
              <p:cNvSpPr txBox="1"/>
              <p:nvPr/>
            </p:nvSpPr>
            <p:spPr>
              <a:xfrm>
                <a:off x="2745238" y="2298020"/>
                <a:ext cx="818652"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a:t>
                </a:r>
                <a:r>
                  <a:rPr lang="en-GB" sz="1050"/>
                  <a:t>90</a:t>
                </a:r>
                <a:endParaRPr kumimoji="0" lang="en-GB" sz="1050" b="0" i="0" u="none" strike="noStrike" kern="1200" cap="none" spc="0" normalizeH="0" baseline="0">
                  <a:ln>
                    <a:noFill/>
                  </a:ln>
                  <a:effectLst/>
                  <a:uLnTx/>
                  <a:uFillTx/>
                  <a:ea typeface="+mn-ea"/>
                  <a:cs typeface="+mn-cs"/>
                </a:endParaRPr>
              </a:p>
            </p:txBody>
          </p:sp>
          <p:sp>
            <p:nvSpPr>
              <p:cNvPr id="681" name="TextBox 680">
                <a:extLst>
                  <a:ext uri="{FF2B5EF4-FFF2-40B4-BE49-F238E27FC236}">
                    <a16:creationId xmlns:a16="http://schemas.microsoft.com/office/drawing/2014/main" id="{8E9B8AA7-31F7-BCF3-6440-11C02CA479D9}"/>
                  </a:ext>
                </a:extLst>
              </p:cNvPr>
              <p:cNvSpPr txBox="1"/>
              <p:nvPr/>
            </p:nvSpPr>
            <p:spPr>
              <a:xfrm>
                <a:off x="2856224" y="3763158"/>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30</a:t>
                </a:r>
              </a:p>
            </p:txBody>
          </p:sp>
          <p:sp>
            <p:nvSpPr>
              <p:cNvPr id="682" name="TextBox 681">
                <a:extLst>
                  <a:ext uri="{FF2B5EF4-FFF2-40B4-BE49-F238E27FC236}">
                    <a16:creationId xmlns:a16="http://schemas.microsoft.com/office/drawing/2014/main" id="{D58B66CD-0772-540C-09A9-A27FDA85F50D}"/>
                  </a:ext>
                </a:extLst>
              </p:cNvPr>
              <p:cNvSpPr txBox="1"/>
              <p:nvPr/>
            </p:nvSpPr>
            <p:spPr>
              <a:xfrm>
                <a:off x="2856224" y="4486254"/>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0</a:t>
                </a:r>
              </a:p>
            </p:txBody>
          </p:sp>
          <p:cxnSp>
            <p:nvCxnSpPr>
              <p:cNvPr id="683" name="Straight Connector 682">
                <a:extLst>
                  <a:ext uri="{FF2B5EF4-FFF2-40B4-BE49-F238E27FC236}">
                    <a16:creationId xmlns:a16="http://schemas.microsoft.com/office/drawing/2014/main" id="{FA7DF021-A6EB-68D1-E890-4DC8FBEB6EFC}"/>
                  </a:ext>
                </a:extLst>
              </p:cNvPr>
              <p:cNvCxnSpPr/>
              <p:nvPr/>
            </p:nvCxnSpPr>
            <p:spPr>
              <a:xfrm>
                <a:off x="5033178" y="4601941"/>
                <a:ext cx="0" cy="72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06742762-89F3-A51F-7C8C-18CCEEDED93C}"/>
                  </a:ext>
                </a:extLst>
              </p:cNvPr>
              <p:cNvCxnSpPr/>
              <p:nvPr/>
            </p:nvCxnSpPr>
            <p:spPr>
              <a:xfrm>
                <a:off x="4025914" y="4601912"/>
                <a:ext cx="0" cy="72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4964C15D-A66F-67D9-E437-3233F5135248}"/>
                  </a:ext>
                </a:extLst>
              </p:cNvPr>
              <p:cNvCxnSpPr/>
              <p:nvPr/>
            </p:nvCxnSpPr>
            <p:spPr>
              <a:xfrm>
                <a:off x="5983412" y="4601901"/>
                <a:ext cx="0" cy="72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6" name="Oval 685">
                <a:extLst>
                  <a:ext uri="{FF2B5EF4-FFF2-40B4-BE49-F238E27FC236}">
                    <a16:creationId xmlns:a16="http://schemas.microsoft.com/office/drawing/2014/main" id="{0B76B49C-31FC-9DE6-E6BA-4B76BEE29D0B}"/>
                  </a:ext>
                </a:extLst>
              </p:cNvPr>
              <p:cNvSpPr/>
              <p:nvPr/>
            </p:nvSpPr>
            <p:spPr>
              <a:xfrm>
                <a:off x="4000483" y="4556076"/>
                <a:ext cx="62806" cy="775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cxnSp>
            <p:nvCxnSpPr>
              <p:cNvPr id="687" name="Straight Connector 686">
                <a:extLst>
                  <a:ext uri="{FF2B5EF4-FFF2-40B4-BE49-F238E27FC236}">
                    <a16:creationId xmlns:a16="http://schemas.microsoft.com/office/drawing/2014/main" id="{6C66EE8E-9329-7738-28E5-EA9FACE50046}"/>
                  </a:ext>
                </a:extLst>
              </p:cNvPr>
              <p:cNvCxnSpPr>
                <a:cxnSpLocks/>
              </p:cNvCxnSpPr>
              <p:nvPr/>
            </p:nvCxnSpPr>
            <p:spPr>
              <a:xfrm rot="5400000">
                <a:off x="3537557" y="4563646"/>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C61342CE-D357-EBAB-3F78-66623C3BA816}"/>
                  </a:ext>
                </a:extLst>
              </p:cNvPr>
              <p:cNvCxnSpPr>
                <a:cxnSpLocks/>
              </p:cNvCxnSpPr>
              <p:nvPr/>
            </p:nvCxnSpPr>
            <p:spPr>
              <a:xfrm rot="5400000">
                <a:off x="3537557" y="3846557"/>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5823925A-F065-6BCC-10F4-2BAD6381BA2D}"/>
                  </a:ext>
                </a:extLst>
              </p:cNvPr>
              <p:cNvCxnSpPr>
                <a:cxnSpLocks/>
              </p:cNvCxnSpPr>
              <p:nvPr/>
            </p:nvCxnSpPr>
            <p:spPr>
              <a:xfrm rot="5400000">
                <a:off x="3537557" y="3103528"/>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A9C87187-0F4C-C562-3785-EBA081AE58A8}"/>
                  </a:ext>
                </a:extLst>
              </p:cNvPr>
              <p:cNvCxnSpPr>
                <a:cxnSpLocks/>
              </p:cNvCxnSpPr>
              <p:nvPr/>
            </p:nvCxnSpPr>
            <p:spPr>
              <a:xfrm rot="5400000">
                <a:off x="3537557" y="2376618"/>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1" name="TextBox 690">
                <a:extLst>
                  <a:ext uri="{FF2B5EF4-FFF2-40B4-BE49-F238E27FC236}">
                    <a16:creationId xmlns:a16="http://schemas.microsoft.com/office/drawing/2014/main" id="{E13E896E-BBC7-3AC7-C41B-C2795C6D1AA0}"/>
                  </a:ext>
                </a:extLst>
              </p:cNvPr>
              <p:cNvSpPr txBox="1"/>
              <p:nvPr/>
            </p:nvSpPr>
            <p:spPr>
              <a:xfrm>
                <a:off x="4721657" y="4614044"/>
                <a:ext cx="625657" cy="2648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7F134C"/>
                  </a:buClr>
                  <a:buSzTx/>
                  <a:buFontTx/>
                  <a:buNone/>
                  <a:tabLst/>
                  <a:defRPr/>
                </a:pPr>
                <a:r>
                  <a:rPr lang="en-GB" sz="1050">
                    <a:cs typeface="Arial" panose="020B0604020202020204" pitchFamily="34" charset="0"/>
                  </a:rPr>
                  <a:t>24</a:t>
                </a:r>
              </a:p>
            </p:txBody>
          </p:sp>
          <p:sp>
            <p:nvSpPr>
              <p:cNvPr id="692" name="TextBox 691">
                <a:extLst>
                  <a:ext uri="{FF2B5EF4-FFF2-40B4-BE49-F238E27FC236}">
                    <a16:creationId xmlns:a16="http://schemas.microsoft.com/office/drawing/2014/main" id="{967DE970-3ECE-27C7-FE09-348C0933834A}"/>
                  </a:ext>
                </a:extLst>
              </p:cNvPr>
              <p:cNvSpPr txBox="1"/>
              <p:nvPr/>
            </p:nvSpPr>
            <p:spPr>
              <a:xfrm>
                <a:off x="3918055" y="4661707"/>
                <a:ext cx="216946" cy="217220"/>
              </a:xfrm>
              <a:prstGeom prst="rect">
                <a:avLst/>
              </a:prstGeom>
              <a:noFill/>
            </p:spPr>
            <p:txBody>
              <a:bodyPr wrap="none" rtlCol="0">
                <a:spAutoFit/>
              </a:bodyPr>
              <a:lstStyle/>
              <a:p>
                <a:pPr marL="0" marR="0" lvl="0" indent="0" algn="ctr" defTabSz="914400" rtl="0" eaLnBrk="1" fontAlgn="auto" latinLnBrk="0" hangingPunct="1">
                  <a:spcBef>
                    <a:spcPts val="0"/>
                  </a:spcBef>
                  <a:spcAft>
                    <a:spcPts val="0"/>
                  </a:spcAft>
                  <a:buClr>
                    <a:srgbClr val="7F134C"/>
                  </a:buClr>
                  <a:buSzTx/>
                  <a:buFontTx/>
                  <a:buNone/>
                  <a:tabLst/>
                  <a:defRPr/>
                </a:pPr>
                <a:r>
                  <a:rPr kumimoji="0" lang="en-GB" sz="1050" i="0" u="none" strike="noStrike" kern="1200" cap="none" spc="0" normalizeH="0" baseline="0">
                    <a:ln>
                      <a:noFill/>
                    </a:ln>
                    <a:effectLst/>
                    <a:uLnTx/>
                    <a:uFillTx/>
                    <a:cs typeface="Arial" panose="020B0604020202020204" pitchFamily="34" charset="0"/>
                  </a:rPr>
                  <a:t>8</a:t>
                </a:r>
              </a:p>
            </p:txBody>
          </p:sp>
          <p:sp>
            <p:nvSpPr>
              <p:cNvPr id="693" name="TextBox 692">
                <a:extLst>
                  <a:ext uri="{FF2B5EF4-FFF2-40B4-BE49-F238E27FC236}">
                    <a16:creationId xmlns:a16="http://schemas.microsoft.com/office/drawing/2014/main" id="{E50F834B-6948-79DF-D85E-FDFC9C18263D}"/>
                  </a:ext>
                </a:extLst>
              </p:cNvPr>
              <p:cNvSpPr txBox="1"/>
              <p:nvPr/>
            </p:nvSpPr>
            <p:spPr>
              <a:xfrm>
                <a:off x="5667229" y="4661707"/>
                <a:ext cx="624211" cy="217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50" i="0" u="none" strike="noStrike" kern="1200" cap="none" spc="0" normalizeH="0" baseline="0">
                    <a:ln>
                      <a:noFill/>
                    </a:ln>
                    <a:effectLst/>
                    <a:uLnTx/>
                    <a:uFillTx/>
                    <a:cs typeface="Arial" panose="020B0604020202020204" pitchFamily="34" charset="0"/>
                  </a:rPr>
                  <a:t>48</a:t>
                </a:r>
              </a:p>
            </p:txBody>
          </p:sp>
          <p:sp>
            <p:nvSpPr>
              <p:cNvPr id="694" name="TextBox 693">
                <a:extLst>
                  <a:ext uri="{FF2B5EF4-FFF2-40B4-BE49-F238E27FC236}">
                    <a16:creationId xmlns:a16="http://schemas.microsoft.com/office/drawing/2014/main" id="{1401FABE-4001-972E-151E-154C19660E43}"/>
                  </a:ext>
                </a:extLst>
              </p:cNvPr>
              <p:cNvSpPr txBox="1"/>
              <p:nvPr/>
            </p:nvSpPr>
            <p:spPr>
              <a:xfrm>
                <a:off x="2833240" y="2468940"/>
                <a:ext cx="473933" cy="2214952"/>
              </a:xfrm>
              <a:prstGeom prst="rect">
                <a:avLst/>
              </a:prstGeom>
              <a:noFill/>
            </p:spPr>
            <p:txBody>
              <a:bodyPr vert="vert270" wrap="square" rtlCol="0">
                <a:spAutoFit/>
              </a:bodyPr>
              <a:lstStyle/>
              <a:p>
                <a:pPr lvl="0" algn="ctr">
                  <a:buClr>
                    <a:srgbClr val="8DC53E"/>
                  </a:buClr>
                  <a:defRPr/>
                </a:pPr>
                <a:br>
                  <a:rPr lang="en-GB" sz="1200" b="1" dirty="0">
                    <a:cs typeface="Arial" panose="020B0604020202020204" pitchFamily="34" charset="0"/>
                  </a:rPr>
                </a:br>
                <a:r>
                  <a:rPr lang="en-GB" sz="1200" b="1" dirty="0">
                    <a:cs typeface="Arial" panose="020B0604020202020204" pitchFamily="34" charset="0"/>
                  </a:rPr>
                  <a:t>Collagen (mg/mL)</a:t>
                </a:r>
              </a:p>
            </p:txBody>
          </p:sp>
          <p:grpSp>
            <p:nvGrpSpPr>
              <p:cNvPr id="695" name="Group 694">
                <a:extLst>
                  <a:ext uri="{FF2B5EF4-FFF2-40B4-BE49-F238E27FC236}">
                    <a16:creationId xmlns:a16="http://schemas.microsoft.com/office/drawing/2014/main" id="{0ED4B3F4-9530-C945-BB22-3C0FA0A7FE17}"/>
                  </a:ext>
                </a:extLst>
              </p:cNvPr>
              <p:cNvGrpSpPr>
                <a:grpSpLocks/>
              </p:cNvGrpSpPr>
              <p:nvPr/>
            </p:nvGrpSpPr>
            <p:grpSpPr>
              <a:xfrm>
                <a:off x="4007981" y="4047862"/>
                <a:ext cx="49668" cy="396000"/>
                <a:chOff x="8929310" y="2616198"/>
                <a:chExt cx="490787" cy="1524074"/>
              </a:xfrm>
            </p:grpSpPr>
            <p:cxnSp>
              <p:nvCxnSpPr>
                <p:cNvPr id="729" name="Straight Connector 728">
                  <a:extLst>
                    <a:ext uri="{FF2B5EF4-FFF2-40B4-BE49-F238E27FC236}">
                      <a16:creationId xmlns:a16="http://schemas.microsoft.com/office/drawing/2014/main" id="{312DEC1A-AB22-F790-92D6-F8BA44057B8D}"/>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8DDB557F-8602-242A-5A05-49E50FDF038A}"/>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1A83636A-F810-F93F-13FE-A3A87F546EFA}"/>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6" name="Rectangle 695">
                <a:extLst>
                  <a:ext uri="{FF2B5EF4-FFF2-40B4-BE49-F238E27FC236}">
                    <a16:creationId xmlns:a16="http://schemas.microsoft.com/office/drawing/2014/main" id="{2C0D158C-FDBA-FCFE-5F56-3865298EC070}"/>
                  </a:ext>
                </a:extLst>
              </p:cNvPr>
              <p:cNvSpPr/>
              <p:nvPr/>
            </p:nvSpPr>
            <p:spPr>
              <a:xfrm>
                <a:off x="4000483" y="4186510"/>
                <a:ext cx="64665" cy="757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697" name="TextBox 696">
                <a:extLst>
                  <a:ext uri="{FF2B5EF4-FFF2-40B4-BE49-F238E27FC236}">
                    <a16:creationId xmlns:a16="http://schemas.microsoft.com/office/drawing/2014/main" id="{6C962E96-6A1E-7E07-38B9-AE572AEF39BE}"/>
                  </a:ext>
                </a:extLst>
              </p:cNvPr>
              <p:cNvSpPr txBox="1"/>
              <p:nvPr/>
            </p:nvSpPr>
            <p:spPr>
              <a:xfrm>
                <a:off x="2749298" y="2667761"/>
                <a:ext cx="818652"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75</a:t>
                </a:r>
              </a:p>
            </p:txBody>
          </p:sp>
          <p:cxnSp>
            <p:nvCxnSpPr>
              <p:cNvPr id="698" name="Straight Connector 697">
                <a:extLst>
                  <a:ext uri="{FF2B5EF4-FFF2-40B4-BE49-F238E27FC236}">
                    <a16:creationId xmlns:a16="http://schemas.microsoft.com/office/drawing/2014/main" id="{6E301734-E129-2953-EA5D-93C422CEF924}"/>
                  </a:ext>
                </a:extLst>
              </p:cNvPr>
              <p:cNvCxnSpPr>
                <a:cxnSpLocks/>
              </p:cNvCxnSpPr>
              <p:nvPr/>
            </p:nvCxnSpPr>
            <p:spPr>
              <a:xfrm rot="5400000">
                <a:off x="3536320" y="2746359"/>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9" name="TextBox 698">
                <a:extLst>
                  <a:ext uri="{FF2B5EF4-FFF2-40B4-BE49-F238E27FC236}">
                    <a16:creationId xmlns:a16="http://schemas.microsoft.com/office/drawing/2014/main" id="{6FE45675-23CA-A531-6122-A302EA5BD058}"/>
                  </a:ext>
                </a:extLst>
              </p:cNvPr>
              <p:cNvSpPr txBox="1"/>
              <p:nvPr/>
            </p:nvSpPr>
            <p:spPr>
              <a:xfrm>
                <a:off x="2855693" y="3398152"/>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a:t>
                </a:r>
                <a:r>
                  <a:rPr lang="en-GB" sz="1050"/>
                  <a:t>45</a:t>
                </a:r>
                <a:endParaRPr kumimoji="0" lang="en-GB" sz="1050" b="0" i="0" u="none" strike="noStrike" kern="1200" cap="none" spc="0" normalizeH="0" baseline="0">
                  <a:ln>
                    <a:noFill/>
                  </a:ln>
                  <a:effectLst/>
                  <a:uLnTx/>
                  <a:uFillTx/>
                  <a:ea typeface="+mn-ea"/>
                  <a:cs typeface="+mn-cs"/>
                </a:endParaRPr>
              </a:p>
            </p:txBody>
          </p:sp>
          <p:cxnSp>
            <p:nvCxnSpPr>
              <p:cNvPr id="700" name="Straight Connector 699">
                <a:extLst>
                  <a:ext uri="{FF2B5EF4-FFF2-40B4-BE49-F238E27FC236}">
                    <a16:creationId xmlns:a16="http://schemas.microsoft.com/office/drawing/2014/main" id="{738726C2-73F2-8B6A-DBA8-6C230754CB7B}"/>
                  </a:ext>
                </a:extLst>
              </p:cNvPr>
              <p:cNvCxnSpPr>
                <a:cxnSpLocks/>
              </p:cNvCxnSpPr>
              <p:nvPr/>
            </p:nvCxnSpPr>
            <p:spPr>
              <a:xfrm rot="5400000">
                <a:off x="3537026" y="3477417"/>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1" name="TextBox 700">
                <a:extLst>
                  <a:ext uri="{FF2B5EF4-FFF2-40B4-BE49-F238E27FC236}">
                    <a16:creationId xmlns:a16="http://schemas.microsoft.com/office/drawing/2014/main" id="{55E624DE-4F39-94BF-D50F-7A825F3AD02F}"/>
                  </a:ext>
                </a:extLst>
              </p:cNvPr>
              <p:cNvSpPr txBox="1"/>
              <p:nvPr/>
            </p:nvSpPr>
            <p:spPr>
              <a:xfrm>
                <a:off x="2855381" y="4124066"/>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1</a:t>
                </a:r>
                <a:r>
                  <a:rPr lang="en-GB" sz="1050"/>
                  <a:t>5</a:t>
                </a:r>
                <a:endParaRPr kumimoji="0" lang="en-GB" sz="1050" b="0" i="0" u="none" strike="noStrike" kern="1200" cap="none" spc="0" normalizeH="0" baseline="0">
                  <a:ln>
                    <a:noFill/>
                  </a:ln>
                  <a:effectLst/>
                  <a:uLnTx/>
                  <a:uFillTx/>
                  <a:ea typeface="+mn-ea"/>
                  <a:cs typeface="+mn-cs"/>
                </a:endParaRPr>
              </a:p>
            </p:txBody>
          </p:sp>
          <p:cxnSp>
            <p:nvCxnSpPr>
              <p:cNvPr id="702" name="Straight Connector 701">
                <a:extLst>
                  <a:ext uri="{FF2B5EF4-FFF2-40B4-BE49-F238E27FC236}">
                    <a16:creationId xmlns:a16="http://schemas.microsoft.com/office/drawing/2014/main" id="{0034E0FB-CFEA-E15F-E4A1-E6D3A23E0570}"/>
                  </a:ext>
                </a:extLst>
              </p:cNvPr>
              <p:cNvCxnSpPr>
                <a:cxnSpLocks/>
              </p:cNvCxnSpPr>
              <p:nvPr/>
            </p:nvCxnSpPr>
            <p:spPr>
              <a:xfrm rot="5400000">
                <a:off x="3536714" y="4203331"/>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3" name="Group 702">
                <a:extLst>
                  <a:ext uri="{FF2B5EF4-FFF2-40B4-BE49-F238E27FC236}">
                    <a16:creationId xmlns:a16="http://schemas.microsoft.com/office/drawing/2014/main" id="{9A2B40C9-640D-290B-F600-62F6EB25EBBC}"/>
                  </a:ext>
                </a:extLst>
              </p:cNvPr>
              <p:cNvGrpSpPr>
                <a:grpSpLocks/>
              </p:cNvGrpSpPr>
              <p:nvPr/>
            </p:nvGrpSpPr>
            <p:grpSpPr>
              <a:xfrm>
                <a:off x="4958717" y="2659271"/>
                <a:ext cx="49668" cy="882000"/>
                <a:chOff x="8929310" y="2616198"/>
                <a:chExt cx="490787" cy="1524074"/>
              </a:xfrm>
            </p:grpSpPr>
            <p:cxnSp>
              <p:nvCxnSpPr>
                <p:cNvPr id="726" name="Straight Connector 725">
                  <a:extLst>
                    <a:ext uri="{FF2B5EF4-FFF2-40B4-BE49-F238E27FC236}">
                      <a16:creationId xmlns:a16="http://schemas.microsoft.com/office/drawing/2014/main" id="{030C863A-A063-EDB1-66D8-F294B4B86761}"/>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F68DD434-0B6A-173E-88B5-65F47D3CD22C}"/>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71E316E0-D0E8-3AAE-ED68-4287ADADF64A}"/>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9" name="Group 578">
                <a:extLst>
                  <a:ext uri="{FF2B5EF4-FFF2-40B4-BE49-F238E27FC236}">
                    <a16:creationId xmlns:a16="http://schemas.microsoft.com/office/drawing/2014/main" id="{DA77FC75-121F-4D45-2F9A-31E44D1FF026}"/>
                  </a:ext>
                </a:extLst>
              </p:cNvPr>
              <p:cNvGrpSpPr>
                <a:grpSpLocks/>
              </p:cNvGrpSpPr>
              <p:nvPr/>
            </p:nvGrpSpPr>
            <p:grpSpPr>
              <a:xfrm>
                <a:off x="5907423" y="2694061"/>
                <a:ext cx="49668" cy="540000"/>
                <a:chOff x="8929310" y="2616198"/>
                <a:chExt cx="490787" cy="1524074"/>
              </a:xfrm>
            </p:grpSpPr>
            <p:cxnSp>
              <p:nvCxnSpPr>
                <p:cNvPr id="723" name="Straight Connector 722">
                  <a:extLst>
                    <a:ext uri="{FF2B5EF4-FFF2-40B4-BE49-F238E27FC236}">
                      <a16:creationId xmlns:a16="http://schemas.microsoft.com/office/drawing/2014/main" id="{1AAF8690-6A0E-9C96-1972-0CF2AC4DDB29}"/>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1D281F3A-0ACB-B5BD-460D-5E24F7F0BE26}"/>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53B71C59-EF38-608D-8E31-71135FADBD90}"/>
                    </a:ext>
                  </a:extLst>
                </p:cNvPr>
                <p:cNvCxnSpPr>
                  <a:cxnSpLocks/>
                </p:cNvCxnSpPr>
                <p:nvPr/>
              </p:nvCxnSpPr>
              <p:spPr>
                <a:xfrm>
                  <a:off x="9174704"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0" name="Group 579">
                <a:extLst>
                  <a:ext uri="{FF2B5EF4-FFF2-40B4-BE49-F238E27FC236}">
                    <a16:creationId xmlns:a16="http://schemas.microsoft.com/office/drawing/2014/main" id="{EBA165FB-74F5-D199-A5F8-9CCDC21C5ED1}"/>
                  </a:ext>
                </a:extLst>
              </p:cNvPr>
              <p:cNvGrpSpPr>
                <a:grpSpLocks/>
              </p:cNvGrpSpPr>
              <p:nvPr/>
            </p:nvGrpSpPr>
            <p:grpSpPr>
              <a:xfrm>
                <a:off x="4958547" y="4207054"/>
                <a:ext cx="49668" cy="270000"/>
                <a:chOff x="8929310" y="2616198"/>
                <a:chExt cx="490787" cy="1524074"/>
              </a:xfrm>
            </p:grpSpPr>
            <p:cxnSp>
              <p:nvCxnSpPr>
                <p:cNvPr id="720" name="Straight Connector 719">
                  <a:extLst>
                    <a:ext uri="{FF2B5EF4-FFF2-40B4-BE49-F238E27FC236}">
                      <a16:creationId xmlns:a16="http://schemas.microsoft.com/office/drawing/2014/main" id="{AC57B200-9B9D-B5BD-AC96-9B08CD44963C}"/>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id="{07F2928F-A319-50A5-939E-F0B58A3601A4}"/>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38F5ACA0-5033-1701-F399-EB3489034F5C}"/>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1" name="Group 580">
                <a:extLst>
                  <a:ext uri="{FF2B5EF4-FFF2-40B4-BE49-F238E27FC236}">
                    <a16:creationId xmlns:a16="http://schemas.microsoft.com/office/drawing/2014/main" id="{9B227B03-206D-93DB-101C-720F9C437DFD}"/>
                  </a:ext>
                </a:extLst>
              </p:cNvPr>
              <p:cNvGrpSpPr>
                <a:grpSpLocks/>
              </p:cNvGrpSpPr>
              <p:nvPr/>
            </p:nvGrpSpPr>
            <p:grpSpPr>
              <a:xfrm>
                <a:off x="5905938" y="4224366"/>
                <a:ext cx="49668" cy="198000"/>
                <a:chOff x="8929310" y="2616198"/>
                <a:chExt cx="490787" cy="1524074"/>
              </a:xfrm>
            </p:grpSpPr>
            <p:cxnSp>
              <p:nvCxnSpPr>
                <p:cNvPr id="717" name="Straight Connector 716">
                  <a:extLst>
                    <a:ext uri="{FF2B5EF4-FFF2-40B4-BE49-F238E27FC236}">
                      <a16:creationId xmlns:a16="http://schemas.microsoft.com/office/drawing/2014/main" id="{A26AD5E5-E0CA-2C0C-1444-3D48CB333F03}"/>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308A3FA0-ACB9-EFB0-8369-D41C7607B3DB}"/>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2933C9C5-9464-AE44-7926-9D0D8E34FE5D}"/>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82" name="Straight Connector 581">
                <a:extLst>
                  <a:ext uri="{FF2B5EF4-FFF2-40B4-BE49-F238E27FC236}">
                    <a16:creationId xmlns:a16="http://schemas.microsoft.com/office/drawing/2014/main" id="{C60AF286-8C6B-CF5C-2535-E27E469362F7}"/>
                  </a:ext>
                </a:extLst>
              </p:cNvPr>
              <p:cNvCxnSpPr>
                <a:cxnSpLocks/>
              </p:cNvCxnSpPr>
              <p:nvPr/>
            </p:nvCxnSpPr>
            <p:spPr>
              <a:xfrm flipV="1">
                <a:off x="4062650" y="3111500"/>
                <a:ext cx="906225" cy="108127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A7DEC40A-9113-E3ED-EFF6-73709BD41A43}"/>
                  </a:ext>
                </a:extLst>
              </p:cNvPr>
              <p:cNvCxnSpPr>
                <a:cxnSpLocks/>
                <a:stCxn id="670" idx="3"/>
                <a:endCxn id="704" idx="1"/>
              </p:cNvCxnSpPr>
              <p:nvPr/>
            </p:nvCxnSpPr>
            <p:spPr>
              <a:xfrm flipV="1">
                <a:off x="5012619" y="2953191"/>
                <a:ext cx="889334" cy="13993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3629A862-3260-1672-24F0-3416FA5F62AD}"/>
                  </a:ext>
                </a:extLst>
              </p:cNvPr>
              <p:cNvCxnSpPr>
                <a:cxnSpLocks/>
              </p:cNvCxnSpPr>
              <p:nvPr/>
            </p:nvCxnSpPr>
            <p:spPr>
              <a:xfrm flipV="1">
                <a:off x="4038600" y="4343400"/>
                <a:ext cx="947738" cy="2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5A831C11-6544-97B9-B0DE-EED288694C46}"/>
                  </a:ext>
                </a:extLst>
              </p:cNvPr>
              <p:cNvCxnSpPr>
                <a:cxnSpLocks/>
                <a:endCxn id="705" idx="2"/>
              </p:cNvCxnSpPr>
              <p:nvPr/>
            </p:nvCxnSpPr>
            <p:spPr>
              <a:xfrm flipV="1">
                <a:off x="5008215" y="4312640"/>
                <a:ext cx="889957" cy="23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0" name="Rectangle 669">
                <a:extLst>
                  <a:ext uri="{FF2B5EF4-FFF2-40B4-BE49-F238E27FC236}">
                    <a16:creationId xmlns:a16="http://schemas.microsoft.com/office/drawing/2014/main" id="{C2BC1833-4ED2-E65C-3CE1-1A205624B138}"/>
                  </a:ext>
                </a:extLst>
              </p:cNvPr>
              <p:cNvSpPr/>
              <p:nvPr/>
            </p:nvSpPr>
            <p:spPr>
              <a:xfrm>
                <a:off x="4947954" y="3055271"/>
                <a:ext cx="64665" cy="757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704" name="Rectangle 703">
                <a:extLst>
                  <a:ext uri="{FF2B5EF4-FFF2-40B4-BE49-F238E27FC236}">
                    <a16:creationId xmlns:a16="http://schemas.microsoft.com/office/drawing/2014/main" id="{0DDFA050-8177-E4CA-D6C3-E937124809DB}"/>
                  </a:ext>
                </a:extLst>
              </p:cNvPr>
              <p:cNvSpPr/>
              <p:nvPr/>
            </p:nvSpPr>
            <p:spPr>
              <a:xfrm>
                <a:off x="5901953" y="2915334"/>
                <a:ext cx="64665" cy="757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705" name="Oval 704">
                <a:extLst>
                  <a:ext uri="{FF2B5EF4-FFF2-40B4-BE49-F238E27FC236}">
                    <a16:creationId xmlns:a16="http://schemas.microsoft.com/office/drawing/2014/main" id="{8E9C00C3-7828-997A-E516-96C952922D8A}"/>
                  </a:ext>
                </a:extLst>
              </p:cNvPr>
              <p:cNvSpPr/>
              <p:nvPr/>
            </p:nvSpPr>
            <p:spPr>
              <a:xfrm>
                <a:off x="5898172" y="4273850"/>
                <a:ext cx="62806" cy="775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706" name="Oval 705">
                <a:extLst>
                  <a:ext uri="{FF2B5EF4-FFF2-40B4-BE49-F238E27FC236}">
                    <a16:creationId xmlns:a16="http://schemas.microsoft.com/office/drawing/2014/main" id="{5467D412-3C0F-6A38-D341-0CE57513D982}"/>
                  </a:ext>
                </a:extLst>
              </p:cNvPr>
              <p:cNvSpPr/>
              <p:nvPr/>
            </p:nvSpPr>
            <p:spPr>
              <a:xfrm>
                <a:off x="4947607" y="4297774"/>
                <a:ext cx="62806" cy="775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cxnSp>
            <p:nvCxnSpPr>
              <p:cNvPr id="707" name="Straight Connector 706">
                <a:extLst>
                  <a:ext uri="{FF2B5EF4-FFF2-40B4-BE49-F238E27FC236}">
                    <a16:creationId xmlns:a16="http://schemas.microsoft.com/office/drawing/2014/main" id="{F577A98D-F5F1-094E-2340-A91FF28578F4}"/>
                  </a:ext>
                </a:extLst>
              </p:cNvPr>
              <p:cNvCxnSpPr>
                <a:cxnSpLocks/>
              </p:cNvCxnSpPr>
              <p:nvPr/>
            </p:nvCxnSpPr>
            <p:spPr>
              <a:xfrm>
                <a:off x="3723554" y="2387534"/>
                <a:ext cx="18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08" name="Rectangle 707">
                <a:extLst>
                  <a:ext uri="{FF2B5EF4-FFF2-40B4-BE49-F238E27FC236}">
                    <a16:creationId xmlns:a16="http://schemas.microsoft.com/office/drawing/2014/main" id="{3B4DEA4F-50D5-ECA2-B214-0C103DB0F593}"/>
                  </a:ext>
                </a:extLst>
              </p:cNvPr>
              <p:cNvSpPr/>
              <p:nvPr/>
            </p:nvSpPr>
            <p:spPr>
              <a:xfrm>
                <a:off x="3781221" y="2346706"/>
                <a:ext cx="64665" cy="757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cxnSp>
            <p:nvCxnSpPr>
              <p:cNvPr id="709" name="Straight Connector 708">
                <a:extLst>
                  <a:ext uri="{FF2B5EF4-FFF2-40B4-BE49-F238E27FC236}">
                    <a16:creationId xmlns:a16="http://schemas.microsoft.com/office/drawing/2014/main" id="{368068FB-FF2B-0CAC-21AD-D498AFB2ABA3}"/>
                  </a:ext>
                </a:extLst>
              </p:cNvPr>
              <p:cNvCxnSpPr>
                <a:cxnSpLocks/>
              </p:cNvCxnSpPr>
              <p:nvPr/>
            </p:nvCxnSpPr>
            <p:spPr>
              <a:xfrm>
                <a:off x="3723554" y="2561464"/>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1FE30930-0B59-2178-DC2D-15C60793B4A6}"/>
                  </a:ext>
                </a:extLst>
              </p:cNvPr>
              <p:cNvSpPr/>
              <p:nvPr/>
            </p:nvSpPr>
            <p:spPr>
              <a:xfrm>
                <a:off x="3782150" y="2518111"/>
                <a:ext cx="62806" cy="775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711" name="TextBox 710">
                <a:extLst>
                  <a:ext uri="{FF2B5EF4-FFF2-40B4-BE49-F238E27FC236}">
                    <a16:creationId xmlns:a16="http://schemas.microsoft.com/office/drawing/2014/main" id="{355AE684-655B-F555-66B8-ADF804740A3F}"/>
                  </a:ext>
                </a:extLst>
              </p:cNvPr>
              <p:cNvSpPr txBox="1"/>
              <p:nvPr/>
            </p:nvSpPr>
            <p:spPr>
              <a:xfrm>
                <a:off x="3749609" y="2405776"/>
                <a:ext cx="1010137" cy="25605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7F134C"/>
                  </a:buClr>
                  <a:buSzTx/>
                  <a:buFontTx/>
                  <a:buNone/>
                  <a:tabLst/>
                  <a:defRPr/>
                </a:pPr>
                <a:r>
                  <a:rPr lang="en-GB" sz="1000">
                    <a:cs typeface="Arial" panose="020B0604020202020204" pitchFamily="34" charset="0"/>
                  </a:rPr>
                  <a:t>PBS (N=8–12)</a:t>
                </a:r>
              </a:p>
            </p:txBody>
          </p:sp>
          <p:sp>
            <p:nvSpPr>
              <p:cNvPr id="712" name="TextBox 711">
                <a:extLst>
                  <a:ext uri="{FF2B5EF4-FFF2-40B4-BE49-F238E27FC236}">
                    <a16:creationId xmlns:a16="http://schemas.microsoft.com/office/drawing/2014/main" id="{471DEE20-4974-0277-13A2-E2D4200FF26E}"/>
                  </a:ext>
                </a:extLst>
              </p:cNvPr>
              <p:cNvSpPr txBox="1"/>
              <p:nvPr/>
            </p:nvSpPr>
            <p:spPr>
              <a:xfrm>
                <a:off x="3781221" y="2239263"/>
                <a:ext cx="994714" cy="25605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7F134C"/>
                  </a:buClr>
                  <a:buSzTx/>
                  <a:buFontTx/>
                  <a:buNone/>
                  <a:tabLst/>
                  <a:defRPr/>
                </a:pPr>
                <a:r>
                  <a:rPr lang="en-GB" sz="1000">
                    <a:cs typeface="Arial" panose="020B0604020202020204" pitchFamily="34" charset="0"/>
                  </a:rPr>
                  <a:t>IL-25 (N=8–12)</a:t>
                </a:r>
              </a:p>
            </p:txBody>
          </p:sp>
          <p:sp>
            <p:nvSpPr>
              <p:cNvPr id="713" name="TextBox 712">
                <a:extLst>
                  <a:ext uri="{FF2B5EF4-FFF2-40B4-BE49-F238E27FC236}">
                    <a16:creationId xmlns:a16="http://schemas.microsoft.com/office/drawing/2014/main" id="{9B7A5608-E1E3-8D6B-D383-DE2967827E1B}"/>
                  </a:ext>
                </a:extLst>
              </p:cNvPr>
              <p:cNvSpPr txBox="1"/>
              <p:nvPr/>
            </p:nvSpPr>
            <p:spPr>
              <a:xfrm>
                <a:off x="4547294" y="4832466"/>
                <a:ext cx="959978" cy="2238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Time (h)</a:t>
                </a:r>
              </a:p>
            </p:txBody>
          </p:sp>
          <p:sp>
            <p:nvSpPr>
              <p:cNvPr id="714" name="TextBox 713">
                <a:extLst>
                  <a:ext uri="{FF2B5EF4-FFF2-40B4-BE49-F238E27FC236}">
                    <a16:creationId xmlns:a16="http://schemas.microsoft.com/office/drawing/2014/main" id="{488DF9F7-CF16-5B78-AE88-AF64802FD26F}"/>
                  </a:ext>
                </a:extLst>
              </p:cNvPr>
              <p:cNvSpPr txBox="1"/>
              <p:nvPr/>
            </p:nvSpPr>
            <p:spPr>
              <a:xfrm>
                <a:off x="3822019" y="3788265"/>
                <a:ext cx="437925" cy="289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3600" b="0" i="0" u="none" strike="noStrike" kern="1200" cap="none" spc="0" normalizeH="0">
                  <a:ln>
                    <a:noFill/>
                  </a:ln>
                  <a:effectLst/>
                  <a:uLnTx/>
                  <a:uFillTx/>
                  <a:ea typeface="+mn-ea"/>
                  <a:cs typeface="+mn-cs"/>
                </a:endParaRPr>
              </a:p>
            </p:txBody>
          </p:sp>
          <p:sp>
            <p:nvSpPr>
              <p:cNvPr id="715" name="TextBox 714">
                <a:extLst>
                  <a:ext uri="{FF2B5EF4-FFF2-40B4-BE49-F238E27FC236}">
                    <a16:creationId xmlns:a16="http://schemas.microsoft.com/office/drawing/2014/main" id="{27DE8293-A180-0A82-8714-3E92B22E870F}"/>
                  </a:ext>
                </a:extLst>
              </p:cNvPr>
              <p:cNvSpPr txBox="1"/>
              <p:nvPr/>
            </p:nvSpPr>
            <p:spPr>
              <a:xfrm>
                <a:off x="4769144" y="2392485"/>
                <a:ext cx="437925" cy="289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3600" b="0" i="0" u="none" strike="noStrike" kern="1200" cap="none" spc="0" normalizeH="0">
                  <a:ln>
                    <a:noFill/>
                  </a:ln>
                  <a:effectLst/>
                  <a:uLnTx/>
                  <a:uFillTx/>
                  <a:ea typeface="+mn-ea"/>
                  <a:cs typeface="+mn-cs"/>
                </a:endParaRPr>
              </a:p>
            </p:txBody>
          </p:sp>
          <p:sp>
            <p:nvSpPr>
              <p:cNvPr id="716" name="TextBox 715">
                <a:extLst>
                  <a:ext uri="{FF2B5EF4-FFF2-40B4-BE49-F238E27FC236}">
                    <a16:creationId xmlns:a16="http://schemas.microsoft.com/office/drawing/2014/main" id="{E70647F5-71A0-643B-B0BF-071E4170C388}"/>
                  </a:ext>
                </a:extLst>
              </p:cNvPr>
              <p:cNvSpPr txBox="1"/>
              <p:nvPr/>
            </p:nvSpPr>
            <p:spPr>
              <a:xfrm>
                <a:off x="5719708" y="2427366"/>
                <a:ext cx="437925" cy="289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3600" b="0" i="0" u="none" strike="noStrike" kern="1200" cap="none" spc="0" normalizeH="0">
                  <a:ln>
                    <a:noFill/>
                  </a:ln>
                  <a:effectLst/>
                  <a:uLnTx/>
                  <a:uFillTx/>
                  <a:ea typeface="+mn-ea"/>
                  <a:cs typeface="+mn-cs"/>
                </a:endParaRPr>
              </a:p>
            </p:txBody>
          </p:sp>
        </p:grpSp>
        <p:grpSp>
          <p:nvGrpSpPr>
            <p:cNvPr id="732" name="Group 731">
              <a:extLst>
                <a:ext uri="{FF2B5EF4-FFF2-40B4-BE49-F238E27FC236}">
                  <a16:creationId xmlns:a16="http://schemas.microsoft.com/office/drawing/2014/main" id="{C2E874D2-7899-549C-5F32-A821FD8A6A58}"/>
                </a:ext>
              </a:extLst>
            </p:cNvPr>
            <p:cNvGrpSpPr/>
            <p:nvPr/>
          </p:nvGrpSpPr>
          <p:grpSpPr>
            <a:xfrm>
              <a:off x="6934065" y="2610548"/>
              <a:ext cx="4139018" cy="3111865"/>
              <a:chOff x="576401" y="2900806"/>
              <a:chExt cx="3173249" cy="3111865"/>
            </a:xfrm>
          </p:grpSpPr>
          <p:grpSp>
            <p:nvGrpSpPr>
              <p:cNvPr id="733" name="Group 732">
                <a:extLst>
                  <a:ext uri="{FF2B5EF4-FFF2-40B4-BE49-F238E27FC236}">
                    <a16:creationId xmlns:a16="http://schemas.microsoft.com/office/drawing/2014/main" id="{EF38FC4F-9EB4-B22A-3770-04140503E057}"/>
                  </a:ext>
                </a:extLst>
              </p:cNvPr>
              <p:cNvGrpSpPr/>
              <p:nvPr/>
            </p:nvGrpSpPr>
            <p:grpSpPr>
              <a:xfrm>
                <a:off x="1455374" y="4073567"/>
                <a:ext cx="242996" cy="44224"/>
                <a:chOff x="7442915" y="4402524"/>
                <a:chExt cx="197550" cy="44757"/>
              </a:xfrm>
            </p:grpSpPr>
            <p:cxnSp>
              <p:nvCxnSpPr>
                <p:cNvPr id="768" name="Straight Connector 767">
                  <a:extLst>
                    <a:ext uri="{FF2B5EF4-FFF2-40B4-BE49-F238E27FC236}">
                      <a16:creationId xmlns:a16="http://schemas.microsoft.com/office/drawing/2014/main" id="{9FBFDE46-7658-9127-8DFF-F92EEE633FD4}"/>
                    </a:ext>
                  </a:extLst>
                </p:cNvPr>
                <p:cNvCxnSpPr/>
                <p:nvPr/>
              </p:nvCxnSpPr>
              <p:spPr>
                <a:xfrm>
                  <a:off x="7541690" y="4402524"/>
                  <a:ext cx="0" cy="44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8F272FA2-0E0B-9F80-BA3B-7B4EC3B00BB5}"/>
                    </a:ext>
                  </a:extLst>
                </p:cNvPr>
                <p:cNvCxnSpPr>
                  <a:cxnSpLocks/>
                </p:cNvCxnSpPr>
                <p:nvPr/>
              </p:nvCxnSpPr>
              <p:spPr>
                <a:xfrm rot="5400000">
                  <a:off x="7541690" y="4304118"/>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4" name="TextBox 733">
                <a:extLst>
                  <a:ext uri="{FF2B5EF4-FFF2-40B4-BE49-F238E27FC236}">
                    <a16:creationId xmlns:a16="http://schemas.microsoft.com/office/drawing/2014/main" id="{07D09289-80D9-AF74-37FF-89C25FC9F775}"/>
                  </a:ext>
                </a:extLst>
              </p:cNvPr>
              <p:cNvSpPr txBox="1"/>
              <p:nvPr/>
            </p:nvSpPr>
            <p:spPr>
              <a:xfrm>
                <a:off x="1180605" y="5227803"/>
                <a:ext cx="79707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0</a:t>
                </a:r>
                <a:endParaRPr kumimoji="0" lang="en-GB" sz="1000" b="0" i="0" u="none" strike="noStrike" kern="1200" cap="none" spc="0" normalizeH="0" baseline="0">
                  <a:ln>
                    <a:noFill/>
                  </a:ln>
                  <a:effectLst/>
                  <a:uLnTx/>
                  <a:uFillTx/>
                  <a:cs typeface="Arial" panose="020B0604020202020204" pitchFamily="34" charset="0"/>
                </a:endParaRPr>
              </a:p>
            </p:txBody>
          </p:sp>
          <p:cxnSp>
            <p:nvCxnSpPr>
              <p:cNvPr id="735" name="Straight Connector 734">
                <a:extLst>
                  <a:ext uri="{FF2B5EF4-FFF2-40B4-BE49-F238E27FC236}">
                    <a16:creationId xmlns:a16="http://schemas.microsoft.com/office/drawing/2014/main" id="{DC608EF3-3226-8F22-8688-DBB17C29EF47}"/>
                  </a:ext>
                </a:extLst>
              </p:cNvPr>
              <p:cNvCxnSpPr/>
              <p:nvPr/>
            </p:nvCxnSpPr>
            <p:spPr>
              <a:xfrm>
                <a:off x="1577658" y="5166763"/>
                <a:ext cx="0" cy="745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318116B1-ED3E-2056-CC1E-50DA21DCC480}"/>
                  </a:ext>
                </a:extLst>
              </p:cNvPr>
              <p:cNvCxnSpPr/>
              <p:nvPr/>
            </p:nvCxnSpPr>
            <p:spPr>
              <a:xfrm>
                <a:off x="2113316" y="5166763"/>
                <a:ext cx="0" cy="745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7" name="TextBox 736">
                <a:extLst>
                  <a:ext uri="{FF2B5EF4-FFF2-40B4-BE49-F238E27FC236}">
                    <a16:creationId xmlns:a16="http://schemas.microsoft.com/office/drawing/2014/main" id="{08727377-0953-017D-DB19-886BE6F2CC9E}"/>
                  </a:ext>
                </a:extLst>
              </p:cNvPr>
              <p:cNvSpPr txBox="1"/>
              <p:nvPr/>
            </p:nvSpPr>
            <p:spPr>
              <a:xfrm>
                <a:off x="576401" y="2913092"/>
                <a:ext cx="283155" cy="225669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Optical density</a:t>
                </a:r>
              </a:p>
            </p:txBody>
          </p:sp>
          <p:grpSp>
            <p:nvGrpSpPr>
              <p:cNvPr id="738" name="Group 737">
                <a:extLst>
                  <a:ext uri="{FF2B5EF4-FFF2-40B4-BE49-F238E27FC236}">
                    <a16:creationId xmlns:a16="http://schemas.microsoft.com/office/drawing/2014/main" id="{2FC34275-D879-B4A0-A74F-F768FBE07EC4}"/>
                  </a:ext>
                </a:extLst>
              </p:cNvPr>
              <p:cNvGrpSpPr/>
              <p:nvPr/>
            </p:nvGrpSpPr>
            <p:grpSpPr>
              <a:xfrm>
                <a:off x="1991620" y="3203876"/>
                <a:ext cx="242996" cy="94060"/>
                <a:chOff x="8141582" y="3922146"/>
                <a:chExt cx="197550" cy="95195"/>
              </a:xfrm>
            </p:grpSpPr>
            <p:cxnSp>
              <p:nvCxnSpPr>
                <p:cNvPr id="766" name="Straight Connector 765">
                  <a:extLst>
                    <a:ext uri="{FF2B5EF4-FFF2-40B4-BE49-F238E27FC236}">
                      <a16:creationId xmlns:a16="http://schemas.microsoft.com/office/drawing/2014/main" id="{0624A029-DED9-B79A-62CD-76E3CA3CAA5D}"/>
                    </a:ext>
                  </a:extLst>
                </p:cNvPr>
                <p:cNvCxnSpPr/>
                <p:nvPr/>
              </p:nvCxnSpPr>
              <p:spPr>
                <a:xfrm>
                  <a:off x="8240357" y="3927709"/>
                  <a:ext cx="0" cy="89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4C061070-637E-5081-2086-83BBB06259E7}"/>
                    </a:ext>
                  </a:extLst>
                </p:cNvPr>
                <p:cNvCxnSpPr>
                  <a:cxnSpLocks/>
                </p:cNvCxnSpPr>
                <p:nvPr/>
              </p:nvCxnSpPr>
              <p:spPr>
                <a:xfrm rot="5400000">
                  <a:off x="8240357" y="3823371"/>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9" name="Group 738">
                <a:extLst>
                  <a:ext uri="{FF2B5EF4-FFF2-40B4-BE49-F238E27FC236}">
                    <a16:creationId xmlns:a16="http://schemas.microsoft.com/office/drawing/2014/main" id="{AFFBFBF0-4EA4-19E3-E8BC-50E6EE08AED8}"/>
                  </a:ext>
                </a:extLst>
              </p:cNvPr>
              <p:cNvGrpSpPr/>
              <p:nvPr/>
            </p:nvGrpSpPr>
            <p:grpSpPr>
              <a:xfrm>
                <a:off x="3177792" y="4061837"/>
                <a:ext cx="242996" cy="90810"/>
                <a:chOff x="8844578" y="2764821"/>
                <a:chExt cx="197550" cy="53702"/>
              </a:xfrm>
            </p:grpSpPr>
            <p:cxnSp>
              <p:nvCxnSpPr>
                <p:cNvPr id="764" name="Straight Connector 763">
                  <a:extLst>
                    <a:ext uri="{FF2B5EF4-FFF2-40B4-BE49-F238E27FC236}">
                      <a16:creationId xmlns:a16="http://schemas.microsoft.com/office/drawing/2014/main" id="{6E3D798A-0551-9089-6605-93A498807EE9}"/>
                    </a:ext>
                  </a:extLst>
                </p:cNvPr>
                <p:cNvCxnSpPr>
                  <a:cxnSpLocks/>
                </p:cNvCxnSpPr>
                <p:nvPr/>
              </p:nvCxnSpPr>
              <p:spPr>
                <a:xfrm>
                  <a:off x="8943353" y="2766149"/>
                  <a:ext cx="0" cy="52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CF768598-1AEA-E237-8E46-7181B31F5993}"/>
                    </a:ext>
                  </a:extLst>
                </p:cNvPr>
                <p:cNvCxnSpPr>
                  <a:cxnSpLocks/>
                </p:cNvCxnSpPr>
                <p:nvPr/>
              </p:nvCxnSpPr>
              <p:spPr>
                <a:xfrm rot="5400000">
                  <a:off x="8943353" y="2666046"/>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0" name="TextBox 739">
                <a:extLst>
                  <a:ext uri="{FF2B5EF4-FFF2-40B4-BE49-F238E27FC236}">
                    <a16:creationId xmlns:a16="http://schemas.microsoft.com/office/drawing/2014/main" id="{B4E77EFC-6092-9DE3-049A-CBABA1433E80}"/>
                  </a:ext>
                </a:extLst>
              </p:cNvPr>
              <p:cNvSpPr txBox="1"/>
              <p:nvPr/>
            </p:nvSpPr>
            <p:spPr>
              <a:xfrm>
                <a:off x="1673898" y="5227804"/>
                <a:ext cx="88563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1</a:t>
                </a:r>
                <a:endParaRPr kumimoji="0" lang="en-GB" sz="1000" b="0" i="0" u="none" strike="noStrike" kern="1200" cap="none" spc="0" normalizeH="0" baseline="0">
                  <a:ln>
                    <a:noFill/>
                  </a:ln>
                  <a:effectLst/>
                  <a:uLnTx/>
                  <a:uFillTx/>
                  <a:cs typeface="Arial" panose="020B0604020202020204" pitchFamily="34" charset="0"/>
                </a:endParaRPr>
              </a:p>
            </p:txBody>
          </p:sp>
          <p:cxnSp>
            <p:nvCxnSpPr>
              <p:cNvPr id="741" name="Straight Connector 740">
                <a:extLst>
                  <a:ext uri="{FF2B5EF4-FFF2-40B4-BE49-F238E27FC236}">
                    <a16:creationId xmlns:a16="http://schemas.microsoft.com/office/drawing/2014/main" id="{4C0884DE-B1D6-9D5D-7A5D-3AC755AF7395}"/>
                  </a:ext>
                </a:extLst>
              </p:cNvPr>
              <p:cNvCxnSpPr>
                <a:cxnSpLocks/>
              </p:cNvCxnSpPr>
              <p:nvPr/>
            </p:nvCxnSpPr>
            <p:spPr>
              <a:xfrm rot="16200000">
                <a:off x="1085471" y="2968608"/>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5F24C886-27D4-7FF4-8B32-2651878CFCC5}"/>
                  </a:ext>
                </a:extLst>
              </p:cNvPr>
              <p:cNvCxnSpPr>
                <a:cxnSpLocks/>
              </p:cNvCxnSpPr>
              <p:nvPr/>
            </p:nvCxnSpPr>
            <p:spPr>
              <a:xfrm rot="16200000">
                <a:off x="1085471" y="5120731"/>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3" name="TextBox 742">
                <a:extLst>
                  <a:ext uri="{FF2B5EF4-FFF2-40B4-BE49-F238E27FC236}">
                    <a16:creationId xmlns:a16="http://schemas.microsoft.com/office/drawing/2014/main" id="{066F4144-2B14-D9B1-4266-ADC5D5479162}"/>
                  </a:ext>
                </a:extLst>
              </p:cNvPr>
              <p:cNvSpPr txBox="1"/>
              <p:nvPr/>
            </p:nvSpPr>
            <p:spPr>
              <a:xfrm>
                <a:off x="600451" y="2900806"/>
                <a:ext cx="49215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4</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744" name="TextBox 743">
                <a:extLst>
                  <a:ext uri="{FF2B5EF4-FFF2-40B4-BE49-F238E27FC236}">
                    <a16:creationId xmlns:a16="http://schemas.microsoft.com/office/drawing/2014/main" id="{1C31C014-0323-6C09-39A0-162934A49D0E}"/>
                  </a:ext>
                </a:extLst>
              </p:cNvPr>
              <p:cNvSpPr txBox="1"/>
              <p:nvPr/>
            </p:nvSpPr>
            <p:spPr>
              <a:xfrm>
                <a:off x="600449" y="5051320"/>
                <a:ext cx="49215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00" b="0" i="0" u="none" strike="noStrike" kern="1200" cap="none" spc="0" normalizeH="0">
                    <a:ln>
                      <a:noFill/>
                    </a:ln>
                    <a:effectLst/>
                    <a:uLnTx/>
                    <a:uFillTx/>
                    <a:ea typeface="+mn-ea"/>
                    <a:cs typeface="Arial" panose="020B0604020202020204" pitchFamily="34" charset="0"/>
                  </a:rPr>
                  <a:t>0</a:t>
                </a:r>
              </a:p>
            </p:txBody>
          </p:sp>
          <p:sp>
            <p:nvSpPr>
              <p:cNvPr id="745" name="Rectangle 744">
                <a:extLst>
                  <a:ext uri="{FF2B5EF4-FFF2-40B4-BE49-F238E27FC236}">
                    <a16:creationId xmlns:a16="http://schemas.microsoft.com/office/drawing/2014/main" id="{79671FE8-82C0-EDC0-C40D-9CCADFC62249}"/>
                  </a:ext>
                </a:extLst>
              </p:cNvPr>
              <p:cNvSpPr/>
              <p:nvPr/>
            </p:nvSpPr>
            <p:spPr>
              <a:xfrm>
                <a:off x="1390941" y="4100841"/>
                <a:ext cx="360000" cy="106092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46" name="TextBox 745">
                <a:extLst>
                  <a:ext uri="{FF2B5EF4-FFF2-40B4-BE49-F238E27FC236}">
                    <a16:creationId xmlns:a16="http://schemas.microsoft.com/office/drawing/2014/main" id="{BF372D9E-1F2F-0251-EE3E-F517E8049870}"/>
                  </a:ext>
                </a:extLst>
              </p:cNvPr>
              <p:cNvSpPr txBox="1"/>
              <p:nvPr/>
            </p:nvSpPr>
            <p:spPr>
              <a:xfrm>
                <a:off x="600449" y="4505554"/>
                <a:ext cx="492155" cy="24622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1</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747" name="TextBox 746">
                <a:extLst>
                  <a:ext uri="{FF2B5EF4-FFF2-40B4-BE49-F238E27FC236}">
                    <a16:creationId xmlns:a16="http://schemas.microsoft.com/office/drawing/2014/main" id="{FE7D49E7-B820-D682-BE75-7FCA98DD259C}"/>
                  </a:ext>
                </a:extLst>
              </p:cNvPr>
              <p:cNvSpPr txBox="1"/>
              <p:nvPr/>
            </p:nvSpPr>
            <p:spPr>
              <a:xfrm>
                <a:off x="600449" y="3973518"/>
                <a:ext cx="492155" cy="24622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2</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748" name="TextBox 747">
                <a:extLst>
                  <a:ext uri="{FF2B5EF4-FFF2-40B4-BE49-F238E27FC236}">
                    <a16:creationId xmlns:a16="http://schemas.microsoft.com/office/drawing/2014/main" id="{7CC97A4A-7C60-1F53-7C71-ACD2CE6E14DC}"/>
                  </a:ext>
                </a:extLst>
              </p:cNvPr>
              <p:cNvSpPr txBox="1"/>
              <p:nvPr/>
            </p:nvSpPr>
            <p:spPr>
              <a:xfrm>
                <a:off x="600451" y="3432738"/>
                <a:ext cx="49215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3</a:t>
                </a:r>
                <a:endParaRPr kumimoji="0" lang="en-GB" sz="1000" b="0" i="0" u="none" strike="noStrike" kern="1200" cap="none" spc="0" normalizeH="0">
                  <a:ln>
                    <a:noFill/>
                  </a:ln>
                  <a:effectLst/>
                  <a:uLnTx/>
                  <a:uFillTx/>
                  <a:ea typeface="+mn-ea"/>
                  <a:cs typeface="Arial" panose="020B0604020202020204" pitchFamily="34" charset="0"/>
                </a:endParaRPr>
              </a:p>
            </p:txBody>
          </p:sp>
          <p:cxnSp>
            <p:nvCxnSpPr>
              <p:cNvPr id="749" name="Straight Connector 748">
                <a:extLst>
                  <a:ext uri="{FF2B5EF4-FFF2-40B4-BE49-F238E27FC236}">
                    <a16:creationId xmlns:a16="http://schemas.microsoft.com/office/drawing/2014/main" id="{171E7A22-E5F4-2F45-989E-4878BFD6E27F}"/>
                  </a:ext>
                </a:extLst>
              </p:cNvPr>
              <p:cNvCxnSpPr>
                <a:cxnSpLocks/>
              </p:cNvCxnSpPr>
              <p:nvPr/>
            </p:nvCxnSpPr>
            <p:spPr>
              <a:xfrm rot="16200000">
                <a:off x="1085471" y="3502791"/>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id="{C73F8C23-904C-6D6D-0EFB-BB19E400C4B8}"/>
                  </a:ext>
                </a:extLst>
              </p:cNvPr>
              <p:cNvCxnSpPr>
                <a:cxnSpLocks/>
              </p:cNvCxnSpPr>
              <p:nvPr/>
            </p:nvCxnSpPr>
            <p:spPr>
              <a:xfrm rot="16200000">
                <a:off x="1085471" y="4040723"/>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964E3D53-843A-D236-237A-762B895731AF}"/>
                  </a:ext>
                </a:extLst>
              </p:cNvPr>
              <p:cNvCxnSpPr>
                <a:cxnSpLocks/>
              </p:cNvCxnSpPr>
              <p:nvPr/>
            </p:nvCxnSpPr>
            <p:spPr>
              <a:xfrm rot="16200000">
                <a:off x="1085471" y="4572114"/>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2" name="Rectangle 751">
                <a:extLst>
                  <a:ext uri="{FF2B5EF4-FFF2-40B4-BE49-F238E27FC236}">
                    <a16:creationId xmlns:a16="http://schemas.microsoft.com/office/drawing/2014/main" id="{BAA80CA9-B775-16ED-020B-BC5503082664}"/>
                  </a:ext>
                </a:extLst>
              </p:cNvPr>
              <p:cNvSpPr/>
              <p:nvPr/>
            </p:nvSpPr>
            <p:spPr>
              <a:xfrm>
                <a:off x="1931434" y="3241571"/>
                <a:ext cx="360000" cy="19152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53" name="Rectangle 752">
                <a:extLst>
                  <a:ext uri="{FF2B5EF4-FFF2-40B4-BE49-F238E27FC236}">
                    <a16:creationId xmlns:a16="http://schemas.microsoft.com/office/drawing/2014/main" id="{5699DC91-E698-36D5-9F25-77A0F74E3131}"/>
                  </a:ext>
                </a:extLst>
              </p:cNvPr>
              <p:cNvSpPr/>
              <p:nvPr/>
            </p:nvSpPr>
            <p:spPr>
              <a:xfrm>
                <a:off x="3116737" y="4073568"/>
                <a:ext cx="360000" cy="10792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cxnSp>
            <p:nvCxnSpPr>
              <p:cNvPr id="754" name="Straight Connector 753">
                <a:extLst>
                  <a:ext uri="{FF2B5EF4-FFF2-40B4-BE49-F238E27FC236}">
                    <a16:creationId xmlns:a16="http://schemas.microsoft.com/office/drawing/2014/main" id="{A9302B52-3B59-8E13-3089-8BD2BC8D1FA3}"/>
                  </a:ext>
                </a:extLst>
              </p:cNvPr>
              <p:cNvCxnSpPr/>
              <p:nvPr/>
            </p:nvCxnSpPr>
            <p:spPr>
              <a:xfrm>
                <a:off x="3287270" y="5166765"/>
                <a:ext cx="0" cy="74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5" name="TextBox 754">
                <a:extLst>
                  <a:ext uri="{FF2B5EF4-FFF2-40B4-BE49-F238E27FC236}">
                    <a16:creationId xmlns:a16="http://schemas.microsoft.com/office/drawing/2014/main" id="{10144FB2-1602-3E1D-8113-69B8B66CDCA4}"/>
                  </a:ext>
                </a:extLst>
              </p:cNvPr>
              <p:cNvSpPr txBox="1"/>
              <p:nvPr/>
            </p:nvSpPr>
            <p:spPr>
              <a:xfrm>
                <a:off x="2819733" y="5227807"/>
                <a:ext cx="9299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100</a:t>
                </a:r>
                <a:endParaRPr kumimoji="0" lang="en-GB" sz="1000" b="0" i="0" u="none" strike="noStrike" kern="1200" cap="none" spc="0" normalizeH="0" baseline="0">
                  <a:ln>
                    <a:noFill/>
                  </a:ln>
                  <a:effectLst/>
                  <a:uLnTx/>
                  <a:uFillTx/>
                  <a:cs typeface="Arial" panose="020B0604020202020204" pitchFamily="34" charset="0"/>
                </a:endParaRPr>
              </a:p>
            </p:txBody>
          </p:sp>
          <p:grpSp>
            <p:nvGrpSpPr>
              <p:cNvPr id="756" name="Group 755">
                <a:extLst>
                  <a:ext uri="{FF2B5EF4-FFF2-40B4-BE49-F238E27FC236}">
                    <a16:creationId xmlns:a16="http://schemas.microsoft.com/office/drawing/2014/main" id="{1679CCA8-A338-B84A-F851-3918CF75940A}"/>
                  </a:ext>
                </a:extLst>
              </p:cNvPr>
              <p:cNvGrpSpPr/>
              <p:nvPr/>
            </p:nvGrpSpPr>
            <p:grpSpPr>
              <a:xfrm>
                <a:off x="2579994" y="3135497"/>
                <a:ext cx="242996" cy="90810"/>
                <a:chOff x="8844578" y="2764821"/>
                <a:chExt cx="197550" cy="53702"/>
              </a:xfrm>
            </p:grpSpPr>
            <p:cxnSp>
              <p:nvCxnSpPr>
                <p:cNvPr id="762" name="Straight Connector 761">
                  <a:extLst>
                    <a:ext uri="{FF2B5EF4-FFF2-40B4-BE49-F238E27FC236}">
                      <a16:creationId xmlns:a16="http://schemas.microsoft.com/office/drawing/2014/main" id="{E3D25376-583C-C227-1566-0E4CC6FE6848}"/>
                    </a:ext>
                  </a:extLst>
                </p:cNvPr>
                <p:cNvCxnSpPr>
                  <a:cxnSpLocks/>
                </p:cNvCxnSpPr>
                <p:nvPr/>
              </p:nvCxnSpPr>
              <p:spPr>
                <a:xfrm>
                  <a:off x="8943353" y="2766149"/>
                  <a:ext cx="0" cy="52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BFC26929-766A-4265-1FD5-93EBA19346DC}"/>
                    </a:ext>
                  </a:extLst>
                </p:cNvPr>
                <p:cNvCxnSpPr>
                  <a:cxnSpLocks/>
                </p:cNvCxnSpPr>
                <p:nvPr/>
              </p:nvCxnSpPr>
              <p:spPr>
                <a:xfrm rot="5400000">
                  <a:off x="8943353" y="2666046"/>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7" name="Rectangle 756">
                <a:extLst>
                  <a:ext uri="{FF2B5EF4-FFF2-40B4-BE49-F238E27FC236}">
                    <a16:creationId xmlns:a16="http://schemas.microsoft.com/office/drawing/2014/main" id="{E3B31100-7D93-FC6E-73AE-3478136C377B}"/>
                  </a:ext>
                </a:extLst>
              </p:cNvPr>
              <p:cNvSpPr/>
              <p:nvPr/>
            </p:nvSpPr>
            <p:spPr>
              <a:xfrm>
                <a:off x="2518939" y="3221847"/>
                <a:ext cx="360000" cy="192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58" name="TextBox 757">
                <a:extLst>
                  <a:ext uri="{FF2B5EF4-FFF2-40B4-BE49-F238E27FC236}">
                    <a16:creationId xmlns:a16="http://schemas.microsoft.com/office/drawing/2014/main" id="{45D68DC3-1400-0E46-D9DE-10FAA9BD9757}"/>
                  </a:ext>
                </a:extLst>
              </p:cNvPr>
              <p:cNvSpPr txBox="1"/>
              <p:nvPr/>
            </p:nvSpPr>
            <p:spPr>
              <a:xfrm>
                <a:off x="1116414" y="5751061"/>
                <a:ext cx="26261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IL-25 concentration (</a:t>
                </a:r>
                <a:r>
                  <a:rPr lang="en-GB" sz="1100" b="1" dirty="0">
                    <a:cs typeface="Arial" panose="020B0604020202020204" pitchFamily="34" charset="0"/>
                  </a:rPr>
                  <a:t>n</a:t>
                </a:r>
                <a:r>
                  <a:rPr kumimoji="0" lang="en-GB" sz="1100" b="1" i="0" u="none" strike="noStrike" kern="1200" cap="none" spc="0" normalizeH="0" baseline="0" dirty="0">
                    <a:ln>
                      <a:noFill/>
                    </a:ln>
                    <a:effectLst/>
                    <a:uLnTx/>
                    <a:uFillTx/>
                    <a:cs typeface="Arial" panose="020B0604020202020204" pitchFamily="34" charset="0"/>
                  </a:rPr>
                  <a:t>g/mL)</a:t>
                </a:r>
              </a:p>
            </p:txBody>
          </p:sp>
          <p:cxnSp>
            <p:nvCxnSpPr>
              <p:cNvPr id="759" name="Straight Connector 758">
                <a:extLst>
                  <a:ext uri="{FF2B5EF4-FFF2-40B4-BE49-F238E27FC236}">
                    <a16:creationId xmlns:a16="http://schemas.microsoft.com/office/drawing/2014/main" id="{39E0D4A3-B33E-81F0-8750-176DC27699D2}"/>
                  </a:ext>
                </a:extLst>
              </p:cNvPr>
              <p:cNvCxnSpPr/>
              <p:nvPr/>
            </p:nvCxnSpPr>
            <p:spPr>
              <a:xfrm>
                <a:off x="2697594" y="5169658"/>
                <a:ext cx="0" cy="745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0" name="TextBox 759">
                <a:extLst>
                  <a:ext uri="{FF2B5EF4-FFF2-40B4-BE49-F238E27FC236}">
                    <a16:creationId xmlns:a16="http://schemas.microsoft.com/office/drawing/2014/main" id="{1F64DB3F-B50E-FAA8-93B0-EAB352F5ADB2}"/>
                  </a:ext>
                </a:extLst>
              </p:cNvPr>
              <p:cNvSpPr txBox="1"/>
              <p:nvPr/>
            </p:nvSpPr>
            <p:spPr>
              <a:xfrm>
                <a:off x="2258176" y="5230699"/>
                <a:ext cx="88563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10</a:t>
                </a:r>
                <a:endParaRPr kumimoji="0" lang="en-GB" sz="1000" b="0" i="0" u="none" strike="noStrike" kern="1200" cap="none" spc="0" normalizeH="0" baseline="0">
                  <a:ln>
                    <a:noFill/>
                  </a:ln>
                  <a:effectLst/>
                  <a:uLnTx/>
                  <a:uFillTx/>
                  <a:cs typeface="Arial" panose="020B0604020202020204" pitchFamily="34" charset="0"/>
                </a:endParaRPr>
              </a:p>
            </p:txBody>
          </p:sp>
          <p:sp>
            <p:nvSpPr>
              <p:cNvPr id="761" name="Freeform: Shape 760">
                <a:extLst>
                  <a:ext uri="{FF2B5EF4-FFF2-40B4-BE49-F238E27FC236}">
                    <a16:creationId xmlns:a16="http://schemas.microsoft.com/office/drawing/2014/main" id="{2F898D84-84F1-0957-E613-3BA9DE99DD6E}"/>
                  </a:ext>
                </a:extLst>
              </p:cNvPr>
              <p:cNvSpPr/>
              <p:nvPr/>
            </p:nvSpPr>
            <p:spPr>
              <a:xfrm>
                <a:off x="1134251" y="2913092"/>
                <a:ext cx="2590484" cy="2248671"/>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sp>
          <p:nvSpPr>
            <p:cNvPr id="770" name="TextBox 769">
              <a:extLst>
                <a:ext uri="{FF2B5EF4-FFF2-40B4-BE49-F238E27FC236}">
                  <a16:creationId xmlns:a16="http://schemas.microsoft.com/office/drawing/2014/main" id="{DC817835-4965-713C-FABD-DC9D84201364}"/>
                </a:ext>
              </a:extLst>
            </p:cNvPr>
            <p:cNvSpPr txBox="1"/>
            <p:nvPr/>
          </p:nvSpPr>
          <p:spPr>
            <a:xfrm>
              <a:off x="8683421" y="2683655"/>
              <a:ext cx="511907" cy="256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baseline="30000"/>
                <a:t>†</a:t>
              </a:r>
              <a:endParaRPr kumimoji="0" lang="en-GB" sz="3600" b="0" i="0" u="none" strike="noStrike" kern="1200" cap="none" spc="0" normalizeH="0" baseline="30000">
                <a:ln>
                  <a:noFill/>
                </a:ln>
                <a:effectLst/>
                <a:uLnTx/>
                <a:uFillTx/>
                <a:ea typeface="+mn-ea"/>
                <a:cs typeface="+mn-cs"/>
              </a:endParaRPr>
            </a:p>
          </p:txBody>
        </p:sp>
        <p:sp>
          <p:nvSpPr>
            <p:cNvPr id="771" name="TextBox 770">
              <a:extLst>
                <a:ext uri="{FF2B5EF4-FFF2-40B4-BE49-F238E27FC236}">
                  <a16:creationId xmlns:a16="http://schemas.microsoft.com/office/drawing/2014/main" id="{482EF56B-613B-6C89-8930-5F931438DEC4}"/>
                </a:ext>
              </a:extLst>
            </p:cNvPr>
            <p:cNvSpPr txBox="1"/>
            <p:nvPr/>
          </p:nvSpPr>
          <p:spPr>
            <a:xfrm>
              <a:off x="9450660" y="2615867"/>
              <a:ext cx="511907" cy="256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baseline="30000"/>
                <a:t>†</a:t>
              </a:r>
              <a:endParaRPr kumimoji="0" lang="en-GB" sz="3600" b="0" i="0" u="none" strike="noStrike" kern="1200" cap="none" spc="0" normalizeH="0" baseline="30000">
                <a:ln>
                  <a:noFill/>
                </a:ln>
                <a:effectLst/>
                <a:uLnTx/>
                <a:uFillTx/>
                <a:ea typeface="+mn-ea"/>
                <a:cs typeface="+mn-cs"/>
              </a:endParaRPr>
            </a:p>
          </p:txBody>
        </p:sp>
        <p:sp>
          <p:nvSpPr>
            <p:cNvPr id="772" name="TextBox 771">
              <a:extLst>
                <a:ext uri="{FF2B5EF4-FFF2-40B4-BE49-F238E27FC236}">
                  <a16:creationId xmlns:a16="http://schemas.microsoft.com/office/drawing/2014/main" id="{CCC95D1F-D9B8-3824-DA7C-CB780F0D9FE4}"/>
                </a:ext>
              </a:extLst>
            </p:cNvPr>
            <p:cNvSpPr txBox="1"/>
            <p:nvPr/>
          </p:nvSpPr>
          <p:spPr>
            <a:xfrm>
              <a:off x="9121890" y="5287190"/>
              <a:ext cx="403186"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dirty="0">
                  <a:ln>
                    <a:noFill/>
                  </a:ln>
                  <a:effectLst/>
                  <a:uLnTx/>
                  <a:uFillTx/>
                  <a:cs typeface="Arial" panose="020B0604020202020204" pitchFamily="34" charset="0"/>
                </a:rPr>
                <a:t>N=3</a:t>
              </a:r>
            </a:p>
          </p:txBody>
        </p:sp>
        <p:cxnSp>
          <p:nvCxnSpPr>
            <p:cNvPr id="773" name="Straight Connector 772">
              <a:extLst>
                <a:ext uri="{FF2B5EF4-FFF2-40B4-BE49-F238E27FC236}">
                  <a16:creationId xmlns:a16="http://schemas.microsoft.com/office/drawing/2014/main" id="{D6F54017-56E4-32BD-641B-2DF36AD337D4}"/>
                </a:ext>
              </a:extLst>
            </p:cNvPr>
            <p:cNvCxnSpPr/>
            <p:nvPr/>
          </p:nvCxnSpPr>
          <p:spPr>
            <a:xfrm>
              <a:off x="7988173" y="5226844"/>
              <a:ext cx="27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01CA230-0890-3630-A667-F4CDD580259A}"/>
              </a:ext>
            </a:extLst>
          </p:cNvPr>
          <p:cNvSpPr txBox="1"/>
          <p:nvPr/>
        </p:nvSpPr>
        <p:spPr>
          <a:xfrm>
            <a:off x="8330318" y="5640545"/>
            <a:ext cx="1890007" cy="261610"/>
          </a:xfrm>
          <a:prstGeom prst="rect">
            <a:avLst/>
          </a:prstGeom>
          <a:noFill/>
        </p:spPr>
        <p:txBody>
          <a:bodyPr wrap="square">
            <a:spAutoFit/>
          </a:bodyPr>
          <a:lstStyle/>
          <a:p>
            <a:pPr algn="ctr"/>
            <a:r>
              <a:rPr kumimoji="0" lang="en-GB" sz="1050" i="1" u="none" strike="noStrike" kern="0" cap="none" spc="0" normalizeH="0" dirty="0">
                <a:ln>
                  <a:noFill/>
                </a:ln>
                <a:effectLst/>
                <a:uLnTx/>
                <a:uFillTx/>
                <a:latin typeface="Calibri"/>
                <a:ea typeface="+mn-ea"/>
                <a:cs typeface="Arial" panose="020B0604020202020204" pitchFamily="34" charset="0"/>
              </a:rPr>
              <a:t>(</a:t>
            </a:r>
            <a:r>
              <a:rPr lang="en-GB" sz="1050" i="1" kern="0" dirty="0">
                <a:latin typeface="Calibri"/>
                <a:cs typeface="Arial" panose="020B0604020202020204" pitchFamily="34" charset="0"/>
              </a:rPr>
              <a:t>72 hour data presented) </a:t>
            </a:r>
            <a:endParaRPr lang="en-GB" sz="1050" i="1" dirty="0"/>
          </a:p>
        </p:txBody>
      </p:sp>
    </p:spTree>
    <p:extLst>
      <p:ext uri="{BB962C8B-B14F-4D97-AF65-F5344CB8AC3E}">
        <p14:creationId xmlns:p14="http://schemas.microsoft.com/office/powerpoint/2010/main" val="885317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23EE77-AD1C-C738-6AC5-09C1C4B36CA3}"/>
              </a:ext>
            </a:extLst>
          </p:cNvPr>
          <p:cNvGrpSpPr>
            <a:grpSpLocks noChangeAspect="1"/>
          </p:cNvGrpSpPr>
          <p:nvPr/>
        </p:nvGrpSpPr>
        <p:grpSpPr>
          <a:xfrm>
            <a:off x="3795178" y="1381013"/>
            <a:ext cx="5232602" cy="4592547"/>
            <a:chOff x="1872058" y="615134"/>
            <a:chExt cx="6109156" cy="5361880"/>
          </a:xfrm>
        </p:grpSpPr>
        <p:sp>
          <p:nvSpPr>
            <p:cNvPr id="7" name="Partial Circle 6">
              <a:extLst>
                <a:ext uri="{FF2B5EF4-FFF2-40B4-BE49-F238E27FC236}">
                  <a16:creationId xmlns:a16="http://schemas.microsoft.com/office/drawing/2014/main" id="{B1F0CEBC-B9AB-0C69-E3EB-0155BC33976E}"/>
                </a:ext>
              </a:extLst>
            </p:cNvPr>
            <p:cNvSpPr>
              <a:spLocks noChangeAspect="1"/>
            </p:cNvSpPr>
            <p:nvPr/>
          </p:nvSpPr>
          <p:spPr>
            <a:xfrm rot="6871088">
              <a:off x="1926811" y="615135"/>
              <a:ext cx="5335293" cy="5335293"/>
            </a:xfrm>
            <a:prstGeom prst="pie">
              <a:avLst>
                <a:gd name="adj1" fmla="val 9312002"/>
                <a:gd name="adj2" fmla="val 16368339"/>
              </a:avLst>
            </a:pr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 name="Group 7">
              <a:extLst>
                <a:ext uri="{FF2B5EF4-FFF2-40B4-BE49-F238E27FC236}">
                  <a16:creationId xmlns:a16="http://schemas.microsoft.com/office/drawing/2014/main" id="{339598AB-6408-108C-5767-2FF3C8D0940D}"/>
                </a:ext>
              </a:extLst>
            </p:cNvPr>
            <p:cNvGrpSpPr/>
            <p:nvPr/>
          </p:nvGrpSpPr>
          <p:grpSpPr>
            <a:xfrm>
              <a:off x="1872058" y="615134"/>
              <a:ext cx="6109156" cy="5361880"/>
              <a:chOff x="1872058" y="615134"/>
              <a:chExt cx="6109156" cy="5361880"/>
            </a:xfrm>
          </p:grpSpPr>
          <p:sp>
            <p:nvSpPr>
              <p:cNvPr id="9" name="Partial Circle 8">
                <a:extLst>
                  <a:ext uri="{FF2B5EF4-FFF2-40B4-BE49-F238E27FC236}">
                    <a16:creationId xmlns:a16="http://schemas.microsoft.com/office/drawing/2014/main" id="{8F1C157C-1C8D-98BD-2808-2F2C04D8D887}"/>
                  </a:ext>
                </a:extLst>
              </p:cNvPr>
              <p:cNvSpPr>
                <a:spLocks noChangeAspect="1"/>
              </p:cNvSpPr>
              <p:nvPr/>
            </p:nvSpPr>
            <p:spPr>
              <a:xfrm rot="14306249">
                <a:off x="1890662" y="626150"/>
                <a:ext cx="5335293" cy="5335293"/>
              </a:xfrm>
              <a:prstGeom prst="pie">
                <a:avLst>
                  <a:gd name="adj1" fmla="val 9016672"/>
                  <a:gd name="adj2" fmla="val 16384949"/>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1" name="Group 10">
                <a:extLst>
                  <a:ext uri="{FF2B5EF4-FFF2-40B4-BE49-F238E27FC236}">
                    <a16:creationId xmlns:a16="http://schemas.microsoft.com/office/drawing/2014/main" id="{30D9F37E-0055-57FC-B844-B1E55AE57473}"/>
                  </a:ext>
                </a:extLst>
              </p:cNvPr>
              <p:cNvGrpSpPr>
                <a:grpSpLocks noChangeAspect="1"/>
              </p:cNvGrpSpPr>
              <p:nvPr/>
            </p:nvGrpSpPr>
            <p:grpSpPr>
              <a:xfrm>
                <a:off x="1872058" y="615134"/>
                <a:ext cx="6109156" cy="5361880"/>
                <a:chOff x="1879646" y="615136"/>
                <a:chExt cx="6109156" cy="5361880"/>
              </a:xfrm>
            </p:grpSpPr>
            <p:sp>
              <p:nvSpPr>
                <p:cNvPr id="13" name="Partial Circle 12">
                  <a:extLst>
                    <a:ext uri="{FF2B5EF4-FFF2-40B4-BE49-F238E27FC236}">
                      <a16:creationId xmlns:a16="http://schemas.microsoft.com/office/drawing/2014/main" id="{64423A47-6B0E-BEFD-0A8E-F909F8F84170}"/>
                    </a:ext>
                  </a:extLst>
                </p:cNvPr>
                <p:cNvSpPr>
                  <a:spLocks noChangeAspect="1"/>
                </p:cNvSpPr>
                <p:nvPr/>
              </p:nvSpPr>
              <p:spPr>
                <a:xfrm>
                  <a:off x="1879646" y="615136"/>
                  <a:ext cx="5335293" cy="5335293"/>
                </a:xfrm>
                <a:prstGeom prst="pie">
                  <a:avLst>
                    <a:gd name="adj1" fmla="val 9190013"/>
                    <a:gd name="adj2" fmla="val 16174947"/>
                  </a:avLst>
                </a:prstGeom>
                <a:solidFill>
                  <a:srgbClr val="59099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4" name="Chart 13">
                  <a:extLst>
                    <a:ext uri="{FF2B5EF4-FFF2-40B4-BE49-F238E27FC236}">
                      <a16:creationId xmlns:a16="http://schemas.microsoft.com/office/drawing/2014/main" id="{9A77FADB-37C9-7B49-1190-B42C82120F6E}"/>
                    </a:ext>
                  </a:extLst>
                </p:cNvPr>
                <p:cNvGraphicFramePr>
                  <a:graphicFrameLocks noChangeAspect="1"/>
                </p:cNvGraphicFramePr>
                <p:nvPr/>
              </p:nvGraphicFramePr>
              <p:xfrm>
                <a:off x="2077726" y="1380279"/>
                <a:ext cx="4961168" cy="351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9C6F02A-3FD1-5264-F447-E8E2DCC8E6AB}"/>
                    </a:ext>
                  </a:extLst>
                </p:cNvPr>
                <p:cNvSpPr txBox="1"/>
                <p:nvPr/>
              </p:nvSpPr>
              <p:spPr>
                <a:xfrm>
                  <a:off x="3931978" y="635369"/>
                  <a:ext cx="3430493" cy="377301"/>
                </a:xfrm>
                <a:prstGeom prst="rect">
                  <a:avLst/>
                </a:prstGeom>
                <a:noFill/>
              </p:spPr>
              <p:txBody>
                <a:bodyPr wrap="square">
                  <a:spAutoFit/>
                </a:bodyPr>
                <a:lstStyle/>
                <a:p>
                  <a:pPr defTabSz="685783">
                    <a:defRPr/>
                  </a:pPr>
                  <a:r>
                    <a:rPr lang="en-GB" sz="1500" b="1">
                      <a:solidFill>
                        <a:schemeClr val="tx2"/>
                      </a:solidFill>
                      <a:latin typeface="Calibri" panose="020F0502020204030204"/>
                    </a:rPr>
                    <a:t>TSLP</a:t>
                  </a:r>
                  <a:endParaRPr lang="en-GB" sz="1500">
                    <a:solidFill>
                      <a:schemeClr val="tx2"/>
                    </a:solidFill>
                    <a:latin typeface="Calibri"/>
                  </a:endParaRPr>
                </a:p>
              </p:txBody>
            </p:sp>
            <p:sp>
              <p:nvSpPr>
                <p:cNvPr id="16" name="TextBox 15">
                  <a:extLst>
                    <a:ext uri="{FF2B5EF4-FFF2-40B4-BE49-F238E27FC236}">
                      <a16:creationId xmlns:a16="http://schemas.microsoft.com/office/drawing/2014/main" id="{2AB0A2CE-7C61-8F0A-8009-FA3E6918C16D}"/>
                    </a:ext>
                  </a:extLst>
                </p:cNvPr>
                <p:cNvSpPr txBox="1"/>
                <p:nvPr/>
              </p:nvSpPr>
              <p:spPr>
                <a:xfrm>
                  <a:off x="4089725" y="5599715"/>
                  <a:ext cx="1009463" cy="377301"/>
                </a:xfrm>
                <a:prstGeom prst="rect">
                  <a:avLst/>
                </a:prstGeom>
                <a:noFill/>
              </p:spPr>
              <p:txBody>
                <a:bodyPr wrap="square">
                  <a:spAutoFit/>
                </a:bodyPr>
                <a:lstStyle/>
                <a:p>
                  <a:pPr algn="ctr" defTabSz="685783">
                    <a:defRPr/>
                  </a:pPr>
                  <a:r>
                    <a:rPr lang="en-GB" sz="1500" b="1">
                      <a:solidFill>
                        <a:schemeClr val="accent2"/>
                      </a:solidFill>
                      <a:latin typeface="Calibri" panose="020F0502020204030204"/>
                    </a:rPr>
                    <a:t>IL-25</a:t>
                  </a:r>
                  <a:endParaRPr lang="en-GB" sz="1500">
                    <a:solidFill>
                      <a:schemeClr val="accent2"/>
                    </a:solidFill>
                    <a:latin typeface="Calibri"/>
                  </a:endParaRPr>
                </a:p>
              </p:txBody>
            </p:sp>
            <p:sp>
              <p:nvSpPr>
                <p:cNvPr id="20" name="TextBox 19">
                  <a:extLst>
                    <a:ext uri="{FF2B5EF4-FFF2-40B4-BE49-F238E27FC236}">
                      <a16:creationId xmlns:a16="http://schemas.microsoft.com/office/drawing/2014/main" id="{A63F5F28-408E-1ACE-B279-8CCF3946E53C}"/>
                    </a:ext>
                  </a:extLst>
                </p:cNvPr>
                <p:cNvSpPr txBox="1"/>
                <p:nvPr/>
              </p:nvSpPr>
              <p:spPr>
                <a:xfrm>
                  <a:off x="4558309" y="635426"/>
                  <a:ext cx="3430493" cy="377301"/>
                </a:xfrm>
                <a:prstGeom prst="rect">
                  <a:avLst/>
                </a:prstGeom>
                <a:noFill/>
              </p:spPr>
              <p:txBody>
                <a:bodyPr wrap="square">
                  <a:spAutoFit/>
                </a:bodyPr>
                <a:lstStyle/>
                <a:p>
                  <a:pPr defTabSz="685783">
                    <a:defRPr/>
                  </a:pPr>
                  <a:r>
                    <a:rPr lang="en-GB" sz="1500" b="1">
                      <a:solidFill>
                        <a:srgbClr val="28ABE1"/>
                      </a:solidFill>
                      <a:latin typeface="Calibri" panose="020F0502020204030204"/>
                    </a:rPr>
                    <a:t>IL-33</a:t>
                  </a:r>
                  <a:endParaRPr lang="en-GB" sz="1500">
                    <a:solidFill>
                      <a:srgbClr val="28ABE1"/>
                    </a:solidFill>
                    <a:latin typeface="Calibri"/>
                  </a:endParaRPr>
                </a:p>
              </p:txBody>
            </p:sp>
          </p:grpSp>
        </p:grpSp>
      </p:grpSp>
      <p:sp>
        <p:nvSpPr>
          <p:cNvPr id="74" name="Partial Circle 73">
            <a:extLst>
              <a:ext uri="{FF2B5EF4-FFF2-40B4-BE49-F238E27FC236}">
                <a16:creationId xmlns:a16="http://schemas.microsoft.com/office/drawing/2014/main" id="{3677BFE1-691C-2802-0F1B-4E9A3EBF27C2}"/>
              </a:ext>
            </a:extLst>
          </p:cNvPr>
          <p:cNvSpPr>
            <a:spLocks noChangeAspect="1"/>
          </p:cNvSpPr>
          <p:nvPr/>
        </p:nvSpPr>
        <p:spPr>
          <a:xfrm rot="14306249">
            <a:off x="4712065" y="2151523"/>
            <a:ext cx="2736001" cy="2736000"/>
          </a:xfrm>
          <a:prstGeom prst="pie">
            <a:avLst>
              <a:gd name="adj1" fmla="val 9330791"/>
              <a:gd name="adj2" fmla="val 16020539"/>
            </a:avLst>
          </a:prstGeom>
          <a:solidFill>
            <a:srgbClr val="F3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Partial Circle 83">
            <a:extLst>
              <a:ext uri="{FF2B5EF4-FFF2-40B4-BE49-F238E27FC236}">
                <a16:creationId xmlns:a16="http://schemas.microsoft.com/office/drawing/2014/main" id="{70479C3B-27A3-164D-887F-282A1A361FA9}"/>
              </a:ext>
            </a:extLst>
          </p:cNvPr>
          <p:cNvSpPr>
            <a:spLocks noChangeAspect="1"/>
          </p:cNvSpPr>
          <p:nvPr/>
        </p:nvSpPr>
        <p:spPr>
          <a:xfrm rot="21050157">
            <a:off x="4728630" y="2152478"/>
            <a:ext cx="2736001" cy="2736000"/>
          </a:xfrm>
          <a:prstGeom prst="pie">
            <a:avLst>
              <a:gd name="adj1" fmla="val 9432529"/>
              <a:gd name="adj2" fmla="val 166776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Partial Circle 84">
            <a:extLst>
              <a:ext uri="{FF2B5EF4-FFF2-40B4-BE49-F238E27FC236}">
                <a16:creationId xmlns:a16="http://schemas.microsoft.com/office/drawing/2014/main" id="{9708A5C5-25D3-76A0-89E8-2CBE903F3F5E}"/>
              </a:ext>
            </a:extLst>
          </p:cNvPr>
          <p:cNvSpPr>
            <a:spLocks noChangeAspect="1"/>
          </p:cNvSpPr>
          <p:nvPr/>
        </p:nvSpPr>
        <p:spPr>
          <a:xfrm rot="549843" flipH="1">
            <a:off x="4728962" y="2147032"/>
            <a:ext cx="2736001" cy="2736000"/>
          </a:xfrm>
          <a:prstGeom prst="pie">
            <a:avLst>
              <a:gd name="adj1" fmla="val 9398350"/>
              <a:gd name="adj2" fmla="val 16686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 name="Title 89">
            <a:extLst>
              <a:ext uri="{FF2B5EF4-FFF2-40B4-BE49-F238E27FC236}">
                <a16:creationId xmlns:a16="http://schemas.microsoft.com/office/drawing/2014/main" id="{56B510E0-3872-A719-3EFB-0F622652D228}"/>
              </a:ext>
            </a:extLst>
          </p:cNvPr>
          <p:cNvSpPr>
            <a:spLocks noGrp="1"/>
          </p:cNvSpPr>
          <p:nvPr>
            <p:ph type="title"/>
          </p:nvPr>
        </p:nvSpPr>
        <p:spPr/>
        <p:txBody>
          <a:bodyPr/>
          <a:lstStyle/>
          <a:p>
            <a:r>
              <a:rPr lang="en-GB" dirty="0"/>
              <a:t>Epithelial cytokines can play diverse, yet often overlapping, </a:t>
            </a:r>
            <a:br>
              <a:rPr lang="en-GB" dirty="0"/>
            </a:br>
            <a:r>
              <a:rPr lang="en-GB" dirty="0"/>
              <a:t>roles in airway remodelling in asthma</a:t>
            </a:r>
            <a:r>
              <a:rPr lang="en-GB" baseline="30000" dirty="0"/>
              <a:t>1–5</a:t>
            </a:r>
            <a:endParaRPr lang="en-GB" dirty="0"/>
          </a:p>
        </p:txBody>
      </p:sp>
      <p:sp>
        <p:nvSpPr>
          <p:cNvPr id="5" name="Content Placeholder 4">
            <a:extLst>
              <a:ext uri="{FF2B5EF4-FFF2-40B4-BE49-F238E27FC236}">
                <a16:creationId xmlns:a16="http://schemas.microsoft.com/office/drawing/2014/main" id="{D4CF6A06-2A91-7D4E-0A3C-BDA8CDADDD1D}"/>
              </a:ext>
            </a:extLst>
          </p:cNvPr>
          <p:cNvSpPr>
            <a:spLocks noGrp="1"/>
          </p:cNvSpPr>
          <p:nvPr>
            <p:ph sz="quarter" idx="13"/>
          </p:nvPr>
        </p:nvSpPr>
        <p:spPr/>
        <p:txBody>
          <a:bodyPr/>
          <a:lstStyle/>
          <a:p>
            <a:r>
              <a:rPr lang="en-GB" sz="800"/>
              <a:t>Evidence based on in-vitro experimental data</a:t>
            </a:r>
            <a:br>
              <a:rPr lang="en-GB" sz="800"/>
            </a:br>
            <a:r>
              <a:rPr lang="en-GB" sz="800"/>
              <a:t>ECM, extracellular matrix; IL, interleukin; TSLP, thymic stromal lymphopoietin</a:t>
            </a:r>
            <a:br>
              <a:rPr lang="en-GB" sz="800"/>
            </a:br>
            <a:r>
              <a:rPr lang="en-GB" sz="800"/>
              <a:t>1. Gregory LG, et al. Thorax 2013;68:82–90; 2. Xu X, et al. Exp </a:t>
            </a:r>
            <a:r>
              <a:rPr lang="en-GB" sz="800" err="1"/>
              <a:t>Biol</a:t>
            </a:r>
            <a:r>
              <a:rPr lang="en-GB" sz="800"/>
              <a:t> Med (Maywood) 2019;244:770–780; 3. </a:t>
            </a:r>
            <a:r>
              <a:rPr lang="en-GB" sz="800" err="1"/>
              <a:t>Saglani</a:t>
            </a:r>
            <a:r>
              <a:rPr lang="en-GB" sz="800"/>
              <a:t> S, et al. J Allergy Clin Immunol 2013;132:676–685; 4. Guo Z, et al. J Asthma 2014;51:863–869; </a:t>
            </a:r>
            <a:br>
              <a:rPr lang="en-GB" sz="800"/>
            </a:br>
            <a:r>
              <a:rPr lang="en-GB" sz="800"/>
              <a:t>5. Kaur D, et al. Allergy 2015;70:556–567</a:t>
            </a:r>
          </a:p>
        </p:txBody>
      </p:sp>
      <p:sp>
        <p:nvSpPr>
          <p:cNvPr id="94" name="Slide Number Placeholder 5">
            <a:extLst>
              <a:ext uri="{FF2B5EF4-FFF2-40B4-BE49-F238E27FC236}">
                <a16:creationId xmlns:a16="http://schemas.microsoft.com/office/drawing/2014/main" id="{C19A56C7-B7F6-64AD-24BA-548AA2A7A682}"/>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8</a:t>
            </a:fld>
            <a:endParaRPr lang="en-GB" sz="900" b="1"/>
          </a:p>
        </p:txBody>
      </p:sp>
      <p:pic>
        <p:nvPicPr>
          <p:cNvPr id="3" name="Picture 2" descr="A picture containing text, plate, white, slice&#10;&#10;Description automatically generated">
            <a:extLst>
              <a:ext uri="{FF2B5EF4-FFF2-40B4-BE49-F238E27FC236}">
                <a16:creationId xmlns:a16="http://schemas.microsoft.com/office/drawing/2014/main" id="{5AAB32D4-229F-539A-27F4-D31A2D93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00" y="2279561"/>
            <a:ext cx="2520000" cy="2520000"/>
          </a:xfrm>
          <a:prstGeom prst="rect">
            <a:avLst/>
          </a:prstGeom>
        </p:spPr>
      </p:pic>
      <p:sp>
        <p:nvSpPr>
          <p:cNvPr id="19" name="Rectangle: Rounded Corners 18">
            <a:extLst>
              <a:ext uri="{FF2B5EF4-FFF2-40B4-BE49-F238E27FC236}">
                <a16:creationId xmlns:a16="http://schemas.microsoft.com/office/drawing/2014/main" id="{58A392DE-5C7A-3D86-BE21-689EE44AA7B0}"/>
              </a:ext>
            </a:extLst>
          </p:cNvPr>
          <p:cNvSpPr/>
          <p:nvPr/>
        </p:nvSpPr>
        <p:spPr>
          <a:xfrm>
            <a:off x="6520060" y="4983981"/>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IL-25 promotes the proliferation of lung fibroblasts</a:t>
            </a:r>
            <a:r>
              <a:rPr lang="en-GB" sz="1200" baseline="30000" dirty="0">
                <a:solidFill>
                  <a:sysClr val="windowText" lastClr="000000"/>
                </a:solidFill>
                <a:latin typeface="Calibri" panose="020F0502020204030204"/>
              </a:rPr>
              <a:t>2</a:t>
            </a:r>
          </a:p>
        </p:txBody>
      </p:sp>
      <p:sp>
        <p:nvSpPr>
          <p:cNvPr id="21" name="Rectangle: Rounded Corners 20">
            <a:extLst>
              <a:ext uri="{FF2B5EF4-FFF2-40B4-BE49-F238E27FC236}">
                <a16:creationId xmlns:a16="http://schemas.microsoft.com/office/drawing/2014/main" id="{6F1B33EA-617F-F2A9-6604-1660ABEC495F}"/>
              </a:ext>
            </a:extLst>
          </p:cNvPr>
          <p:cNvSpPr/>
          <p:nvPr/>
        </p:nvSpPr>
        <p:spPr>
          <a:xfrm>
            <a:off x="7318003" y="2031409"/>
            <a:ext cx="2531263" cy="663407"/>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IL-33 promotes the expression of </a:t>
            </a:r>
            <a:br>
              <a:rPr lang="en-GB" sz="1200" dirty="0">
                <a:solidFill>
                  <a:sysClr val="windowText" lastClr="000000"/>
                </a:solidFill>
                <a:latin typeface="Calibri" panose="020F0502020204030204"/>
              </a:rPr>
            </a:br>
            <a:r>
              <a:rPr lang="en-GB" sz="1200" dirty="0">
                <a:solidFill>
                  <a:sysClr val="windowText" lastClr="000000"/>
                </a:solidFill>
                <a:latin typeface="Calibri" panose="020F0502020204030204"/>
              </a:rPr>
              <a:t>ECM components collagen and fibronectin 1 by lung fibroblasts</a:t>
            </a:r>
            <a:r>
              <a:rPr lang="en-GB" sz="1200" baseline="30000" dirty="0">
                <a:solidFill>
                  <a:sysClr val="windowText" lastClr="000000"/>
                </a:solidFill>
                <a:latin typeface="Calibri" panose="020F0502020204030204"/>
              </a:rPr>
              <a:t>3,4</a:t>
            </a:r>
            <a:endParaRPr lang="en-GB" sz="1200" strike="sngStrike" baseline="30000" dirty="0">
              <a:solidFill>
                <a:sysClr val="windowText" lastClr="000000"/>
              </a:solidFill>
              <a:latin typeface="Calibri" panose="020F0502020204030204"/>
            </a:endParaRPr>
          </a:p>
        </p:txBody>
      </p:sp>
      <p:sp>
        <p:nvSpPr>
          <p:cNvPr id="22" name="Rectangle: Rounded Corners 21">
            <a:extLst>
              <a:ext uri="{FF2B5EF4-FFF2-40B4-BE49-F238E27FC236}">
                <a16:creationId xmlns:a16="http://schemas.microsoft.com/office/drawing/2014/main" id="{BADE3F08-10F2-6530-2AAA-79019D522323}"/>
              </a:ext>
            </a:extLst>
          </p:cNvPr>
          <p:cNvSpPr/>
          <p:nvPr/>
        </p:nvSpPr>
        <p:spPr>
          <a:xfrm>
            <a:off x="7648416" y="3018471"/>
            <a:ext cx="2425982" cy="663407"/>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ysClr val="windowText" lastClr="000000"/>
                </a:solidFill>
                <a:latin typeface="Calibri" panose="020F0502020204030204"/>
              </a:rPr>
              <a:t>IL-33 directs airway smooth </a:t>
            </a:r>
          </a:p>
          <a:p>
            <a:pPr algn="ctr"/>
            <a:r>
              <a:rPr lang="en-GB" sz="1200">
                <a:solidFill>
                  <a:sysClr val="windowText" lastClr="000000"/>
                </a:solidFill>
                <a:latin typeface="Calibri" panose="020F0502020204030204"/>
              </a:rPr>
              <a:t>muscle wound repair</a:t>
            </a:r>
            <a:r>
              <a:rPr lang="en-GB" sz="1200" baseline="30000">
                <a:solidFill>
                  <a:sysClr val="windowText" lastClr="000000"/>
                </a:solidFill>
                <a:latin typeface="Calibri" panose="020F0502020204030204"/>
              </a:rPr>
              <a:t>5</a:t>
            </a:r>
            <a:endParaRPr lang="en-GB" sz="1200" strike="sngStrike" baseline="30000">
              <a:solidFill>
                <a:sysClr val="windowText" lastClr="000000"/>
              </a:solidFill>
              <a:latin typeface="Calibri" panose="020F0502020204030204"/>
            </a:endParaRPr>
          </a:p>
        </p:txBody>
      </p:sp>
      <p:sp>
        <p:nvSpPr>
          <p:cNvPr id="23" name="Oval 22">
            <a:extLst>
              <a:ext uri="{FF2B5EF4-FFF2-40B4-BE49-F238E27FC236}">
                <a16:creationId xmlns:a16="http://schemas.microsoft.com/office/drawing/2014/main" id="{69D253B1-978F-C1E4-9208-ED6424EC6576}"/>
              </a:ext>
            </a:extLst>
          </p:cNvPr>
          <p:cNvSpPr/>
          <p:nvPr/>
        </p:nvSpPr>
        <p:spPr>
          <a:xfrm rot="16200000" flipH="1">
            <a:off x="7086614" y="3267643"/>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24" name="Rectangle: Rounded Corners 16">
            <a:extLst>
              <a:ext uri="{FF2B5EF4-FFF2-40B4-BE49-F238E27FC236}">
                <a16:creationId xmlns:a16="http://schemas.microsoft.com/office/drawing/2014/main" id="{A4C9CE71-F10E-0D8C-0328-F75D8FEA71E6}"/>
              </a:ext>
            </a:extLst>
          </p:cNvPr>
          <p:cNvSpPr/>
          <p:nvPr/>
        </p:nvSpPr>
        <p:spPr>
          <a:xfrm rot="16200000" flipH="1">
            <a:off x="7427227" y="3172356"/>
            <a:ext cx="45719" cy="39666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25" name="Connector: Elbow 24">
            <a:extLst>
              <a:ext uri="{FF2B5EF4-FFF2-40B4-BE49-F238E27FC236}">
                <a16:creationId xmlns:a16="http://schemas.microsoft.com/office/drawing/2014/main" id="{7F3E2B9F-ED0F-7FAD-C288-2ADB56578569}"/>
              </a:ext>
            </a:extLst>
          </p:cNvPr>
          <p:cNvCxnSpPr>
            <a:cxnSpLocks/>
          </p:cNvCxnSpPr>
          <p:nvPr/>
        </p:nvCxnSpPr>
        <p:spPr>
          <a:xfrm flipV="1">
            <a:off x="6517155" y="2343175"/>
            <a:ext cx="798672" cy="36641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D2D0B3A-FED3-6259-124E-48505D9FDDDC}"/>
              </a:ext>
            </a:extLst>
          </p:cNvPr>
          <p:cNvSpPr/>
          <p:nvPr/>
        </p:nvSpPr>
        <p:spPr>
          <a:xfrm>
            <a:off x="3175782" y="4986523"/>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ysClr val="windowText" lastClr="000000"/>
                </a:solidFill>
                <a:latin typeface="Calibri" panose="020F0502020204030204"/>
              </a:rPr>
              <a:t>IL-25 drives collagen secretion by lung fibroblasts</a:t>
            </a:r>
            <a:r>
              <a:rPr lang="en-GB" sz="1200" baseline="30000">
                <a:solidFill>
                  <a:sysClr val="windowText" lastClr="000000"/>
                </a:solidFill>
                <a:latin typeface="Calibri" panose="020F0502020204030204"/>
              </a:rPr>
              <a:t>1</a:t>
            </a:r>
          </a:p>
        </p:txBody>
      </p:sp>
      <p:cxnSp>
        <p:nvCxnSpPr>
          <p:cNvPr id="29" name="Connector: Elbow 28">
            <a:extLst>
              <a:ext uri="{FF2B5EF4-FFF2-40B4-BE49-F238E27FC236}">
                <a16:creationId xmlns:a16="http://schemas.microsoft.com/office/drawing/2014/main" id="{154C60B0-A960-3712-6A78-8A03569D2CBE}"/>
              </a:ext>
            </a:extLst>
          </p:cNvPr>
          <p:cNvCxnSpPr>
            <a:cxnSpLocks/>
            <a:stCxn id="26" idx="0"/>
            <a:endCxn id="30" idx="0"/>
          </p:cNvCxnSpPr>
          <p:nvPr/>
        </p:nvCxnSpPr>
        <p:spPr>
          <a:xfrm rot="5400000" flipH="1" flipV="1">
            <a:off x="4852174" y="3938370"/>
            <a:ext cx="584752" cy="15115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B3874D13-0A44-B080-6F61-204E8185531E}"/>
              </a:ext>
            </a:extLst>
          </p:cNvPr>
          <p:cNvSpPr/>
          <p:nvPr/>
        </p:nvSpPr>
        <p:spPr>
          <a:xfrm rot="16200000" flipH="1">
            <a:off x="5904925" y="4319240"/>
            <a:ext cx="155868"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31" name="Oval 30">
            <a:extLst>
              <a:ext uri="{FF2B5EF4-FFF2-40B4-BE49-F238E27FC236}">
                <a16:creationId xmlns:a16="http://schemas.microsoft.com/office/drawing/2014/main" id="{EAAEC5A9-A733-F693-081E-90FE23FFCE9A}"/>
              </a:ext>
            </a:extLst>
          </p:cNvPr>
          <p:cNvSpPr/>
          <p:nvPr/>
        </p:nvSpPr>
        <p:spPr>
          <a:xfrm rot="16200000" flipH="1">
            <a:off x="6352093" y="2627058"/>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86935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B719D-3D40-46BD-A07B-C0AB56E39072}"/>
              </a:ext>
            </a:extLst>
          </p:cNvPr>
          <p:cNvSpPr>
            <a:spLocks noGrp="1"/>
          </p:cNvSpPr>
          <p:nvPr>
            <p:ph type="title"/>
          </p:nvPr>
        </p:nvSpPr>
        <p:spPr/>
        <p:txBody>
          <a:bodyPr/>
          <a:lstStyle/>
          <a:p>
            <a:r>
              <a:rPr lang="en-GB" dirty="0"/>
              <a:t>Evidence for IL-33 in airway remodelling</a:t>
            </a:r>
            <a:r>
              <a:rPr lang="en-GB" baseline="30000" dirty="0"/>
              <a:t>1–3</a:t>
            </a:r>
          </a:p>
        </p:txBody>
      </p:sp>
      <p:sp>
        <p:nvSpPr>
          <p:cNvPr id="2" name="Content Placeholder 1">
            <a:extLst>
              <a:ext uri="{FF2B5EF4-FFF2-40B4-BE49-F238E27FC236}">
                <a16:creationId xmlns:a16="http://schemas.microsoft.com/office/drawing/2014/main" id="{DCBEA4F0-804A-9DA1-25D8-B98C19797BD7}"/>
              </a:ext>
            </a:extLst>
          </p:cNvPr>
          <p:cNvSpPr>
            <a:spLocks noGrp="1"/>
          </p:cNvSpPr>
          <p:nvPr>
            <p:ph sz="quarter" idx="13"/>
          </p:nvPr>
        </p:nvSpPr>
        <p:spPr/>
        <p:txBody>
          <a:bodyPr/>
          <a:lstStyle/>
          <a:p>
            <a:r>
              <a:rPr lang="en-GB" sz="800" dirty="0"/>
              <a:t>Figures adapted from Guo Z, et al. J Asthma 2014;51:863–869 and Kaur D, et al. Allergy 2015;70:556–567</a:t>
            </a:r>
            <a:br>
              <a:rPr lang="en-GB" sz="800" dirty="0"/>
            </a:br>
            <a:r>
              <a:rPr lang="en-GB" sz="800" dirty="0"/>
              <a:t>*P&lt;0.05 vs controls; </a:t>
            </a:r>
            <a:r>
              <a:rPr lang="en-GB" sz="800" baseline="30000" dirty="0"/>
              <a:t>†</a:t>
            </a:r>
            <a:r>
              <a:rPr lang="en-GB" sz="800" dirty="0"/>
              <a:t>P&lt;0.01 vs controls</a:t>
            </a:r>
            <a:br>
              <a:rPr lang="en-GB" sz="800" dirty="0"/>
            </a:br>
            <a:r>
              <a:rPr lang="en-GB" sz="800" dirty="0"/>
              <a:t>IL, interleukin</a:t>
            </a:r>
            <a:br>
              <a:rPr lang="en-GB" sz="800" dirty="0"/>
            </a:br>
            <a:r>
              <a:rPr lang="en-GB" sz="800" dirty="0"/>
              <a:t>1. Guo Z, et al. J Asthma 2014;51:863–869; 2. </a:t>
            </a:r>
            <a:r>
              <a:rPr lang="en-GB" sz="800" dirty="0" err="1"/>
              <a:t>Saglani</a:t>
            </a:r>
            <a:r>
              <a:rPr lang="en-GB" sz="800" dirty="0"/>
              <a:t> S, et al. J Allergy Clin Immunol 2013;132:676–685</a:t>
            </a:r>
            <a:r>
              <a:rPr lang="en-GB" sz="800" dirty="0">
                <a:latin typeface="Calibri" panose="020F0502020204030204"/>
              </a:rPr>
              <a:t>;</a:t>
            </a:r>
            <a:r>
              <a:rPr lang="en-GB" sz="800" dirty="0"/>
              <a:t> 3. Kaur D, et al. Allergy 2015;70:556–567</a:t>
            </a:r>
          </a:p>
        </p:txBody>
      </p:sp>
      <p:sp>
        <p:nvSpPr>
          <p:cNvPr id="74" name="Slide Number Placeholder 5">
            <a:extLst>
              <a:ext uri="{FF2B5EF4-FFF2-40B4-BE49-F238E27FC236}">
                <a16:creationId xmlns:a16="http://schemas.microsoft.com/office/drawing/2014/main" id="{0F9C9A97-BD26-4E25-81BC-5A6ED867AE69}"/>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9</a:t>
            </a:fld>
            <a:endParaRPr lang="en-GB" sz="900" b="1"/>
          </a:p>
        </p:txBody>
      </p:sp>
      <p:grpSp>
        <p:nvGrpSpPr>
          <p:cNvPr id="4" name="Group 3">
            <a:extLst>
              <a:ext uri="{FF2B5EF4-FFF2-40B4-BE49-F238E27FC236}">
                <a16:creationId xmlns:a16="http://schemas.microsoft.com/office/drawing/2014/main" id="{D8D054E0-7AAD-6EDE-5DCC-E61929372457}"/>
              </a:ext>
            </a:extLst>
          </p:cNvPr>
          <p:cNvGrpSpPr/>
          <p:nvPr/>
        </p:nvGrpSpPr>
        <p:grpSpPr>
          <a:xfrm>
            <a:off x="550862" y="1395302"/>
            <a:ext cx="11090276" cy="4499486"/>
            <a:chOff x="611390" y="1395302"/>
            <a:chExt cx="11090276" cy="4499486"/>
          </a:xfrm>
        </p:grpSpPr>
        <p:sp>
          <p:nvSpPr>
            <p:cNvPr id="8" name="Text Placeholder 2">
              <a:extLst>
                <a:ext uri="{FF2B5EF4-FFF2-40B4-BE49-F238E27FC236}">
                  <a16:creationId xmlns:a16="http://schemas.microsoft.com/office/drawing/2014/main" id="{4919E1B7-2D99-6615-5F29-4CF4292DADC9}"/>
                </a:ext>
              </a:extLst>
            </p:cNvPr>
            <p:cNvSpPr txBox="1">
              <a:spLocks/>
            </p:cNvSpPr>
            <p:nvPr/>
          </p:nvSpPr>
          <p:spPr>
            <a:xfrm>
              <a:off x="611390" y="1395303"/>
              <a:ext cx="5478563" cy="756000"/>
            </a:xfrm>
            <a:prstGeom prst="rect">
              <a:avLst/>
            </a:prstGeom>
            <a:solidFill>
              <a:schemeClr val="bg2"/>
            </a:solidFill>
            <a:ln w="19050">
              <a:solidFill>
                <a:schemeClr val="bg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2B28"/>
                </a:buClr>
                <a:buSzTx/>
                <a:buFontTx/>
                <a:buNone/>
                <a:tabLst/>
                <a:defRPr/>
              </a:pPr>
              <a:r>
                <a:rPr kumimoji="0" lang="en-GB" sz="1600" b="1" i="0" u="none" strike="noStrike" kern="1200" cap="none" spc="0" normalizeH="0" baseline="0" dirty="0">
                  <a:ln>
                    <a:noFill/>
                  </a:ln>
                  <a:solidFill>
                    <a:srgbClr val="FFFFFF"/>
                  </a:solidFill>
                  <a:effectLst/>
                  <a:uLnTx/>
                  <a:uFillTx/>
                  <a:latin typeface="Calibri"/>
                  <a:ea typeface="+mn-ea"/>
                  <a:cs typeface="Arial" panose="020B0604020202020204" pitchFamily="34" charset="0"/>
                </a:rPr>
                <a:t>In human </a:t>
              </a: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lung fibroblasts, IL-33 increased expression of fibronectin 1 and type I collagen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lang="en-GB" sz="1600" b="1" kern="0" baseline="30000" dirty="0">
                  <a:solidFill>
                    <a:srgbClr val="FEFFFE"/>
                  </a:solidFill>
                  <a:latin typeface="Calibri"/>
                  <a:cs typeface="Arial" panose="020B0604020202020204" pitchFamily="34" charset="0"/>
                </a:rPr>
                <a:t>1,2</a:t>
              </a:r>
              <a:endParaRPr kumimoji="0" lang="en-GB" sz="1600" b="1" i="0" u="none" strike="noStrike" kern="1200" cap="none" spc="0" normalizeH="0" baseline="30000" dirty="0">
                <a:ln>
                  <a:noFill/>
                </a:ln>
                <a:solidFill>
                  <a:srgbClr val="FFFFFF"/>
                </a:solidFill>
                <a:effectLst/>
                <a:uLnTx/>
                <a:uFillTx/>
                <a:latin typeface="Calibri"/>
                <a:ea typeface="+mn-ea"/>
                <a:cs typeface="Arial" panose="020B0604020202020204" pitchFamily="34" charset="0"/>
              </a:endParaRPr>
            </a:p>
          </p:txBody>
        </p:sp>
        <p:sp>
          <p:nvSpPr>
            <p:cNvPr id="674" name="Rectangle 673">
              <a:extLst>
                <a:ext uri="{FF2B5EF4-FFF2-40B4-BE49-F238E27FC236}">
                  <a16:creationId xmlns:a16="http://schemas.microsoft.com/office/drawing/2014/main" id="{E074B1A9-F4E7-0ABD-E421-B419530ECC1F}"/>
                </a:ext>
              </a:extLst>
            </p:cNvPr>
            <p:cNvSpPr/>
            <p:nvPr/>
          </p:nvSpPr>
          <p:spPr>
            <a:xfrm>
              <a:off x="611390" y="1395302"/>
              <a:ext cx="5477763" cy="449948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5" name="Group 674">
              <a:extLst>
                <a:ext uri="{FF2B5EF4-FFF2-40B4-BE49-F238E27FC236}">
                  <a16:creationId xmlns:a16="http://schemas.microsoft.com/office/drawing/2014/main" id="{DAB3EB4B-51DE-3B69-66AC-406C8DAD6D15}"/>
                </a:ext>
              </a:extLst>
            </p:cNvPr>
            <p:cNvGrpSpPr>
              <a:grpSpLocks noChangeAspect="1"/>
            </p:cNvGrpSpPr>
            <p:nvPr/>
          </p:nvGrpSpPr>
          <p:grpSpPr>
            <a:xfrm>
              <a:off x="1094081" y="2365363"/>
              <a:ext cx="4320000" cy="3376109"/>
              <a:chOff x="4460438" y="3036365"/>
              <a:chExt cx="3250073" cy="2539959"/>
            </a:xfrm>
          </p:grpSpPr>
          <p:grpSp>
            <p:nvGrpSpPr>
              <p:cNvPr id="676" name="Group 675">
                <a:extLst>
                  <a:ext uri="{FF2B5EF4-FFF2-40B4-BE49-F238E27FC236}">
                    <a16:creationId xmlns:a16="http://schemas.microsoft.com/office/drawing/2014/main" id="{8D3BF605-B7E7-4BD0-C234-7A7F210FD377}"/>
                  </a:ext>
                </a:extLst>
              </p:cNvPr>
              <p:cNvGrpSpPr/>
              <p:nvPr/>
            </p:nvGrpSpPr>
            <p:grpSpPr>
              <a:xfrm>
                <a:off x="5769061" y="4603620"/>
                <a:ext cx="123536" cy="203461"/>
                <a:chOff x="8313004" y="3579184"/>
                <a:chExt cx="197550" cy="228993"/>
              </a:xfrm>
            </p:grpSpPr>
            <p:cxnSp>
              <p:nvCxnSpPr>
                <p:cNvPr id="730" name="Straight Connector 729">
                  <a:extLst>
                    <a:ext uri="{FF2B5EF4-FFF2-40B4-BE49-F238E27FC236}">
                      <a16:creationId xmlns:a16="http://schemas.microsoft.com/office/drawing/2014/main" id="{4B9956CE-2CBE-78BD-5168-309B4B4DA474}"/>
                    </a:ext>
                  </a:extLst>
                </p:cNvPr>
                <p:cNvCxnSpPr>
                  <a:cxnSpLocks/>
                </p:cNvCxnSpPr>
                <p:nvPr/>
              </p:nvCxnSpPr>
              <p:spPr>
                <a:xfrm>
                  <a:off x="8414621" y="3581400"/>
                  <a:ext cx="0" cy="2267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2A4FE9EA-181C-B83B-D7B2-C1E19CAE8610}"/>
                    </a:ext>
                  </a:extLst>
                </p:cNvPr>
                <p:cNvCxnSpPr>
                  <a:cxnSpLocks/>
                </p:cNvCxnSpPr>
                <p:nvPr/>
              </p:nvCxnSpPr>
              <p:spPr>
                <a:xfrm rot="5400000">
                  <a:off x="8411779" y="3480409"/>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77" name="Straight Connector 676">
                <a:extLst>
                  <a:ext uri="{FF2B5EF4-FFF2-40B4-BE49-F238E27FC236}">
                    <a16:creationId xmlns:a16="http://schemas.microsoft.com/office/drawing/2014/main" id="{28D02A5A-1FB4-D333-17AE-E5246F043F95}"/>
                  </a:ext>
                </a:extLst>
              </p:cNvPr>
              <p:cNvCxnSpPr>
                <a:cxnSpLocks/>
              </p:cNvCxnSpPr>
              <p:nvPr/>
            </p:nvCxnSpPr>
            <p:spPr>
              <a:xfrm>
                <a:off x="7027060" y="3578893"/>
                <a:ext cx="0" cy="338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C5016A15-532C-ED2F-6BAC-35F900A26B9F}"/>
                  </a:ext>
                </a:extLst>
              </p:cNvPr>
              <p:cNvCxnSpPr>
                <a:cxnSpLocks/>
              </p:cNvCxnSpPr>
              <p:nvPr/>
            </p:nvCxnSpPr>
            <p:spPr>
              <a:xfrm rot="5400000">
                <a:off x="7026141" y="3515651"/>
                <a:ext cx="0" cy="1235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0E616275-183A-6E81-20E4-E518811E6F31}"/>
                  </a:ext>
                </a:extLst>
              </p:cNvPr>
              <p:cNvCxnSpPr>
                <a:cxnSpLocks/>
              </p:cNvCxnSpPr>
              <p:nvPr/>
            </p:nvCxnSpPr>
            <p:spPr>
              <a:xfrm>
                <a:off x="7222131" y="3906410"/>
                <a:ext cx="0" cy="812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9E4AEA60-6715-F200-A60D-22B0DEF5230E}"/>
                  </a:ext>
                </a:extLst>
              </p:cNvPr>
              <p:cNvCxnSpPr>
                <a:cxnSpLocks/>
              </p:cNvCxnSpPr>
              <p:nvPr/>
            </p:nvCxnSpPr>
            <p:spPr>
              <a:xfrm rot="5400000">
                <a:off x="7222797" y="3843325"/>
                <a:ext cx="0" cy="1235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1" name="Group 680">
                <a:extLst>
                  <a:ext uri="{FF2B5EF4-FFF2-40B4-BE49-F238E27FC236}">
                    <a16:creationId xmlns:a16="http://schemas.microsoft.com/office/drawing/2014/main" id="{601F6467-EC51-BB77-8E65-68E5B943A764}"/>
                  </a:ext>
                </a:extLst>
              </p:cNvPr>
              <p:cNvGrpSpPr/>
              <p:nvPr/>
            </p:nvGrpSpPr>
            <p:grpSpPr>
              <a:xfrm>
                <a:off x="6356006" y="4386774"/>
                <a:ext cx="123536" cy="206772"/>
                <a:chOff x="9267333" y="3179613"/>
                <a:chExt cx="197550" cy="130700"/>
              </a:xfrm>
            </p:grpSpPr>
            <p:cxnSp>
              <p:nvCxnSpPr>
                <p:cNvPr id="728" name="Straight Connector 727">
                  <a:extLst>
                    <a:ext uri="{FF2B5EF4-FFF2-40B4-BE49-F238E27FC236}">
                      <a16:creationId xmlns:a16="http://schemas.microsoft.com/office/drawing/2014/main" id="{4D60511F-26CD-2ACA-B115-945EC1C05680}"/>
                    </a:ext>
                  </a:extLst>
                </p:cNvPr>
                <p:cNvCxnSpPr/>
                <p:nvPr/>
              </p:nvCxnSpPr>
              <p:spPr>
                <a:xfrm>
                  <a:off x="9366204" y="3180948"/>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13146621-05F4-75B1-97D2-F0B8637D2C82}"/>
                    </a:ext>
                  </a:extLst>
                </p:cNvPr>
                <p:cNvCxnSpPr>
                  <a:cxnSpLocks/>
                </p:cNvCxnSpPr>
                <p:nvPr/>
              </p:nvCxnSpPr>
              <p:spPr>
                <a:xfrm rot="5400000">
                  <a:off x="9366108" y="3080838"/>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2" name="Group 681">
                <a:extLst>
                  <a:ext uri="{FF2B5EF4-FFF2-40B4-BE49-F238E27FC236}">
                    <a16:creationId xmlns:a16="http://schemas.microsoft.com/office/drawing/2014/main" id="{6115472C-4F3B-35B7-4CB4-B8E3A3ECC9FB}"/>
                  </a:ext>
                </a:extLst>
              </p:cNvPr>
              <p:cNvGrpSpPr/>
              <p:nvPr/>
            </p:nvGrpSpPr>
            <p:grpSpPr>
              <a:xfrm>
                <a:off x="5197975" y="4838450"/>
                <a:ext cx="123536" cy="134098"/>
                <a:chOff x="7417247" y="4176858"/>
                <a:chExt cx="197550" cy="150926"/>
              </a:xfrm>
            </p:grpSpPr>
            <p:cxnSp>
              <p:nvCxnSpPr>
                <p:cNvPr id="726" name="Straight Connector 725">
                  <a:extLst>
                    <a:ext uri="{FF2B5EF4-FFF2-40B4-BE49-F238E27FC236}">
                      <a16:creationId xmlns:a16="http://schemas.microsoft.com/office/drawing/2014/main" id="{A7683F17-AF65-32C8-00C1-3B1A6618EBDB}"/>
                    </a:ext>
                  </a:extLst>
                </p:cNvPr>
                <p:cNvCxnSpPr/>
                <p:nvPr/>
              </p:nvCxnSpPr>
              <p:spPr>
                <a:xfrm>
                  <a:off x="7516022" y="4176858"/>
                  <a:ext cx="0" cy="150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CA472701-A557-0B3A-DC1E-39584F178A74}"/>
                    </a:ext>
                  </a:extLst>
                </p:cNvPr>
                <p:cNvCxnSpPr>
                  <a:cxnSpLocks/>
                </p:cNvCxnSpPr>
                <p:nvPr/>
              </p:nvCxnSpPr>
              <p:spPr>
                <a:xfrm rot="5400000">
                  <a:off x="7516022" y="4078451"/>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3" name="TextBox 682">
                <a:extLst>
                  <a:ext uri="{FF2B5EF4-FFF2-40B4-BE49-F238E27FC236}">
                    <a16:creationId xmlns:a16="http://schemas.microsoft.com/office/drawing/2014/main" id="{134C27EB-FA64-142E-B46B-B3A7AC82036F}"/>
                  </a:ext>
                </a:extLst>
              </p:cNvPr>
              <p:cNvSpPr txBox="1"/>
              <p:nvPr/>
            </p:nvSpPr>
            <p:spPr>
              <a:xfrm>
                <a:off x="5185020" y="5231560"/>
                <a:ext cx="329465" cy="185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00" b="0" i="0" u="none" strike="noStrike" kern="1200" cap="none" spc="0" normalizeH="0" baseline="0">
                    <a:ln>
                      <a:noFill/>
                    </a:ln>
                    <a:effectLst/>
                    <a:uLnTx/>
                    <a:uFillTx/>
                    <a:cs typeface="Arial" panose="020B0604020202020204" pitchFamily="34" charset="0"/>
                  </a:rPr>
                  <a:t>–</a:t>
                </a:r>
              </a:p>
            </p:txBody>
          </p:sp>
          <p:cxnSp>
            <p:nvCxnSpPr>
              <p:cNvPr id="684" name="Straight Connector 683">
                <a:extLst>
                  <a:ext uri="{FF2B5EF4-FFF2-40B4-BE49-F238E27FC236}">
                    <a16:creationId xmlns:a16="http://schemas.microsoft.com/office/drawing/2014/main" id="{88E6CC3B-1744-6316-7CDF-4AD0388153AE}"/>
                  </a:ext>
                </a:extLst>
              </p:cNvPr>
              <p:cNvCxnSpPr/>
              <p:nvPr/>
            </p:nvCxnSpPr>
            <p:spPr>
              <a:xfrm>
                <a:off x="5348756" y="5207530"/>
                <a:ext cx="0" cy="67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DFCB15C-F4D4-CE26-9E00-E7E4B42D1A78}"/>
                  </a:ext>
                </a:extLst>
              </p:cNvPr>
              <p:cNvCxnSpPr/>
              <p:nvPr/>
            </p:nvCxnSpPr>
            <p:spPr>
              <a:xfrm>
                <a:off x="5932643" y="5207530"/>
                <a:ext cx="0" cy="67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5EA2FE99-D4C0-53B6-A7B7-22C1EE401BE1}"/>
                  </a:ext>
                </a:extLst>
              </p:cNvPr>
              <p:cNvCxnSpPr/>
              <p:nvPr/>
            </p:nvCxnSpPr>
            <p:spPr>
              <a:xfrm>
                <a:off x="6523621" y="5207530"/>
                <a:ext cx="0" cy="67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147DCE24-B852-F3EE-E0E1-D6601A2EA8E2}"/>
                  </a:ext>
                </a:extLst>
              </p:cNvPr>
              <p:cNvCxnSpPr/>
              <p:nvPr/>
            </p:nvCxnSpPr>
            <p:spPr>
              <a:xfrm>
                <a:off x="7131353" y="5207530"/>
                <a:ext cx="0" cy="67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D6B25CB2-ED50-7A5C-F86D-0F14D51AC801}"/>
                  </a:ext>
                </a:extLst>
              </p:cNvPr>
              <p:cNvSpPr txBox="1"/>
              <p:nvPr/>
            </p:nvSpPr>
            <p:spPr>
              <a:xfrm>
                <a:off x="4582929" y="3180985"/>
                <a:ext cx="277860" cy="202926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Relative protein level</a:t>
                </a:r>
              </a:p>
            </p:txBody>
          </p:sp>
          <p:grpSp>
            <p:nvGrpSpPr>
              <p:cNvPr id="689" name="Group 688">
                <a:extLst>
                  <a:ext uri="{FF2B5EF4-FFF2-40B4-BE49-F238E27FC236}">
                    <a16:creationId xmlns:a16="http://schemas.microsoft.com/office/drawing/2014/main" id="{35A489D6-4DA9-0376-BFDC-346F65B5A56F}"/>
                  </a:ext>
                </a:extLst>
              </p:cNvPr>
              <p:cNvGrpSpPr/>
              <p:nvPr/>
            </p:nvGrpSpPr>
            <p:grpSpPr>
              <a:xfrm>
                <a:off x="5399134" y="4830895"/>
                <a:ext cx="123536" cy="162095"/>
                <a:chOff x="7738925" y="3949280"/>
                <a:chExt cx="197550" cy="182436"/>
              </a:xfrm>
            </p:grpSpPr>
            <p:cxnSp>
              <p:nvCxnSpPr>
                <p:cNvPr id="724" name="Straight Connector 723">
                  <a:extLst>
                    <a:ext uri="{FF2B5EF4-FFF2-40B4-BE49-F238E27FC236}">
                      <a16:creationId xmlns:a16="http://schemas.microsoft.com/office/drawing/2014/main" id="{3866E90B-BFFD-1C9D-DC68-86F789F0B95B}"/>
                    </a:ext>
                  </a:extLst>
                </p:cNvPr>
                <p:cNvCxnSpPr/>
                <p:nvPr/>
              </p:nvCxnSpPr>
              <p:spPr>
                <a:xfrm>
                  <a:off x="7837700" y="3959229"/>
                  <a:ext cx="0" cy="17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B1DDD6A4-5936-DC5E-444C-9DF67DD38111}"/>
                    </a:ext>
                  </a:extLst>
                </p:cNvPr>
                <p:cNvCxnSpPr>
                  <a:cxnSpLocks/>
                </p:cNvCxnSpPr>
                <p:nvPr/>
              </p:nvCxnSpPr>
              <p:spPr>
                <a:xfrm rot="5400000">
                  <a:off x="7837700" y="3850505"/>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0" name="Straight Connector 689">
                <a:extLst>
                  <a:ext uri="{FF2B5EF4-FFF2-40B4-BE49-F238E27FC236}">
                    <a16:creationId xmlns:a16="http://schemas.microsoft.com/office/drawing/2014/main" id="{D1FABF54-F39B-5395-2822-3421F794FF92}"/>
                  </a:ext>
                </a:extLst>
              </p:cNvPr>
              <p:cNvCxnSpPr>
                <a:cxnSpLocks/>
              </p:cNvCxnSpPr>
              <p:nvPr/>
            </p:nvCxnSpPr>
            <p:spPr>
              <a:xfrm>
                <a:off x="6614663" y="4255620"/>
                <a:ext cx="0" cy="223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1" name="Group 690">
                <a:extLst>
                  <a:ext uri="{FF2B5EF4-FFF2-40B4-BE49-F238E27FC236}">
                    <a16:creationId xmlns:a16="http://schemas.microsoft.com/office/drawing/2014/main" id="{7BE41F7B-CCC3-36B5-4F04-3DCA89F46685}"/>
                  </a:ext>
                </a:extLst>
              </p:cNvPr>
              <p:cNvGrpSpPr/>
              <p:nvPr/>
            </p:nvGrpSpPr>
            <p:grpSpPr>
              <a:xfrm>
                <a:off x="5967712" y="4573918"/>
                <a:ext cx="123536" cy="208885"/>
                <a:chOff x="8660094" y="2978489"/>
                <a:chExt cx="197550" cy="137373"/>
              </a:xfrm>
            </p:grpSpPr>
            <p:cxnSp>
              <p:nvCxnSpPr>
                <p:cNvPr id="722" name="Straight Connector 721">
                  <a:extLst>
                    <a:ext uri="{FF2B5EF4-FFF2-40B4-BE49-F238E27FC236}">
                      <a16:creationId xmlns:a16="http://schemas.microsoft.com/office/drawing/2014/main" id="{88E2736E-3228-340F-F230-BCB5B93352F2}"/>
                    </a:ext>
                  </a:extLst>
                </p:cNvPr>
                <p:cNvCxnSpPr>
                  <a:cxnSpLocks/>
                </p:cNvCxnSpPr>
                <p:nvPr/>
              </p:nvCxnSpPr>
              <p:spPr>
                <a:xfrm>
                  <a:off x="8758869" y="2979812"/>
                  <a:ext cx="0" cy="136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A28E8691-F14C-94B3-45BB-6457D1B9DE91}"/>
                    </a:ext>
                  </a:extLst>
                </p:cNvPr>
                <p:cNvCxnSpPr>
                  <a:cxnSpLocks/>
                </p:cNvCxnSpPr>
                <p:nvPr/>
              </p:nvCxnSpPr>
              <p:spPr>
                <a:xfrm rot="5400000">
                  <a:off x="8758869" y="2879714"/>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2" name="Straight Connector 691">
                <a:extLst>
                  <a:ext uri="{FF2B5EF4-FFF2-40B4-BE49-F238E27FC236}">
                    <a16:creationId xmlns:a16="http://schemas.microsoft.com/office/drawing/2014/main" id="{BB9C1796-42FA-7869-6A7C-99985ACE6D4D}"/>
                  </a:ext>
                </a:extLst>
              </p:cNvPr>
              <p:cNvCxnSpPr>
                <a:cxnSpLocks/>
              </p:cNvCxnSpPr>
              <p:nvPr/>
            </p:nvCxnSpPr>
            <p:spPr>
              <a:xfrm flipH="1">
                <a:off x="6552617" y="4250885"/>
                <a:ext cx="1235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3" name="TextBox 692">
                <a:extLst>
                  <a:ext uri="{FF2B5EF4-FFF2-40B4-BE49-F238E27FC236}">
                    <a16:creationId xmlns:a16="http://schemas.microsoft.com/office/drawing/2014/main" id="{F5B242B0-AF42-32DF-F812-4F951A2DE7AB}"/>
                  </a:ext>
                </a:extLst>
              </p:cNvPr>
              <p:cNvSpPr txBox="1"/>
              <p:nvPr/>
            </p:nvSpPr>
            <p:spPr>
              <a:xfrm>
                <a:off x="5766430" y="5231560"/>
                <a:ext cx="329465" cy="185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00" b="0" i="0" u="none" strike="noStrike" kern="1200" cap="none" spc="0" normalizeH="0" baseline="0">
                    <a:ln>
                      <a:noFill/>
                    </a:ln>
                    <a:effectLst/>
                    <a:uLnTx/>
                    <a:uFillTx/>
                    <a:cs typeface="Arial" panose="020B0604020202020204" pitchFamily="34" charset="0"/>
                  </a:rPr>
                  <a:t>1</a:t>
                </a:r>
              </a:p>
            </p:txBody>
          </p:sp>
          <p:sp>
            <p:nvSpPr>
              <p:cNvPr id="694" name="TextBox 693">
                <a:extLst>
                  <a:ext uri="{FF2B5EF4-FFF2-40B4-BE49-F238E27FC236}">
                    <a16:creationId xmlns:a16="http://schemas.microsoft.com/office/drawing/2014/main" id="{8DCBD1FB-6DB9-5BCD-E0BB-4B0C3E2F1847}"/>
                  </a:ext>
                </a:extLst>
              </p:cNvPr>
              <p:cNvSpPr txBox="1"/>
              <p:nvPr/>
            </p:nvSpPr>
            <p:spPr>
              <a:xfrm>
                <a:off x="6358427" y="5231560"/>
                <a:ext cx="329465" cy="185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00" b="0" i="0" u="none" strike="noStrike" kern="1200" cap="none" spc="0" normalizeH="0" baseline="0">
                    <a:ln>
                      <a:noFill/>
                    </a:ln>
                    <a:effectLst/>
                    <a:uLnTx/>
                    <a:uFillTx/>
                    <a:cs typeface="Arial" panose="020B0604020202020204" pitchFamily="34" charset="0"/>
                  </a:rPr>
                  <a:t>10</a:t>
                </a:r>
              </a:p>
            </p:txBody>
          </p:sp>
          <p:sp>
            <p:nvSpPr>
              <p:cNvPr id="695" name="TextBox 694">
                <a:extLst>
                  <a:ext uri="{FF2B5EF4-FFF2-40B4-BE49-F238E27FC236}">
                    <a16:creationId xmlns:a16="http://schemas.microsoft.com/office/drawing/2014/main" id="{87E68B5D-10D8-3980-31D2-756F774437F2}"/>
                  </a:ext>
                </a:extLst>
              </p:cNvPr>
              <p:cNvSpPr txBox="1"/>
              <p:nvPr/>
            </p:nvSpPr>
            <p:spPr>
              <a:xfrm>
                <a:off x="6937208" y="5231560"/>
                <a:ext cx="413043" cy="185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00" b="0" i="0" u="none" strike="noStrike" kern="1200" cap="none" spc="0" normalizeH="0" baseline="0">
                    <a:ln>
                      <a:noFill/>
                    </a:ln>
                    <a:effectLst/>
                    <a:uLnTx/>
                    <a:uFillTx/>
                    <a:cs typeface="Arial" panose="020B0604020202020204" pitchFamily="34" charset="0"/>
                  </a:rPr>
                  <a:t>100</a:t>
                </a:r>
              </a:p>
            </p:txBody>
          </p:sp>
          <p:cxnSp>
            <p:nvCxnSpPr>
              <p:cNvPr id="696" name="Straight Connector 695">
                <a:extLst>
                  <a:ext uri="{FF2B5EF4-FFF2-40B4-BE49-F238E27FC236}">
                    <a16:creationId xmlns:a16="http://schemas.microsoft.com/office/drawing/2014/main" id="{9DC2B58A-B5FC-956F-5DF0-BE04728EE138}"/>
                  </a:ext>
                </a:extLst>
              </p:cNvPr>
              <p:cNvCxnSpPr>
                <a:cxnSpLocks/>
              </p:cNvCxnSpPr>
              <p:nvPr/>
            </p:nvCxnSpPr>
            <p:spPr>
              <a:xfrm rot="16200000">
                <a:off x="5025972" y="3163314"/>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7B918A3B-5398-2D94-32BE-05AF080CAF9F}"/>
                  </a:ext>
                </a:extLst>
              </p:cNvPr>
              <p:cNvCxnSpPr>
                <a:cxnSpLocks/>
              </p:cNvCxnSpPr>
              <p:nvPr/>
            </p:nvCxnSpPr>
            <p:spPr>
              <a:xfrm rot="16200000">
                <a:off x="5025972" y="4170832"/>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E80E5A7-D093-5223-B02C-33307630AA0A}"/>
                  </a:ext>
                </a:extLst>
              </p:cNvPr>
              <p:cNvCxnSpPr>
                <a:cxnSpLocks/>
              </p:cNvCxnSpPr>
              <p:nvPr/>
            </p:nvCxnSpPr>
            <p:spPr>
              <a:xfrm rot="16200000">
                <a:off x="5025972" y="5184276"/>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9" name="TextBox 698">
                <a:extLst>
                  <a:ext uri="{FF2B5EF4-FFF2-40B4-BE49-F238E27FC236}">
                    <a16:creationId xmlns:a16="http://schemas.microsoft.com/office/drawing/2014/main" id="{9296A808-D528-D7B7-E1D4-9D094103B677}"/>
                  </a:ext>
                </a:extLst>
              </p:cNvPr>
              <p:cNvSpPr txBox="1"/>
              <p:nvPr/>
            </p:nvSpPr>
            <p:spPr>
              <a:xfrm>
                <a:off x="4788085" y="3090033"/>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6</a:t>
                </a:r>
              </a:p>
            </p:txBody>
          </p:sp>
          <p:sp>
            <p:nvSpPr>
              <p:cNvPr id="700" name="TextBox 699">
                <a:extLst>
                  <a:ext uri="{FF2B5EF4-FFF2-40B4-BE49-F238E27FC236}">
                    <a16:creationId xmlns:a16="http://schemas.microsoft.com/office/drawing/2014/main" id="{08D30607-FB46-9115-B9E8-7EFF4283098D}"/>
                  </a:ext>
                </a:extLst>
              </p:cNvPr>
              <p:cNvSpPr txBox="1"/>
              <p:nvPr/>
            </p:nvSpPr>
            <p:spPr>
              <a:xfrm>
                <a:off x="4788085" y="4090896"/>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3</a:t>
                </a:r>
              </a:p>
            </p:txBody>
          </p:sp>
          <p:sp>
            <p:nvSpPr>
              <p:cNvPr id="701" name="TextBox 700">
                <a:extLst>
                  <a:ext uri="{FF2B5EF4-FFF2-40B4-BE49-F238E27FC236}">
                    <a16:creationId xmlns:a16="http://schemas.microsoft.com/office/drawing/2014/main" id="{AFBD7D11-3EE8-F98A-4488-CF1DBD0DF6A6}"/>
                  </a:ext>
                </a:extLst>
              </p:cNvPr>
              <p:cNvSpPr txBox="1"/>
              <p:nvPr/>
            </p:nvSpPr>
            <p:spPr>
              <a:xfrm>
                <a:off x="4788085" y="5099459"/>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0</a:t>
                </a:r>
              </a:p>
            </p:txBody>
          </p:sp>
          <p:sp>
            <p:nvSpPr>
              <p:cNvPr id="702" name="TextBox 701">
                <a:extLst>
                  <a:ext uri="{FF2B5EF4-FFF2-40B4-BE49-F238E27FC236}">
                    <a16:creationId xmlns:a16="http://schemas.microsoft.com/office/drawing/2014/main" id="{71AD2208-DC57-B0D4-ECE6-3A0BF8ACA906}"/>
                  </a:ext>
                </a:extLst>
              </p:cNvPr>
              <p:cNvSpPr txBox="1"/>
              <p:nvPr/>
            </p:nvSpPr>
            <p:spPr>
              <a:xfrm>
                <a:off x="4460438" y="5252153"/>
                <a:ext cx="722222" cy="3241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IL-33</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100" b="1" dirty="0">
                    <a:cs typeface="Arial" panose="020B0604020202020204" pitchFamily="34" charset="0"/>
                  </a:rPr>
                  <a:t>(ng/mL)</a:t>
                </a:r>
                <a:endParaRPr kumimoji="0" lang="en-GB" sz="1100" b="1" i="0" u="none" strike="noStrike" kern="1200" cap="none" spc="0" normalizeH="0" baseline="0" dirty="0">
                  <a:ln>
                    <a:noFill/>
                  </a:ln>
                  <a:effectLst/>
                  <a:uLnTx/>
                  <a:uFillTx/>
                  <a:cs typeface="Arial" panose="020B0604020202020204" pitchFamily="34" charset="0"/>
                </a:endParaRPr>
              </a:p>
            </p:txBody>
          </p:sp>
          <p:sp>
            <p:nvSpPr>
              <p:cNvPr id="703" name="Rectangle 702">
                <a:extLst>
                  <a:ext uri="{FF2B5EF4-FFF2-40B4-BE49-F238E27FC236}">
                    <a16:creationId xmlns:a16="http://schemas.microsoft.com/office/drawing/2014/main" id="{4424A4CD-F142-656B-DC15-33D568EFC005}"/>
                  </a:ext>
                </a:extLst>
              </p:cNvPr>
              <p:cNvSpPr/>
              <p:nvPr/>
            </p:nvSpPr>
            <p:spPr>
              <a:xfrm>
                <a:off x="7136719" y="4050704"/>
                <a:ext cx="175003" cy="1159545"/>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79" name="Rectangle 578">
                <a:extLst>
                  <a:ext uri="{FF2B5EF4-FFF2-40B4-BE49-F238E27FC236}">
                    <a16:creationId xmlns:a16="http://schemas.microsoft.com/office/drawing/2014/main" id="{8CF81122-AC02-F953-7FE7-8C256D93A8D9}"/>
                  </a:ext>
                </a:extLst>
              </p:cNvPr>
              <p:cNvSpPr/>
              <p:nvPr/>
            </p:nvSpPr>
            <p:spPr>
              <a:xfrm>
                <a:off x="5941980" y="4715101"/>
                <a:ext cx="175003" cy="490342"/>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0" name="Rectangle 579">
                <a:extLst>
                  <a:ext uri="{FF2B5EF4-FFF2-40B4-BE49-F238E27FC236}">
                    <a16:creationId xmlns:a16="http://schemas.microsoft.com/office/drawing/2014/main" id="{76F80A57-8A47-4BE4-EC7E-AA7B3D5D32F4}"/>
                  </a:ext>
                </a:extLst>
              </p:cNvPr>
              <p:cNvSpPr/>
              <p:nvPr/>
            </p:nvSpPr>
            <p:spPr>
              <a:xfrm>
                <a:off x="6941620" y="3853754"/>
                <a:ext cx="175003" cy="13492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1" name="Rectangle 580">
                <a:extLst>
                  <a:ext uri="{FF2B5EF4-FFF2-40B4-BE49-F238E27FC236}">
                    <a16:creationId xmlns:a16="http://schemas.microsoft.com/office/drawing/2014/main" id="{CA30D62A-A421-93FB-DFD8-F9F103E58909}"/>
                  </a:ext>
                </a:extLst>
              </p:cNvPr>
              <p:cNvSpPr/>
              <p:nvPr/>
            </p:nvSpPr>
            <p:spPr>
              <a:xfrm>
                <a:off x="5743328" y="4741430"/>
                <a:ext cx="175003" cy="4688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2" name="Rectangle 581">
                <a:extLst>
                  <a:ext uri="{FF2B5EF4-FFF2-40B4-BE49-F238E27FC236}">
                    <a16:creationId xmlns:a16="http://schemas.microsoft.com/office/drawing/2014/main" id="{6E4500FD-3FA0-3842-B506-C62970576560}"/>
                  </a:ext>
                </a:extLst>
              </p:cNvPr>
              <p:cNvSpPr/>
              <p:nvPr/>
            </p:nvSpPr>
            <p:spPr>
              <a:xfrm>
                <a:off x="5172242" y="4874434"/>
                <a:ext cx="175003" cy="3286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3" name="Rectangle 582">
                <a:extLst>
                  <a:ext uri="{FF2B5EF4-FFF2-40B4-BE49-F238E27FC236}">
                    <a16:creationId xmlns:a16="http://schemas.microsoft.com/office/drawing/2014/main" id="{DDACBFEE-3C7C-E60D-5AAA-08CFFCDA681A}"/>
                  </a:ext>
                </a:extLst>
              </p:cNvPr>
              <p:cNvSpPr/>
              <p:nvPr/>
            </p:nvSpPr>
            <p:spPr>
              <a:xfrm>
                <a:off x="6330273" y="4553361"/>
                <a:ext cx="175003" cy="6496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4" name="Rectangle 583">
                <a:extLst>
                  <a:ext uri="{FF2B5EF4-FFF2-40B4-BE49-F238E27FC236}">
                    <a16:creationId xmlns:a16="http://schemas.microsoft.com/office/drawing/2014/main" id="{15DFC5FA-B1DE-C5C2-DD8A-A21AF5A0A989}"/>
                  </a:ext>
                </a:extLst>
              </p:cNvPr>
              <p:cNvSpPr/>
              <p:nvPr/>
            </p:nvSpPr>
            <p:spPr>
              <a:xfrm>
                <a:off x="6536657" y="4369057"/>
                <a:ext cx="175003" cy="836385"/>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670" name="Rectangle 669">
                <a:extLst>
                  <a:ext uri="{FF2B5EF4-FFF2-40B4-BE49-F238E27FC236}">
                    <a16:creationId xmlns:a16="http://schemas.microsoft.com/office/drawing/2014/main" id="{431613C6-8E63-5DE0-081C-FC36386E6AA3}"/>
                  </a:ext>
                </a:extLst>
              </p:cNvPr>
              <p:cNvSpPr/>
              <p:nvPr/>
            </p:nvSpPr>
            <p:spPr>
              <a:xfrm>
                <a:off x="5373401" y="4876837"/>
                <a:ext cx="175003" cy="328606"/>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445" name="TextBox 444">
                <a:extLst>
                  <a:ext uri="{FF2B5EF4-FFF2-40B4-BE49-F238E27FC236}">
                    <a16:creationId xmlns:a16="http://schemas.microsoft.com/office/drawing/2014/main" id="{2C9B86B3-DF4B-C06F-46C3-0EC66C349B67}"/>
                  </a:ext>
                </a:extLst>
              </p:cNvPr>
              <p:cNvSpPr txBox="1"/>
              <p:nvPr/>
            </p:nvSpPr>
            <p:spPr>
              <a:xfrm>
                <a:off x="6252342" y="4200661"/>
                <a:ext cx="329465" cy="254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1600" b="0" i="0" u="none" strike="noStrike" kern="1200" cap="none" spc="0" normalizeH="0">
                  <a:ln>
                    <a:noFill/>
                  </a:ln>
                  <a:effectLst/>
                  <a:uLnTx/>
                  <a:uFillTx/>
                  <a:ea typeface="+mn-ea"/>
                  <a:cs typeface="+mn-cs"/>
                </a:endParaRPr>
              </a:p>
            </p:txBody>
          </p:sp>
          <p:sp>
            <p:nvSpPr>
              <p:cNvPr id="704" name="TextBox 703">
                <a:extLst>
                  <a:ext uri="{FF2B5EF4-FFF2-40B4-BE49-F238E27FC236}">
                    <a16:creationId xmlns:a16="http://schemas.microsoft.com/office/drawing/2014/main" id="{915D52F0-8E03-1663-8D10-46051E7F9E64}"/>
                  </a:ext>
                </a:extLst>
              </p:cNvPr>
              <p:cNvSpPr txBox="1"/>
              <p:nvPr/>
            </p:nvSpPr>
            <p:spPr>
              <a:xfrm>
                <a:off x="6410853" y="4064607"/>
                <a:ext cx="408359" cy="254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600" b="0" i="0" u="none" strike="noStrike" kern="1200" cap="none" spc="0" normalizeH="0" baseline="30000">
                    <a:ln>
                      <a:noFill/>
                    </a:ln>
                    <a:effectLst/>
                    <a:uLnTx/>
                    <a:uFillTx/>
                    <a:ea typeface="+mn-ea"/>
                    <a:cs typeface="+mn-cs"/>
                  </a:rPr>
                  <a:t>†</a:t>
                </a:r>
                <a:endParaRPr kumimoji="0" lang="en-GB" sz="1600" b="0" i="0" u="none" strike="noStrike" kern="1200" cap="none" spc="0" normalizeH="0" baseline="0">
                  <a:ln>
                    <a:noFill/>
                  </a:ln>
                  <a:effectLst/>
                  <a:uLnTx/>
                  <a:uFillTx/>
                  <a:ea typeface="+mn-ea"/>
                  <a:cs typeface="+mn-cs"/>
                </a:endParaRPr>
              </a:p>
            </p:txBody>
          </p:sp>
          <p:sp>
            <p:nvSpPr>
              <p:cNvPr id="705" name="TextBox 704">
                <a:extLst>
                  <a:ext uri="{FF2B5EF4-FFF2-40B4-BE49-F238E27FC236}">
                    <a16:creationId xmlns:a16="http://schemas.microsoft.com/office/drawing/2014/main" id="{B88472E9-5BB3-C0DC-DDC1-C67F48756915}"/>
                  </a:ext>
                </a:extLst>
              </p:cNvPr>
              <p:cNvSpPr txBox="1"/>
              <p:nvPr/>
            </p:nvSpPr>
            <p:spPr>
              <a:xfrm>
                <a:off x="6862209" y="3392684"/>
                <a:ext cx="329465" cy="254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3600" b="0" i="0" u="none" strike="noStrike" kern="1200" cap="none" spc="0" normalizeH="0">
                  <a:ln>
                    <a:noFill/>
                  </a:ln>
                  <a:effectLst/>
                  <a:uLnTx/>
                  <a:uFillTx/>
                  <a:ea typeface="+mn-ea"/>
                  <a:cs typeface="+mn-cs"/>
                </a:endParaRPr>
              </a:p>
            </p:txBody>
          </p:sp>
          <p:sp>
            <p:nvSpPr>
              <p:cNvPr id="706" name="TextBox 705">
                <a:extLst>
                  <a:ext uri="{FF2B5EF4-FFF2-40B4-BE49-F238E27FC236}">
                    <a16:creationId xmlns:a16="http://schemas.microsoft.com/office/drawing/2014/main" id="{3A602298-D17C-E10D-7944-EDBD1A858723}"/>
                  </a:ext>
                </a:extLst>
              </p:cNvPr>
              <p:cNvSpPr txBox="1"/>
              <p:nvPr/>
            </p:nvSpPr>
            <p:spPr>
              <a:xfrm>
                <a:off x="6993669" y="3718261"/>
                <a:ext cx="467601" cy="254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baseline="30000"/>
                  <a:t>†</a:t>
                </a:r>
                <a:endParaRPr kumimoji="0" lang="en-GB" sz="3600" b="0" i="0" u="none" strike="noStrike" kern="1200" cap="none" spc="0" normalizeH="0" baseline="0">
                  <a:ln>
                    <a:noFill/>
                  </a:ln>
                  <a:effectLst/>
                  <a:uLnTx/>
                  <a:uFillTx/>
                  <a:ea typeface="+mn-ea"/>
                  <a:cs typeface="+mn-cs"/>
                </a:endParaRPr>
              </a:p>
            </p:txBody>
          </p:sp>
          <p:sp>
            <p:nvSpPr>
              <p:cNvPr id="707" name="Freeform: Shape 706">
                <a:extLst>
                  <a:ext uri="{FF2B5EF4-FFF2-40B4-BE49-F238E27FC236}">
                    <a16:creationId xmlns:a16="http://schemas.microsoft.com/office/drawing/2014/main" id="{CA8A62C6-2D17-A560-7DD4-F4F2EE7CC7A9}"/>
                  </a:ext>
                </a:extLst>
              </p:cNvPr>
              <p:cNvSpPr/>
              <p:nvPr/>
            </p:nvSpPr>
            <p:spPr>
              <a:xfrm>
                <a:off x="5050771" y="3180985"/>
                <a:ext cx="2361771" cy="2026887"/>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8" name="TextBox 707">
                <a:extLst>
                  <a:ext uri="{FF2B5EF4-FFF2-40B4-BE49-F238E27FC236}">
                    <a16:creationId xmlns:a16="http://schemas.microsoft.com/office/drawing/2014/main" id="{37AB588E-4866-0A5B-E499-01ED2E237406}"/>
                  </a:ext>
                </a:extLst>
              </p:cNvPr>
              <p:cNvSpPr txBox="1"/>
              <p:nvPr/>
            </p:nvSpPr>
            <p:spPr>
              <a:xfrm>
                <a:off x="4788085" y="4771403"/>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1</a:t>
                </a:r>
              </a:p>
            </p:txBody>
          </p:sp>
          <p:sp>
            <p:nvSpPr>
              <p:cNvPr id="709" name="TextBox 708">
                <a:extLst>
                  <a:ext uri="{FF2B5EF4-FFF2-40B4-BE49-F238E27FC236}">
                    <a16:creationId xmlns:a16="http://schemas.microsoft.com/office/drawing/2014/main" id="{954A0334-5E71-39B7-C37A-16430A4F383A}"/>
                  </a:ext>
                </a:extLst>
              </p:cNvPr>
              <p:cNvSpPr txBox="1"/>
              <p:nvPr/>
            </p:nvSpPr>
            <p:spPr>
              <a:xfrm>
                <a:off x="4788085" y="4428710"/>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2</a:t>
                </a:r>
              </a:p>
            </p:txBody>
          </p:sp>
          <p:sp>
            <p:nvSpPr>
              <p:cNvPr id="710" name="TextBox 709">
                <a:extLst>
                  <a:ext uri="{FF2B5EF4-FFF2-40B4-BE49-F238E27FC236}">
                    <a16:creationId xmlns:a16="http://schemas.microsoft.com/office/drawing/2014/main" id="{F36F2484-8312-489C-134B-13EDD52756A9}"/>
                  </a:ext>
                </a:extLst>
              </p:cNvPr>
              <p:cNvSpPr txBox="1"/>
              <p:nvPr/>
            </p:nvSpPr>
            <p:spPr>
              <a:xfrm>
                <a:off x="4788085" y="3757960"/>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4</a:t>
                </a:r>
              </a:p>
            </p:txBody>
          </p:sp>
          <p:sp>
            <p:nvSpPr>
              <p:cNvPr id="711" name="TextBox 710">
                <a:extLst>
                  <a:ext uri="{FF2B5EF4-FFF2-40B4-BE49-F238E27FC236}">
                    <a16:creationId xmlns:a16="http://schemas.microsoft.com/office/drawing/2014/main" id="{94218F7E-63ED-A74A-76CA-6D94CAB3533C}"/>
                  </a:ext>
                </a:extLst>
              </p:cNvPr>
              <p:cNvSpPr txBox="1"/>
              <p:nvPr/>
            </p:nvSpPr>
            <p:spPr>
              <a:xfrm>
                <a:off x="4788085" y="3420146"/>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5</a:t>
                </a:r>
              </a:p>
            </p:txBody>
          </p:sp>
          <p:cxnSp>
            <p:nvCxnSpPr>
              <p:cNvPr id="712" name="Straight Connector 711">
                <a:extLst>
                  <a:ext uri="{FF2B5EF4-FFF2-40B4-BE49-F238E27FC236}">
                    <a16:creationId xmlns:a16="http://schemas.microsoft.com/office/drawing/2014/main" id="{3700DA8C-AAF0-3ABE-997D-8C5FBF996404}"/>
                  </a:ext>
                </a:extLst>
              </p:cNvPr>
              <p:cNvCxnSpPr>
                <a:cxnSpLocks/>
              </p:cNvCxnSpPr>
              <p:nvPr/>
            </p:nvCxnSpPr>
            <p:spPr>
              <a:xfrm rot="16200000">
                <a:off x="5025972" y="3833018"/>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312D9514-F211-B0C8-CC39-077C705F5D5F}"/>
                  </a:ext>
                </a:extLst>
              </p:cNvPr>
              <p:cNvCxnSpPr>
                <a:cxnSpLocks/>
              </p:cNvCxnSpPr>
              <p:nvPr/>
            </p:nvCxnSpPr>
            <p:spPr>
              <a:xfrm rot="16200000">
                <a:off x="5025972" y="3495203"/>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4074AFED-8F04-93D5-AA6C-91B85251293C}"/>
                  </a:ext>
                </a:extLst>
              </p:cNvPr>
              <p:cNvCxnSpPr>
                <a:cxnSpLocks/>
              </p:cNvCxnSpPr>
              <p:nvPr/>
            </p:nvCxnSpPr>
            <p:spPr>
              <a:xfrm rot="16200000">
                <a:off x="5025972" y="4508646"/>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BDD99359-DE01-BEA7-D094-0018AD1E7D16}"/>
                  </a:ext>
                </a:extLst>
              </p:cNvPr>
              <p:cNvCxnSpPr>
                <a:cxnSpLocks/>
              </p:cNvCxnSpPr>
              <p:nvPr/>
            </p:nvCxnSpPr>
            <p:spPr>
              <a:xfrm rot="16200000">
                <a:off x="5025972" y="4846460"/>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6" name="Group 715">
                <a:extLst>
                  <a:ext uri="{FF2B5EF4-FFF2-40B4-BE49-F238E27FC236}">
                    <a16:creationId xmlns:a16="http://schemas.microsoft.com/office/drawing/2014/main" id="{CBEBB2C1-7480-2A9B-FE35-072C2DEEB4B4}"/>
                  </a:ext>
                </a:extLst>
              </p:cNvPr>
              <p:cNvGrpSpPr/>
              <p:nvPr/>
            </p:nvGrpSpPr>
            <p:grpSpPr>
              <a:xfrm>
                <a:off x="5344769" y="3036365"/>
                <a:ext cx="2365742" cy="310373"/>
                <a:chOff x="5453784" y="2934999"/>
                <a:chExt cx="2365742" cy="310373"/>
              </a:xfrm>
            </p:grpSpPr>
            <p:grpSp>
              <p:nvGrpSpPr>
                <p:cNvPr id="717" name="Group 716">
                  <a:extLst>
                    <a:ext uri="{FF2B5EF4-FFF2-40B4-BE49-F238E27FC236}">
                      <a16:creationId xmlns:a16="http://schemas.microsoft.com/office/drawing/2014/main" id="{6B2ACD7E-C754-394E-C93A-E890B5BA4363}"/>
                    </a:ext>
                  </a:extLst>
                </p:cNvPr>
                <p:cNvGrpSpPr/>
                <p:nvPr/>
              </p:nvGrpSpPr>
              <p:grpSpPr>
                <a:xfrm>
                  <a:off x="5453784" y="2944356"/>
                  <a:ext cx="2309726" cy="301016"/>
                  <a:chOff x="8314060" y="2107335"/>
                  <a:chExt cx="3693540" cy="338790"/>
                </a:xfrm>
              </p:grpSpPr>
              <p:sp>
                <p:nvSpPr>
                  <p:cNvPr id="719" name="TextBox 718">
                    <a:extLst>
                      <a:ext uri="{FF2B5EF4-FFF2-40B4-BE49-F238E27FC236}">
                        <a16:creationId xmlns:a16="http://schemas.microsoft.com/office/drawing/2014/main" id="{89E86CC4-479A-7459-2CC5-FB0762076D8E}"/>
                      </a:ext>
                    </a:extLst>
                  </p:cNvPr>
                  <p:cNvSpPr txBox="1"/>
                  <p:nvPr/>
                </p:nvSpPr>
                <p:spPr>
                  <a:xfrm>
                    <a:off x="8423392" y="2107335"/>
                    <a:ext cx="3584208" cy="338790"/>
                  </a:xfrm>
                  <a:prstGeom prst="rect">
                    <a:avLst/>
                  </a:prstGeom>
                  <a:noFill/>
                </p:spPr>
                <p:txBody>
                  <a:bodyPr wrap="square" rtlCol="0">
                    <a:spAutoFit/>
                  </a:bodyPr>
                  <a:lstStyle/>
                  <a:p>
                    <a:pPr lvl="0">
                      <a:buClr>
                        <a:srgbClr val="7F134C"/>
                      </a:buClr>
                      <a:defRPr/>
                    </a:pPr>
                    <a:r>
                      <a:rPr lang="en-GB" sz="1000">
                        <a:cs typeface="Arial" panose="020B0604020202020204" pitchFamily="34" charset="0"/>
                      </a:rPr>
                      <a:t>Type I collagen /</a:t>
                    </a:r>
                    <a:br>
                      <a:rPr lang="en-GB" sz="1000">
                        <a:cs typeface="Arial" panose="020B0604020202020204" pitchFamily="34" charset="0"/>
                      </a:rPr>
                    </a:br>
                    <a:r>
                      <a:rPr kumimoji="0" lang="en-GB" sz="1000" b="0" i="0" u="none" strike="noStrike" kern="1200" cap="none" spc="0" normalizeH="0" baseline="0">
                        <a:ln>
                          <a:noFill/>
                        </a:ln>
                        <a:effectLst/>
                        <a:uLnTx/>
                        <a:uFillTx/>
                        <a:cs typeface="Arial" panose="020B0604020202020204" pitchFamily="34" charset="0"/>
                      </a:rPr>
                      <a:t>β-actin (N=3)	 	</a:t>
                    </a:r>
                  </a:p>
                </p:txBody>
              </p:sp>
              <p:sp>
                <p:nvSpPr>
                  <p:cNvPr id="720" name="Rectangle 719">
                    <a:extLst>
                      <a:ext uri="{FF2B5EF4-FFF2-40B4-BE49-F238E27FC236}">
                        <a16:creationId xmlns:a16="http://schemas.microsoft.com/office/drawing/2014/main" id="{684C6C53-1A71-2814-008A-EEDE94F4CB91}"/>
                      </a:ext>
                    </a:extLst>
                  </p:cNvPr>
                  <p:cNvSpPr/>
                  <p:nvPr/>
                </p:nvSpPr>
                <p:spPr>
                  <a:xfrm>
                    <a:off x="8314060" y="2164105"/>
                    <a:ext cx="115200" cy="1158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721" name="Rectangle 720">
                    <a:extLst>
                      <a:ext uri="{FF2B5EF4-FFF2-40B4-BE49-F238E27FC236}">
                        <a16:creationId xmlns:a16="http://schemas.microsoft.com/office/drawing/2014/main" id="{12B52A9C-268F-F30D-C367-467F6BD7910B}"/>
                      </a:ext>
                    </a:extLst>
                  </p:cNvPr>
                  <p:cNvSpPr/>
                  <p:nvPr/>
                </p:nvSpPr>
                <p:spPr>
                  <a:xfrm>
                    <a:off x="10008723" y="2164105"/>
                    <a:ext cx="115199" cy="115848"/>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grpSp>
            <p:sp>
              <p:nvSpPr>
                <p:cNvPr id="718" name="TextBox 717">
                  <a:extLst>
                    <a:ext uri="{FF2B5EF4-FFF2-40B4-BE49-F238E27FC236}">
                      <a16:creationId xmlns:a16="http://schemas.microsoft.com/office/drawing/2014/main" id="{D1A69ABC-3926-9A80-7CC9-944129DDECE6}"/>
                    </a:ext>
                  </a:extLst>
                </p:cNvPr>
                <p:cNvSpPr txBox="1"/>
                <p:nvPr/>
              </p:nvSpPr>
              <p:spPr>
                <a:xfrm>
                  <a:off x="6589141" y="2934999"/>
                  <a:ext cx="1230385" cy="301016"/>
                </a:xfrm>
                <a:prstGeom prst="rect">
                  <a:avLst/>
                </a:prstGeom>
                <a:noFill/>
              </p:spPr>
              <p:txBody>
                <a:bodyPr wrap="square" rtlCol="0">
                  <a:spAutoFit/>
                </a:bodyPr>
                <a:lstStyle/>
                <a:p>
                  <a:r>
                    <a:rPr lang="en-GB" sz="1000">
                      <a:cs typeface="Arial" panose="020B0604020202020204" pitchFamily="34" charset="0"/>
                    </a:rPr>
                    <a:t>Fibronectin 1 /</a:t>
                  </a:r>
                  <a:br>
                    <a:rPr lang="en-GB" sz="1000">
                      <a:cs typeface="Arial" panose="020B0604020202020204" pitchFamily="34" charset="0"/>
                    </a:rPr>
                  </a:br>
                  <a:r>
                    <a:rPr lang="en-GB" sz="1000">
                      <a:cs typeface="Arial" panose="020B0604020202020204" pitchFamily="34" charset="0"/>
                    </a:rPr>
                    <a:t>β-actin (N=3)</a:t>
                  </a:r>
                </a:p>
              </p:txBody>
            </p:sp>
          </p:grpSp>
        </p:grpSp>
        <p:sp>
          <p:nvSpPr>
            <p:cNvPr id="732" name="Text Placeholder 2">
              <a:extLst>
                <a:ext uri="{FF2B5EF4-FFF2-40B4-BE49-F238E27FC236}">
                  <a16:creationId xmlns:a16="http://schemas.microsoft.com/office/drawing/2014/main" id="{A34CCB67-4ECE-EC18-DE94-82F443698A9D}"/>
                </a:ext>
              </a:extLst>
            </p:cNvPr>
            <p:cNvSpPr txBox="1">
              <a:spLocks/>
            </p:cNvSpPr>
            <p:nvPr/>
          </p:nvSpPr>
          <p:spPr>
            <a:xfrm>
              <a:off x="6223902" y="1395303"/>
              <a:ext cx="5477764" cy="756000"/>
            </a:xfrm>
            <a:prstGeom prst="rect">
              <a:avLst/>
            </a:prstGeom>
            <a:solidFill>
              <a:schemeClr val="bg2"/>
            </a:solidFill>
            <a:ln w="19050">
              <a:solidFill>
                <a:schemeClr val="bg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In human airway smooth muscle cells, IL-33 directed wound closure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kumimoji="0" lang="en-GB" sz="1600" b="1" u="none" strike="noStrike" kern="0" cap="none" spc="0" normalizeH="0" baseline="0" dirty="0">
                  <a:ln>
                    <a:noFill/>
                  </a:ln>
                  <a:solidFill>
                    <a:srgbClr val="FEFFFE"/>
                  </a:solidFill>
                  <a:effectLst/>
                  <a:uLnTx/>
                  <a:uFillTx/>
                  <a:latin typeface="Calibri"/>
                  <a:ea typeface="+mn-ea"/>
                  <a:cs typeface="Arial" panose="020B0604020202020204" pitchFamily="34" charset="0"/>
                </a:rPr>
                <a:t>,</a:t>
              </a:r>
              <a:r>
                <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rPr>
                <a:t> </a:t>
              </a:r>
              <a:r>
                <a:rPr kumimoji="0" lang="en-GB" sz="1600" b="1" i="0" u="none" strike="noStrike" kern="0" cap="none" spc="0" normalizeH="0" dirty="0">
                  <a:ln>
                    <a:noFill/>
                  </a:ln>
                  <a:solidFill>
                    <a:srgbClr val="FEFFFE"/>
                  </a:solidFill>
                  <a:effectLst/>
                  <a:uLnTx/>
                  <a:uFillTx/>
                  <a:latin typeface="Calibri"/>
                  <a:ea typeface="+mn-ea"/>
                  <a:cs typeface="Arial" panose="020B0604020202020204" pitchFamily="34" charset="0"/>
                </a:rPr>
                <a:t>which may contribute to smooth muscle repair in response to physical or inflammatory damage</a:t>
              </a:r>
              <a:r>
                <a:rPr lang="en-GB" sz="1600" b="1" kern="0" baseline="30000" dirty="0">
                  <a:solidFill>
                    <a:srgbClr val="FEFFFE"/>
                  </a:solidFill>
                  <a:latin typeface="Calibri"/>
                  <a:cs typeface="Arial" panose="020B0604020202020204" pitchFamily="34" charset="0"/>
                </a:rPr>
                <a:t>3</a:t>
              </a:r>
              <a:endPar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endParaRPr>
            </a:p>
          </p:txBody>
        </p:sp>
        <p:sp>
          <p:nvSpPr>
            <p:cNvPr id="733" name="Rectangle 732">
              <a:extLst>
                <a:ext uri="{FF2B5EF4-FFF2-40B4-BE49-F238E27FC236}">
                  <a16:creationId xmlns:a16="http://schemas.microsoft.com/office/drawing/2014/main" id="{2DAA0DC2-C877-CB47-313E-BD04BC80C615}"/>
                </a:ext>
              </a:extLst>
            </p:cNvPr>
            <p:cNvSpPr/>
            <p:nvPr/>
          </p:nvSpPr>
          <p:spPr>
            <a:xfrm>
              <a:off x="6223902" y="1395302"/>
              <a:ext cx="5477763" cy="449948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2" name="Group 811">
              <a:extLst>
                <a:ext uri="{FF2B5EF4-FFF2-40B4-BE49-F238E27FC236}">
                  <a16:creationId xmlns:a16="http://schemas.microsoft.com/office/drawing/2014/main" id="{23A6BE27-46CC-0EA9-D55E-523D0A2FCF90}"/>
                </a:ext>
              </a:extLst>
            </p:cNvPr>
            <p:cNvGrpSpPr/>
            <p:nvPr/>
          </p:nvGrpSpPr>
          <p:grpSpPr>
            <a:xfrm>
              <a:off x="7351327" y="2502385"/>
              <a:ext cx="2728538" cy="2962327"/>
              <a:chOff x="6760825" y="2282830"/>
              <a:chExt cx="2130784" cy="2993373"/>
            </a:xfrm>
          </p:grpSpPr>
          <p:grpSp>
            <p:nvGrpSpPr>
              <p:cNvPr id="813" name="Group 812">
                <a:extLst>
                  <a:ext uri="{FF2B5EF4-FFF2-40B4-BE49-F238E27FC236}">
                    <a16:creationId xmlns:a16="http://schemas.microsoft.com/office/drawing/2014/main" id="{3B216551-A30C-1AA0-0520-C0161F32AA34}"/>
                  </a:ext>
                </a:extLst>
              </p:cNvPr>
              <p:cNvGrpSpPr/>
              <p:nvPr/>
            </p:nvGrpSpPr>
            <p:grpSpPr>
              <a:xfrm>
                <a:off x="7939459" y="3570114"/>
                <a:ext cx="163521" cy="170527"/>
                <a:chOff x="7274755" y="3402332"/>
                <a:chExt cx="118083" cy="153295"/>
              </a:xfrm>
            </p:grpSpPr>
            <p:cxnSp>
              <p:nvCxnSpPr>
                <p:cNvPr id="841" name="Straight Connector 840">
                  <a:extLst>
                    <a:ext uri="{FF2B5EF4-FFF2-40B4-BE49-F238E27FC236}">
                      <a16:creationId xmlns:a16="http://schemas.microsoft.com/office/drawing/2014/main" id="{53A52DF4-9EFE-3C70-96F5-F2B8BF37C85B}"/>
                    </a:ext>
                  </a:extLst>
                </p:cNvPr>
                <p:cNvCxnSpPr/>
                <p:nvPr/>
              </p:nvCxnSpPr>
              <p:spPr>
                <a:xfrm>
                  <a:off x="7334937" y="3408632"/>
                  <a:ext cx="0" cy="146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510891DF-CE45-3276-8BD1-2278105BF9E6}"/>
                    </a:ext>
                  </a:extLst>
                </p:cNvPr>
                <p:cNvCxnSpPr>
                  <a:cxnSpLocks/>
                </p:cNvCxnSpPr>
                <p:nvPr/>
              </p:nvCxnSpPr>
              <p:spPr>
                <a:xfrm rot="5400000">
                  <a:off x="7333797" y="3343290"/>
                  <a:ext cx="0" cy="118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4" name="TextBox 813">
                <a:extLst>
                  <a:ext uri="{FF2B5EF4-FFF2-40B4-BE49-F238E27FC236}">
                    <a16:creationId xmlns:a16="http://schemas.microsoft.com/office/drawing/2014/main" id="{A75EA20A-35E3-4269-5DA6-E4A3EE7F08DA}"/>
                  </a:ext>
                </a:extLst>
              </p:cNvPr>
              <p:cNvSpPr txBox="1"/>
              <p:nvPr/>
            </p:nvSpPr>
            <p:spPr>
              <a:xfrm>
                <a:off x="6760825" y="5011851"/>
                <a:ext cx="1131374" cy="2643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100" b="1" dirty="0">
                    <a:cs typeface="Arial" panose="020B0604020202020204" pitchFamily="34" charset="0"/>
                  </a:rPr>
                  <a:t>50 ng/mL IL-33</a:t>
                </a:r>
                <a:endParaRPr kumimoji="0" lang="en-GB" sz="1100" b="1" i="0" u="none" strike="noStrike" kern="1200" cap="none" spc="0" normalizeH="0" baseline="0" dirty="0">
                  <a:ln>
                    <a:noFill/>
                  </a:ln>
                  <a:effectLst/>
                  <a:uLnTx/>
                  <a:uFillTx/>
                  <a:cs typeface="Arial" panose="020B0604020202020204" pitchFamily="34" charset="0"/>
                </a:endParaRPr>
              </a:p>
            </p:txBody>
          </p:sp>
          <p:cxnSp>
            <p:nvCxnSpPr>
              <p:cNvPr id="815" name="Straight Connector 814">
                <a:extLst>
                  <a:ext uri="{FF2B5EF4-FFF2-40B4-BE49-F238E27FC236}">
                    <a16:creationId xmlns:a16="http://schemas.microsoft.com/office/drawing/2014/main" id="{AE49BB96-16F5-C609-C5A7-8583D048F5BC}"/>
                  </a:ext>
                </a:extLst>
              </p:cNvPr>
              <p:cNvCxnSpPr/>
              <p:nvPr/>
            </p:nvCxnSpPr>
            <p:spPr>
              <a:xfrm>
                <a:off x="8021059" y="4893652"/>
                <a:ext cx="0" cy="839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6" name="TextBox 815">
                <a:extLst>
                  <a:ext uri="{FF2B5EF4-FFF2-40B4-BE49-F238E27FC236}">
                    <a16:creationId xmlns:a16="http://schemas.microsoft.com/office/drawing/2014/main" id="{9AE290E8-D67C-43A5-E7C2-289D411967B3}"/>
                  </a:ext>
                </a:extLst>
              </p:cNvPr>
              <p:cNvSpPr txBox="1"/>
              <p:nvPr/>
            </p:nvSpPr>
            <p:spPr>
              <a:xfrm>
                <a:off x="7108005" y="2368716"/>
                <a:ext cx="369332" cy="2540591"/>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Percentage wound healed</a:t>
                </a:r>
              </a:p>
            </p:txBody>
          </p:sp>
          <p:cxnSp>
            <p:nvCxnSpPr>
              <p:cNvPr id="817" name="Straight Connector 816">
                <a:extLst>
                  <a:ext uri="{FF2B5EF4-FFF2-40B4-BE49-F238E27FC236}">
                    <a16:creationId xmlns:a16="http://schemas.microsoft.com/office/drawing/2014/main" id="{6D1DBF27-DB21-C52D-5A75-34E0CC202BDD}"/>
                  </a:ext>
                </a:extLst>
              </p:cNvPr>
              <p:cNvCxnSpPr>
                <a:cxnSpLocks/>
              </p:cNvCxnSpPr>
              <p:nvPr/>
            </p:nvCxnSpPr>
            <p:spPr>
              <a:xfrm rot="16200000">
                <a:off x="7755888" y="4841829"/>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8" name="TextBox 817">
                <a:extLst>
                  <a:ext uri="{FF2B5EF4-FFF2-40B4-BE49-F238E27FC236}">
                    <a16:creationId xmlns:a16="http://schemas.microsoft.com/office/drawing/2014/main" id="{6FB8E1B0-F127-227C-F5CB-6BD326F8113F}"/>
                  </a:ext>
                </a:extLst>
              </p:cNvPr>
              <p:cNvSpPr txBox="1"/>
              <p:nvPr/>
            </p:nvSpPr>
            <p:spPr>
              <a:xfrm>
                <a:off x="7209848" y="4777596"/>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0</a:t>
                </a:r>
              </a:p>
            </p:txBody>
          </p:sp>
          <p:sp>
            <p:nvSpPr>
              <p:cNvPr id="819" name="Rectangle 818">
                <a:extLst>
                  <a:ext uri="{FF2B5EF4-FFF2-40B4-BE49-F238E27FC236}">
                    <a16:creationId xmlns:a16="http://schemas.microsoft.com/office/drawing/2014/main" id="{D698C07A-8311-7264-EC24-9CAA6D9AD41F}"/>
                  </a:ext>
                </a:extLst>
              </p:cNvPr>
              <p:cNvSpPr/>
              <p:nvPr/>
            </p:nvSpPr>
            <p:spPr>
              <a:xfrm>
                <a:off x="7875418" y="3746320"/>
                <a:ext cx="286311" cy="114171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ea typeface="+mn-ea"/>
                  <a:cs typeface="+mn-cs"/>
                </a:endParaRPr>
              </a:p>
            </p:txBody>
          </p:sp>
          <p:sp>
            <p:nvSpPr>
              <p:cNvPr id="820" name="TextBox 819">
                <a:extLst>
                  <a:ext uri="{FF2B5EF4-FFF2-40B4-BE49-F238E27FC236}">
                    <a16:creationId xmlns:a16="http://schemas.microsoft.com/office/drawing/2014/main" id="{4905E888-4071-3FAC-24EB-D918F98650EF}"/>
                  </a:ext>
                </a:extLst>
              </p:cNvPr>
              <p:cNvSpPr txBox="1"/>
              <p:nvPr/>
            </p:nvSpPr>
            <p:spPr>
              <a:xfrm>
                <a:off x="7209848" y="4160086"/>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50">
                    <a:cs typeface="Arial" panose="020B0604020202020204" pitchFamily="34" charset="0"/>
                  </a:rPr>
                  <a:t>10</a:t>
                </a:r>
                <a:endParaRPr kumimoji="0" lang="en-GB" sz="1050" b="0" i="0" u="none" strike="noStrike" kern="1200" cap="none" spc="0" normalizeH="0">
                  <a:ln>
                    <a:noFill/>
                  </a:ln>
                  <a:effectLst/>
                  <a:uLnTx/>
                  <a:uFillTx/>
                  <a:ea typeface="+mn-ea"/>
                  <a:cs typeface="Arial" panose="020B0604020202020204" pitchFamily="34" charset="0"/>
                </a:endParaRPr>
              </a:p>
            </p:txBody>
          </p:sp>
          <p:sp>
            <p:nvSpPr>
              <p:cNvPr id="821" name="TextBox 820">
                <a:extLst>
                  <a:ext uri="{FF2B5EF4-FFF2-40B4-BE49-F238E27FC236}">
                    <a16:creationId xmlns:a16="http://schemas.microsoft.com/office/drawing/2014/main" id="{910E10CB-8B3C-8D4C-EA89-9934970EF57C}"/>
                  </a:ext>
                </a:extLst>
              </p:cNvPr>
              <p:cNvSpPr txBox="1"/>
              <p:nvPr/>
            </p:nvSpPr>
            <p:spPr>
              <a:xfrm>
                <a:off x="7209848" y="3534078"/>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50">
                    <a:cs typeface="Arial" panose="020B0604020202020204" pitchFamily="34" charset="0"/>
                  </a:rPr>
                  <a:t>20</a:t>
                </a:r>
                <a:endParaRPr kumimoji="0" lang="en-GB" sz="1050" b="0" i="0" u="none" strike="noStrike" kern="1200" cap="none" spc="0" normalizeH="0">
                  <a:ln>
                    <a:noFill/>
                  </a:ln>
                  <a:effectLst/>
                  <a:uLnTx/>
                  <a:uFillTx/>
                  <a:ea typeface="+mn-ea"/>
                  <a:cs typeface="Arial" panose="020B0604020202020204" pitchFamily="34" charset="0"/>
                </a:endParaRPr>
              </a:p>
            </p:txBody>
          </p:sp>
          <p:sp>
            <p:nvSpPr>
              <p:cNvPr id="822" name="TextBox 821">
                <a:extLst>
                  <a:ext uri="{FF2B5EF4-FFF2-40B4-BE49-F238E27FC236}">
                    <a16:creationId xmlns:a16="http://schemas.microsoft.com/office/drawing/2014/main" id="{2D04AC22-BCB3-B2B8-2DCB-F489F02DD433}"/>
                  </a:ext>
                </a:extLst>
              </p:cNvPr>
              <p:cNvSpPr txBox="1"/>
              <p:nvPr/>
            </p:nvSpPr>
            <p:spPr>
              <a:xfrm>
                <a:off x="7209849" y="2907330"/>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50">
                    <a:cs typeface="Arial" panose="020B0604020202020204" pitchFamily="34" charset="0"/>
                  </a:rPr>
                  <a:t>30</a:t>
                </a:r>
                <a:endParaRPr kumimoji="0" lang="en-GB" sz="1050" b="0" i="0" u="none" strike="noStrike" kern="1200" cap="none" spc="0" normalizeH="0">
                  <a:ln>
                    <a:noFill/>
                  </a:ln>
                  <a:effectLst/>
                  <a:uLnTx/>
                  <a:uFillTx/>
                  <a:ea typeface="+mn-ea"/>
                  <a:cs typeface="Arial" panose="020B0604020202020204" pitchFamily="34" charset="0"/>
                </a:endParaRPr>
              </a:p>
            </p:txBody>
          </p:sp>
          <p:sp>
            <p:nvSpPr>
              <p:cNvPr id="823" name="TextBox 822">
                <a:extLst>
                  <a:ext uri="{FF2B5EF4-FFF2-40B4-BE49-F238E27FC236}">
                    <a16:creationId xmlns:a16="http://schemas.microsoft.com/office/drawing/2014/main" id="{D844D262-4DB7-4572-6246-BB2728BF816A}"/>
                  </a:ext>
                </a:extLst>
              </p:cNvPr>
              <p:cNvSpPr txBox="1"/>
              <p:nvPr/>
            </p:nvSpPr>
            <p:spPr>
              <a:xfrm>
                <a:off x="7209849" y="2282830"/>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50">
                    <a:cs typeface="Arial" panose="020B0604020202020204" pitchFamily="34" charset="0"/>
                  </a:rPr>
                  <a:t>40</a:t>
                </a:r>
                <a:endParaRPr kumimoji="0" lang="en-GB" sz="1050" b="0" i="0" u="none" strike="noStrike" kern="1200" cap="none" spc="0" normalizeH="0">
                  <a:ln>
                    <a:noFill/>
                  </a:ln>
                  <a:effectLst/>
                  <a:uLnTx/>
                  <a:uFillTx/>
                  <a:ea typeface="+mn-ea"/>
                  <a:cs typeface="Arial" panose="020B0604020202020204" pitchFamily="34" charset="0"/>
                </a:endParaRPr>
              </a:p>
            </p:txBody>
          </p:sp>
          <p:cxnSp>
            <p:nvCxnSpPr>
              <p:cNvPr id="824" name="Straight Connector 823">
                <a:extLst>
                  <a:ext uri="{FF2B5EF4-FFF2-40B4-BE49-F238E27FC236}">
                    <a16:creationId xmlns:a16="http://schemas.microsoft.com/office/drawing/2014/main" id="{22A0DD13-225E-A149-410A-63E0F5468A64}"/>
                  </a:ext>
                </a:extLst>
              </p:cNvPr>
              <p:cNvCxnSpPr>
                <a:cxnSpLocks/>
              </p:cNvCxnSpPr>
              <p:nvPr/>
            </p:nvCxnSpPr>
            <p:spPr>
              <a:xfrm rot="16200000">
                <a:off x="7755888" y="2971563"/>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D227259E-93F9-1A42-C846-A239D8217B59}"/>
                  </a:ext>
                </a:extLst>
              </p:cNvPr>
              <p:cNvCxnSpPr>
                <a:cxnSpLocks/>
              </p:cNvCxnSpPr>
              <p:nvPr/>
            </p:nvCxnSpPr>
            <p:spPr>
              <a:xfrm rot="16200000">
                <a:off x="7755888" y="2347059"/>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DAEA5BBD-FDED-3BD9-18C3-CDD041E09632}"/>
                  </a:ext>
                </a:extLst>
              </p:cNvPr>
              <p:cNvCxnSpPr>
                <a:cxnSpLocks/>
              </p:cNvCxnSpPr>
              <p:nvPr/>
            </p:nvCxnSpPr>
            <p:spPr>
              <a:xfrm rot="16200000">
                <a:off x="7755888" y="3595100"/>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1BE9E1DC-02F1-8EC6-ED45-02DCDA7FD24F}"/>
                  </a:ext>
                </a:extLst>
              </p:cNvPr>
              <p:cNvCxnSpPr>
                <a:cxnSpLocks/>
              </p:cNvCxnSpPr>
              <p:nvPr/>
            </p:nvCxnSpPr>
            <p:spPr>
              <a:xfrm rot="16200000">
                <a:off x="7755888" y="4221111"/>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8" name="Group 827">
                <a:extLst>
                  <a:ext uri="{FF2B5EF4-FFF2-40B4-BE49-F238E27FC236}">
                    <a16:creationId xmlns:a16="http://schemas.microsoft.com/office/drawing/2014/main" id="{C2C4B283-9A5C-1816-5E19-CF47A98C2B19}"/>
                  </a:ext>
                </a:extLst>
              </p:cNvPr>
              <p:cNvGrpSpPr/>
              <p:nvPr/>
            </p:nvGrpSpPr>
            <p:grpSpPr>
              <a:xfrm>
                <a:off x="8360492" y="2843764"/>
                <a:ext cx="163521" cy="203234"/>
                <a:chOff x="7274755" y="3402332"/>
                <a:chExt cx="118083" cy="182697"/>
              </a:xfrm>
            </p:grpSpPr>
            <p:cxnSp>
              <p:nvCxnSpPr>
                <p:cNvPr id="839" name="Straight Connector 838">
                  <a:extLst>
                    <a:ext uri="{FF2B5EF4-FFF2-40B4-BE49-F238E27FC236}">
                      <a16:creationId xmlns:a16="http://schemas.microsoft.com/office/drawing/2014/main" id="{0A49CE01-85C7-7763-CD3C-D239DD381653}"/>
                    </a:ext>
                  </a:extLst>
                </p:cNvPr>
                <p:cNvCxnSpPr/>
                <p:nvPr/>
              </p:nvCxnSpPr>
              <p:spPr>
                <a:xfrm>
                  <a:off x="7334937" y="3408632"/>
                  <a:ext cx="0" cy="176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F837C9AE-DEC3-48A5-06E9-A7BD3F61CA1A}"/>
                    </a:ext>
                  </a:extLst>
                </p:cNvPr>
                <p:cNvCxnSpPr>
                  <a:cxnSpLocks/>
                </p:cNvCxnSpPr>
                <p:nvPr/>
              </p:nvCxnSpPr>
              <p:spPr>
                <a:xfrm rot="5400000">
                  <a:off x="7333797" y="3343290"/>
                  <a:ext cx="0" cy="118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9" name="Rectangle 828">
                <a:extLst>
                  <a:ext uri="{FF2B5EF4-FFF2-40B4-BE49-F238E27FC236}">
                    <a16:creationId xmlns:a16="http://schemas.microsoft.com/office/drawing/2014/main" id="{8B600008-1A92-2FF9-A7DA-4B3875C5BBDC}"/>
                  </a:ext>
                </a:extLst>
              </p:cNvPr>
              <p:cNvSpPr/>
              <p:nvPr/>
            </p:nvSpPr>
            <p:spPr>
              <a:xfrm>
                <a:off x="8298512" y="3058006"/>
                <a:ext cx="286311" cy="18300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ea typeface="+mn-ea"/>
                  <a:cs typeface="+mn-cs"/>
                </a:endParaRPr>
              </a:p>
            </p:txBody>
          </p:sp>
          <p:cxnSp>
            <p:nvCxnSpPr>
              <p:cNvPr id="830" name="Straight Connector 829">
                <a:extLst>
                  <a:ext uri="{FF2B5EF4-FFF2-40B4-BE49-F238E27FC236}">
                    <a16:creationId xmlns:a16="http://schemas.microsoft.com/office/drawing/2014/main" id="{17A02D46-FCEC-8FE5-F2D6-CB3A8DE8FD9E}"/>
                  </a:ext>
                </a:extLst>
              </p:cNvPr>
              <p:cNvCxnSpPr/>
              <p:nvPr/>
            </p:nvCxnSpPr>
            <p:spPr>
              <a:xfrm>
                <a:off x="8441667" y="4894080"/>
                <a:ext cx="0" cy="839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1" name="Freeform: Shape 830">
                <a:extLst>
                  <a:ext uri="{FF2B5EF4-FFF2-40B4-BE49-F238E27FC236}">
                    <a16:creationId xmlns:a16="http://schemas.microsoft.com/office/drawing/2014/main" id="{4B3EC835-3CE1-B468-16A2-31719E693CC1}"/>
                  </a:ext>
                </a:extLst>
              </p:cNvPr>
              <p:cNvSpPr/>
              <p:nvPr/>
            </p:nvSpPr>
            <p:spPr>
              <a:xfrm>
                <a:off x="7808139" y="2327993"/>
                <a:ext cx="897347" cy="2568362"/>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2" name="TextBox 831">
                <a:extLst>
                  <a:ext uri="{FF2B5EF4-FFF2-40B4-BE49-F238E27FC236}">
                    <a16:creationId xmlns:a16="http://schemas.microsoft.com/office/drawing/2014/main" id="{587F2A43-71DA-3899-659D-7BFA21DAC16B}"/>
                  </a:ext>
                </a:extLst>
              </p:cNvPr>
              <p:cNvSpPr txBox="1"/>
              <p:nvPr/>
            </p:nvSpPr>
            <p:spPr>
              <a:xfrm>
                <a:off x="7570998" y="5011851"/>
                <a:ext cx="897347" cy="256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50" i="0" u="none" strike="noStrike" kern="1200" cap="none" spc="0" normalizeH="0" baseline="0">
                    <a:ln>
                      <a:noFill/>
                    </a:ln>
                    <a:effectLst/>
                    <a:uLnTx/>
                    <a:uFillTx/>
                    <a:cs typeface="Arial" panose="020B0604020202020204" pitchFamily="34" charset="0"/>
                  </a:rPr>
                  <a:t>–</a:t>
                </a:r>
              </a:p>
            </p:txBody>
          </p:sp>
          <p:sp>
            <p:nvSpPr>
              <p:cNvPr id="833" name="TextBox 832">
                <a:extLst>
                  <a:ext uri="{FF2B5EF4-FFF2-40B4-BE49-F238E27FC236}">
                    <a16:creationId xmlns:a16="http://schemas.microsoft.com/office/drawing/2014/main" id="{345D0EBF-DB30-6192-8816-8E82D40E17E0}"/>
                  </a:ext>
                </a:extLst>
              </p:cNvPr>
              <p:cNvSpPr txBox="1"/>
              <p:nvPr/>
            </p:nvSpPr>
            <p:spPr>
              <a:xfrm>
                <a:off x="7994262" y="5011851"/>
                <a:ext cx="897347" cy="256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50">
                    <a:cs typeface="Arial" panose="020B0604020202020204" pitchFamily="34" charset="0"/>
                  </a:rPr>
                  <a:t>+</a:t>
                </a:r>
                <a:endParaRPr kumimoji="0" lang="en-GB" sz="1050" i="0" u="none" strike="noStrike" kern="1200" cap="none" spc="0" normalizeH="0" baseline="0">
                  <a:ln>
                    <a:noFill/>
                  </a:ln>
                  <a:effectLst/>
                  <a:uLnTx/>
                  <a:uFillTx/>
                  <a:cs typeface="Arial" panose="020B0604020202020204" pitchFamily="34" charset="0"/>
                </a:endParaRPr>
              </a:p>
            </p:txBody>
          </p:sp>
          <p:sp>
            <p:nvSpPr>
              <p:cNvPr id="834" name="TextBox 833">
                <a:extLst>
                  <a:ext uri="{FF2B5EF4-FFF2-40B4-BE49-F238E27FC236}">
                    <a16:creationId xmlns:a16="http://schemas.microsoft.com/office/drawing/2014/main" id="{94F96879-4A28-4008-5413-24C8EBB6296D}"/>
                  </a:ext>
                </a:extLst>
              </p:cNvPr>
              <p:cNvSpPr txBox="1"/>
              <p:nvPr/>
            </p:nvSpPr>
            <p:spPr>
              <a:xfrm>
                <a:off x="7845194" y="2459262"/>
                <a:ext cx="7660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i="0">
                    <a:cs typeface="Arial" panose="020B0604020202020204" pitchFamily="34" charset="0"/>
                  </a:rPr>
                  <a:t>P=0.02</a:t>
                </a:r>
                <a:endParaRPr kumimoji="0" lang="en-GB" sz="1000" b="0" i="0" u="none" strike="noStrike" kern="1200" cap="none" spc="0" normalizeH="0" baseline="0">
                  <a:ln>
                    <a:noFill/>
                  </a:ln>
                  <a:effectLst/>
                  <a:uLnTx/>
                  <a:uFillTx/>
                  <a:cs typeface="Arial" panose="020B0604020202020204" pitchFamily="34" charset="0"/>
                </a:endParaRPr>
              </a:p>
            </p:txBody>
          </p:sp>
          <p:grpSp>
            <p:nvGrpSpPr>
              <p:cNvPr id="835" name="Group 834">
                <a:extLst>
                  <a:ext uri="{FF2B5EF4-FFF2-40B4-BE49-F238E27FC236}">
                    <a16:creationId xmlns:a16="http://schemas.microsoft.com/office/drawing/2014/main" id="{BDAB6448-7A52-2D97-5E84-075CA169D72E}"/>
                  </a:ext>
                </a:extLst>
              </p:cNvPr>
              <p:cNvGrpSpPr/>
              <p:nvPr/>
            </p:nvGrpSpPr>
            <p:grpSpPr>
              <a:xfrm rot="5400000">
                <a:off x="8183609" y="2486629"/>
                <a:ext cx="96388" cy="420609"/>
                <a:chOff x="8929310" y="2616198"/>
                <a:chExt cx="490787" cy="1524074"/>
              </a:xfrm>
            </p:grpSpPr>
            <p:cxnSp>
              <p:nvCxnSpPr>
                <p:cNvPr id="836" name="Straight Connector 835">
                  <a:extLst>
                    <a:ext uri="{FF2B5EF4-FFF2-40B4-BE49-F238E27FC236}">
                      <a16:creationId xmlns:a16="http://schemas.microsoft.com/office/drawing/2014/main" id="{F39054DE-E8B0-D683-4DA6-2C79D8AE69F6}"/>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9A4A9C89-3F44-FC4D-7088-3A74A23BE596}"/>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7412038A-D171-14EC-0BBD-4A579AC75365}"/>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778954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piCentral_ERS 2023">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entral_ERS 2023" id="{4F8714FF-A097-4DC9-B320-2DC3A853213F}" vid="{FED771B5-3C9E-423F-90C2-082AAF7965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2d58f64-ac48-4d4d-892d-553fd5842fa2">
      <Terms xmlns="http://schemas.microsoft.com/office/infopath/2007/PartnerControls"/>
    </lcf76f155ced4ddcb4097134ff3c332f>
    <TaxCatchAll xmlns="44a56295-c29e-4898-8136-a54736c65b82" xsi:nil="true"/>
    <Keyword xmlns="44a56295-c29e-4898-8136-a54736c65b82" xsi:nil="true"/>
    <Descriptions xmlns="44a56295-c29e-4898-8136-a54736c65b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6E304E6C9847448629359ADD98C8B4" ma:contentTypeVersion="17" ma:contentTypeDescription="Create a new document." ma:contentTypeScope="" ma:versionID="2ba4470869a97c846ee1eb2024b9227f">
  <xsd:schema xmlns:xsd="http://www.w3.org/2001/XMLSchema" xmlns:xs="http://www.w3.org/2001/XMLSchema" xmlns:p="http://schemas.microsoft.com/office/2006/metadata/properties" xmlns:ns2="44a56295-c29e-4898-8136-a54736c65b82" xmlns:ns3="82d58f64-ac48-4d4d-892d-553fd5842fa2" xmlns:ns4="0045b12c-ac5e-48dd-9a19-1f18f2481997" targetNamespace="http://schemas.microsoft.com/office/2006/metadata/properties" ma:root="true" ma:fieldsID="805c4d84ea465614dc3e97f81701b3ef" ns2:_="" ns3:_="" ns4:_="">
    <xsd:import namespace="44a56295-c29e-4898-8136-a54736c65b82"/>
    <xsd:import namespace="82d58f64-ac48-4d4d-892d-553fd5842fa2"/>
    <xsd:import namespace="0045b12c-ac5e-48dd-9a19-1f18f2481997"/>
    <xsd:element name="properties">
      <xsd:complexType>
        <xsd:sequence>
          <xsd:element name="documentManagement">
            <xsd:complexType>
              <xsd:all>
                <xsd:element ref="ns2:Descriptions" minOccurs="0"/>
                <xsd:element ref="ns2:Keywor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4:SharedWithUsers" minOccurs="0"/>
                <xsd:element ref="ns4:SharedWithDetail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56295-c29e-4898-8136-a54736c65b82" elementFormDefault="qualified">
    <xsd:import namespace="http://schemas.microsoft.com/office/2006/documentManagement/types"/>
    <xsd:import namespace="http://schemas.microsoft.com/office/infopath/2007/PartnerControls"/>
    <xsd:element name="Descriptions" ma:index="8" nillable="true" ma:displayName="Descriptions" ma:description="Describe your document to make it appear at the top of search results" ma:internalName="Descriptions">
      <xsd:simpleType>
        <xsd:restriction base="dms:Note">
          <xsd:maxLength value="255"/>
        </xsd:restriction>
      </xsd:simpleType>
    </xsd:element>
    <xsd:element name="Keyword" ma:index="9" nillable="true" ma:displayName="Keyword" ma:description="Enter list of terms separated by semi-colon(;)" ma:internalName="Keyword">
      <xsd:simpleType>
        <xsd:restriction base="dms:Text">
          <xsd:maxLength value="255"/>
        </xsd:restriction>
      </xsd:simpleType>
    </xsd:element>
    <xsd:element name="TaxCatchAll" ma:index="25" nillable="true" ma:displayName="Taxonomy Catch All Column" ma:hidden="true" ma:list="{6d8e7a40-2093-412d-b2c7-963d2af015cc}" ma:internalName="TaxCatchAll" ma:showField="CatchAllData" ma:web="0045b12c-ac5e-48dd-9a19-1f18f248199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d58f64-ac48-4d4d-892d-553fd5842fa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ee89e71-04cd-405e-9ca3-99e020c169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45b12c-ac5e-48dd-9a19-1f18f248199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1ee89e71-04cd-405e-9ca3-99e020c1694d" ContentTypeId="0x0101" PreviousValue="false"/>
</file>

<file path=customXml/itemProps1.xml><?xml version="1.0" encoding="utf-8"?>
<ds:datastoreItem xmlns:ds="http://schemas.openxmlformats.org/officeDocument/2006/customXml" ds:itemID="{0F155137-5214-449C-8806-85D323C5EAB8}">
  <ds:schemaRefs>
    <ds:schemaRef ds:uri="f0fe46a7-c1fe-44cb-b57a-c90be0d90d64"/>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http://purl.org/dc/terms/"/>
    <ds:schemaRef ds:uri="18ce686f-ec55-47ba-93ac-4e1affdd087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54A74DE-DB4A-4185-878A-DF8FA7E466A8}">
  <ds:schemaRefs>
    <ds:schemaRef ds:uri="http://schemas.microsoft.com/sharepoint/v3/contenttype/forms"/>
  </ds:schemaRefs>
</ds:datastoreItem>
</file>

<file path=customXml/itemProps3.xml><?xml version="1.0" encoding="utf-8"?>
<ds:datastoreItem xmlns:ds="http://schemas.openxmlformats.org/officeDocument/2006/customXml" ds:itemID="{DADE1B17-29F6-4500-B82F-84A412A36E70}"/>
</file>

<file path=customXml/itemProps4.xml><?xml version="1.0" encoding="utf-8"?>
<ds:datastoreItem xmlns:ds="http://schemas.openxmlformats.org/officeDocument/2006/customXml" ds:itemID="{8A95F72A-75B6-4A4E-A4DC-AEBB5B271F92}"/>
</file>

<file path=docProps/app.xml><?xml version="1.0" encoding="utf-8"?>
<Properties xmlns="http://schemas.openxmlformats.org/officeDocument/2006/extended-properties" xmlns:vt="http://schemas.openxmlformats.org/officeDocument/2006/docPropsVTypes">
  <Template/>
  <TotalTime>140</TotalTime>
  <Words>4393</Words>
  <Application>Microsoft Office PowerPoint</Application>
  <PresentationFormat>Widescreen</PresentationFormat>
  <Paragraphs>331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Cambria</vt:lpstr>
      <vt:lpstr>EpiCentral_ERS 2023</vt:lpstr>
      <vt:lpstr>The role of epithelial cytokines in  asthma control and remission</vt:lpstr>
      <vt:lpstr>Conflict of interest disclosures</vt:lpstr>
      <vt:lpstr>Progression of airway remodelling in the asthmatic lung1–5</vt:lpstr>
      <vt:lpstr>Clinical consequences of airway remodelling1–6</vt:lpstr>
      <vt:lpstr>Epithelial cytokines can play diverse, yet often overlapping,  roles in airway remodelling in asthma1–9</vt:lpstr>
      <vt:lpstr>Epithelial cytokines can play diverse, yet often overlapping,  roles in airway remodelling in asthma1,2</vt:lpstr>
      <vt:lpstr>Evidence for IL-25 in airway remodelling1,2</vt:lpstr>
      <vt:lpstr>Epithelial cytokines can play diverse, yet often overlapping,  roles in airway remodelling in asthma1–5</vt:lpstr>
      <vt:lpstr>Evidence for IL-33 in airway remodelling1–3</vt:lpstr>
      <vt:lpstr>Epithelial cytokines can play diverse, yet often overlapping,  roles in airway remodelling in asthma1–9</vt:lpstr>
      <vt:lpstr>Evidence for TSLP in airway remodelling1–4</vt:lpstr>
      <vt:lpstr>Genetic and environmental factors in asthma remission:  a matter of the epithelium1</vt:lpstr>
      <vt:lpstr>Summary</vt:lpstr>
      <vt:lpstr>The future of severe asthma1,2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Honor Morris</dc:creator>
  <cp:keywords/>
  <dc:description/>
  <cp:lastModifiedBy>Laura Griffin</cp:lastModifiedBy>
  <cp:revision>5</cp:revision>
  <dcterms:created xsi:type="dcterms:W3CDTF">2019-06-25T14:01:35Z</dcterms:created>
  <dcterms:modified xsi:type="dcterms:W3CDTF">2023-10-03T10:00:38Z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0x0101008C6E304E6C9847448629359ADD98C8B4</vt:lpwstr>
  </property>
  <property fmtid="{D5CDD505-2E9C-101B-9397-08002B2CF9AE}" pid="3" name="Order">
    <vt:r8>508100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